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875" r:id="rId2"/>
    <p:sldId id="883" r:id="rId3"/>
    <p:sldId id="913" r:id="rId4"/>
    <p:sldId id="922" r:id="rId5"/>
    <p:sldId id="923" r:id="rId6"/>
    <p:sldId id="924" r:id="rId7"/>
    <p:sldId id="914" r:id="rId8"/>
    <p:sldId id="910" r:id="rId9"/>
    <p:sldId id="911" r:id="rId10"/>
    <p:sldId id="912" r:id="rId11"/>
    <p:sldId id="921" r:id="rId12"/>
    <p:sldId id="863" r:id="rId13"/>
    <p:sldId id="916" r:id="rId14"/>
    <p:sldId id="917" r:id="rId15"/>
    <p:sldId id="918" r:id="rId16"/>
    <p:sldId id="909" r:id="rId17"/>
  </p:sldIdLst>
  <p:sldSz cx="12192000" cy="6858000"/>
  <p:notesSz cx="6889750" cy="1002188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 hallam" initials="" lastIdx="1" clrIdx="0"/>
  <p:cmAuthor id="2" name="Unknown User1" initials="Unknown User1"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7"/>
    <a:srgbClr val="4472C4"/>
    <a:srgbClr val="EEF2F9"/>
    <a:srgbClr val="84A2D8"/>
    <a:srgbClr val="86B5E1"/>
    <a:srgbClr val="DE78D7"/>
    <a:srgbClr val="FF9393"/>
    <a:srgbClr val="84B4E0"/>
    <a:srgbClr val="6A310A"/>
    <a:srgbClr val="DFA0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2988" autoAdjust="0"/>
  </p:normalViewPr>
  <p:slideViewPr>
    <p:cSldViewPr snapToGrid="0">
      <p:cViewPr varScale="1">
        <p:scale>
          <a:sx n="48" d="100"/>
          <a:sy n="48" d="100"/>
        </p:scale>
        <p:origin x="118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517480-14C2-15D0-97E7-8ACE8D5082CD}"/>
              </a:ext>
            </a:extLst>
          </p:cNvPr>
          <p:cNvSpPr>
            <a:spLocks noGrp="1"/>
          </p:cNvSpPr>
          <p:nvPr>
            <p:ph type="hdr" sz="quarter"/>
          </p:nvPr>
        </p:nvSpPr>
        <p:spPr>
          <a:xfrm>
            <a:off x="0" y="0"/>
            <a:ext cx="2986088" cy="503238"/>
          </a:xfrm>
          <a:prstGeom prst="rect">
            <a:avLst/>
          </a:prstGeom>
        </p:spPr>
        <p:txBody>
          <a:bodyPr vert="horz" lIns="96634" tIns="48317" rIns="96634" bIns="48317" rtlCol="0"/>
          <a:lstStyle>
            <a:lvl1pPr algn="l" eaLnBrk="1" fontAlgn="auto" hangingPunct="1">
              <a:spcBef>
                <a:spcPts val="0"/>
              </a:spcBef>
              <a:spcAft>
                <a:spcPts val="0"/>
              </a:spcAft>
              <a:defRPr sz="1300">
                <a:latin typeface="+mn-lt"/>
              </a:defRPr>
            </a:lvl1pPr>
          </a:lstStyle>
          <a:p>
            <a:pPr>
              <a:defRPr/>
            </a:pPr>
            <a:endParaRPr lang="en-GB"/>
          </a:p>
        </p:txBody>
      </p:sp>
      <p:sp>
        <p:nvSpPr>
          <p:cNvPr id="3" name="Date Placeholder 2">
            <a:extLst>
              <a:ext uri="{FF2B5EF4-FFF2-40B4-BE49-F238E27FC236}">
                <a16:creationId xmlns:a16="http://schemas.microsoft.com/office/drawing/2014/main" id="{B4873A99-4EAE-D921-DD92-47F0E71016CB}"/>
              </a:ext>
            </a:extLst>
          </p:cNvPr>
          <p:cNvSpPr>
            <a:spLocks noGrp="1"/>
          </p:cNvSpPr>
          <p:nvPr>
            <p:ph type="dt" idx="1"/>
          </p:nvPr>
        </p:nvSpPr>
        <p:spPr>
          <a:xfrm>
            <a:off x="3902075" y="0"/>
            <a:ext cx="2986088" cy="503238"/>
          </a:xfrm>
          <a:prstGeom prst="rect">
            <a:avLst/>
          </a:prstGeom>
        </p:spPr>
        <p:txBody>
          <a:bodyPr vert="horz" lIns="96634" tIns="48317" rIns="96634" bIns="48317" rtlCol="0"/>
          <a:lstStyle>
            <a:lvl1pPr algn="r" eaLnBrk="1" fontAlgn="auto" hangingPunct="1">
              <a:spcBef>
                <a:spcPts val="0"/>
              </a:spcBef>
              <a:spcAft>
                <a:spcPts val="0"/>
              </a:spcAft>
              <a:defRPr sz="1300">
                <a:latin typeface="+mn-lt"/>
              </a:defRPr>
            </a:lvl1pPr>
          </a:lstStyle>
          <a:p>
            <a:pPr>
              <a:defRPr/>
            </a:pPr>
            <a:fld id="{E486DEF6-9A52-4A60-8A50-81CC6DE22940}" type="datetimeFigureOut">
              <a:rPr lang="en-GB"/>
              <a:pPr>
                <a:defRPr/>
              </a:pPr>
              <a:t>04/12/2023</a:t>
            </a:fld>
            <a:endParaRPr lang="en-GB"/>
          </a:p>
        </p:txBody>
      </p:sp>
      <p:sp>
        <p:nvSpPr>
          <p:cNvPr id="4" name="Slide Image Placeholder 3">
            <a:extLst>
              <a:ext uri="{FF2B5EF4-FFF2-40B4-BE49-F238E27FC236}">
                <a16:creationId xmlns:a16="http://schemas.microsoft.com/office/drawing/2014/main" id="{9DFD2A5F-F7C7-C3B8-75B4-F6CCE1060147}"/>
              </a:ext>
            </a:extLst>
          </p:cNvPr>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pPr lvl="0"/>
            <a:endParaRPr lang="en-GB" noProof="0"/>
          </a:p>
        </p:txBody>
      </p:sp>
      <p:sp>
        <p:nvSpPr>
          <p:cNvPr id="5" name="Notes Placeholder 4">
            <a:extLst>
              <a:ext uri="{FF2B5EF4-FFF2-40B4-BE49-F238E27FC236}">
                <a16:creationId xmlns:a16="http://schemas.microsoft.com/office/drawing/2014/main" id="{D8A863D8-D466-631B-0140-E90B5CC2E96F}"/>
              </a:ext>
            </a:extLst>
          </p:cNvPr>
          <p:cNvSpPr>
            <a:spLocks noGrp="1"/>
          </p:cNvSpPr>
          <p:nvPr>
            <p:ph type="body" sz="quarter" idx="3"/>
          </p:nvPr>
        </p:nvSpPr>
        <p:spPr>
          <a:xfrm>
            <a:off x="688975" y="4822825"/>
            <a:ext cx="5511800" cy="3946525"/>
          </a:xfrm>
          <a:prstGeom prst="rect">
            <a:avLst/>
          </a:prstGeom>
        </p:spPr>
        <p:txBody>
          <a:bodyPr vert="horz" lIns="96634" tIns="48317" rIns="96634" bIns="4831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FDB97346-F1ED-F492-2BE7-BA4620368631}"/>
              </a:ext>
            </a:extLst>
          </p:cNvPr>
          <p:cNvSpPr>
            <a:spLocks noGrp="1"/>
          </p:cNvSpPr>
          <p:nvPr>
            <p:ph type="ftr" sz="quarter" idx="4"/>
          </p:nvPr>
        </p:nvSpPr>
        <p:spPr>
          <a:xfrm>
            <a:off x="0" y="9518650"/>
            <a:ext cx="2986088" cy="503238"/>
          </a:xfrm>
          <a:prstGeom prst="rect">
            <a:avLst/>
          </a:prstGeom>
        </p:spPr>
        <p:txBody>
          <a:bodyPr vert="horz" lIns="96634" tIns="48317" rIns="96634" bIns="48317" rtlCol="0" anchor="b"/>
          <a:lstStyle>
            <a:lvl1pPr algn="l" eaLnBrk="1" fontAlgn="auto" hangingPunct="1">
              <a:spcBef>
                <a:spcPts val="0"/>
              </a:spcBef>
              <a:spcAft>
                <a:spcPts val="0"/>
              </a:spcAft>
              <a:defRPr sz="1300">
                <a:latin typeface="+mn-lt"/>
              </a:defRPr>
            </a:lvl1pPr>
          </a:lstStyle>
          <a:p>
            <a:pPr>
              <a:defRPr/>
            </a:pPr>
            <a:endParaRPr lang="en-GB"/>
          </a:p>
        </p:txBody>
      </p:sp>
      <p:sp>
        <p:nvSpPr>
          <p:cNvPr id="7" name="Slide Number Placeholder 6">
            <a:extLst>
              <a:ext uri="{FF2B5EF4-FFF2-40B4-BE49-F238E27FC236}">
                <a16:creationId xmlns:a16="http://schemas.microsoft.com/office/drawing/2014/main" id="{9C55BE0F-3271-52BF-3CE9-00C1B8E4C3A5}"/>
              </a:ext>
            </a:extLst>
          </p:cNvPr>
          <p:cNvSpPr>
            <a:spLocks noGrp="1"/>
          </p:cNvSpPr>
          <p:nvPr>
            <p:ph type="sldNum" sz="quarter" idx="5"/>
          </p:nvPr>
        </p:nvSpPr>
        <p:spPr>
          <a:xfrm>
            <a:off x="3902075" y="9518650"/>
            <a:ext cx="2986088" cy="503238"/>
          </a:xfrm>
          <a:prstGeom prst="rect">
            <a:avLst/>
          </a:prstGeom>
        </p:spPr>
        <p:txBody>
          <a:bodyPr vert="horz" lIns="96634" tIns="48317" rIns="96634" bIns="48317" rtlCol="0" anchor="b"/>
          <a:lstStyle>
            <a:lvl1pPr algn="r" eaLnBrk="1" fontAlgn="auto" hangingPunct="1">
              <a:spcBef>
                <a:spcPts val="0"/>
              </a:spcBef>
              <a:spcAft>
                <a:spcPts val="0"/>
              </a:spcAft>
              <a:defRPr sz="1300">
                <a:latin typeface="+mn-lt"/>
              </a:defRPr>
            </a:lvl1pPr>
          </a:lstStyle>
          <a:p>
            <a:pPr>
              <a:defRPr/>
            </a:pPr>
            <a:fld id="{2F2D10AD-6CD9-4177-9565-3963EE4BD6B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much the church believing in the pre-</a:t>
            </a:r>
            <a:r>
              <a:rPr lang="en-GB" dirty="0" err="1"/>
              <a:t>trib</a:t>
            </a:r>
            <a:r>
              <a:rPr lang="en-GB" dirty="0"/>
              <a:t> rapture</a:t>
            </a:r>
          </a:p>
          <a:p>
            <a:r>
              <a:rPr lang="en-GB" dirty="0"/>
              <a:t>Most in denial that we are in the end-times – which is why I think Yah needs to resort to Trumpet judgements to “wake up” before the bowls..</a:t>
            </a:r>
          </a:p>
          <a:p>
            <a:r>
              <a:rPr lang="en-GB" dirty="0"/>
              <a:t>Many online evangelists talking about the next wave of </a:t>
            </a:r>
          </a:p>
          <a:p>
            <a:endParaRPr lang="en-GB" dirty="0"/>
          </a:p>
        </p:txBody>
      </p:sp>
      <p:sp>
        <p:nvSpPr>
          <p:cNvPr id="4" name="Slide Number Placeholder 3"/>
          <p:cNvSpPr>
            <a:spLocks noGrp="1"/>
          </p:cNvSpPr>
          <p:nvPr>
            <p:ph type="sldNum" sz="quarter" idx="5"/>
          </p:nvPr>
        </p:nvSpPr>
        <p:spPr/>
        <p:txBody>
          <a:bodyPr/>
          <a:lstStyle/>
          <a:p>
            <a:fld id="{DAE49038-53A1-4583-9ADC-C0A978B6FC85}" type="slidenum">
              <a:rPr lang="en-GB" smtClean="0"/>
              <a:t>11</a:t>
            </a:fld>
            <a:endParaRPr lang="en-GB"/>
          </a:p>
        </p:txBody>
      </p:sp>
    </p:spTree>
    <p:extLst>
      <p:ext uri="{BB962C8B-B14F-4D97-AF65-F5344CB8AC3E}">
        <p14:creationId xmlns:p14="http://schemas.microsoft.com/office/powerpoint/2010/main" val="3783657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69C34FC-EA48-52A8-844B-8AAAFF97516F}"/>
              </a:ext>
            </a:extLst>
          </p:cNvPr>
          <p:cNvSpPr>
            <a:spLocks noGrp="1"/>
          </p:cNvSpPr>
          <p:nvPr>
            <p:ph type="dt" sz="half" idx="10"/>
          </p:nvPr>
        </p:nvSpPr>
        <p:spPr/>
        <p:txBody>
          <a:bodyPr/>
          <a:lstStyle>
            <a:lvl1pPr>
              <a:defRPr/>
            </a:lvl1pPr>
          </a:lstStyle>
          <a:p>
            <a:pPr>
              <a:defRPr/>
            </a:pPr>
            <a:fld id="{83B283EA-170C-45BE-8D95-0153131B9F5D}" type="datetimeFigureOut">
              <a:rPr lang="en-GB"/>
              <a:pPr>
                <a:defRPr/>
              </a:pPr>
              <a:t>04/12/2023</a:t>
            </a:fld>
            <a:endParaRPr lang="en-GB"/>
          </a:p>
        </p:txBody>
      </p:sp>
      <p:sp>
        <p:nvSpPr>
          <p:cNvPr id="5" name="Footer Placeholder 4">
            <a:extLst>
              <a:ext uri="{FF2B5EF4-FFF2-40B4-BE49-F238E27FC236}">
                <a16:creationId xmlns:a16="http://schemas.microsoft.com/office/drawing/2014/main" id="{1EFE9062-F082-435B-9431-6B20435C2E8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B775FE5-02AC-ACDD-9225-CAA11B311F7D}"/>
              </a:ext>
            </a:extLst>
          </p:cNvPr>
          <p:cNvSpPr>
            <a:spLocks noGrp="1"/>
          </p:cNvSpPr>
          <p:nvPr>
            <p:ph type="sldNum" sz="quarter" idx="12"/>
          </p:nvPr>
        </p:nvSpPr>
        <p:spPr/>
        <p:txBody>
          <a:bodyPr/>
          <a:lstStyle>
            <a:lvl1pPr>
              <a:defRPr/>
            </a:lvl1pPr>
          </a:lstStyle>
          <a:p>
            <a:pPr>
              <a:defRPr/>
            </a:pPr>
            <a:fld id="{DA568574-6C1D-430C-B351-210138663DEE}" type="slidenum">
              <a:rPr lang="en-GB"/>
              <a:pPr>
                <a:defRPr/>
              </a:pPr>
              <a:t>‹#›</a:t>
            </a:fld>
            <a:endParaRPr lang="en-GB"/>
          </a:p>
        </p:txBody>
      </p:sp>
    </p:spTree>
    <p:extLst>
      <p:ext uri="{BB962C8B-B14F-4D97-AF65-F5344CB8AC3E}">
        <p14:creationId xmlns:p14="http://schemas.microsoft.com/office/powerpoint/2010/main" val="383014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ADD511-B62B-20D4-A5A7-9E13A4ABF738}"/>
              </a:ext>
            </a:extLst>
          </p:cNvPr>
          <p:cNvSpPr>
            <a:spLocks noGrp="1"/>
          </p:cNvSpPr>
          <p:nvPr>
            <p:ph type="dt" sz="half" idx="10"/>
          </p:nvPr>
        </p:nvSpPr>
        <p:spPr/>
        <p:txBody>
          <a:bodyPr/>
          <a:lstStyle>
            <a:lvl1pPr>
              <a:defRPr/>
            </a:lvl1pPr>
          </a:lstStyle>
          <a:p>
            <a:pPr>
              <a:defRPr/>
            </a:pPr>
            <a:fld id="{5B495D58-A2C9-4AFB-828D-E92FCDBF7988}" type="datetimeFigureOut">
              <a:rPr lang="en-GB"/>
              <a:pPr>
                <a:defRPr/>
              </a:pPr>
              <a:t>04/12/2023</a:t>
            </a:fld>
            <a:endParaRPr lang="en-GB"/>
          </a:p>
        </p:txBody>
      </p:sp>
      <p:sp>
        <p:nvSpPr>
          <p:cNvPr id="5" name="Footer Placeholder 4">
            <a:extLst>
              <a:ext uri="{FF2B5EF4-FFF2-40B4-BE49-F238E27FC236}">
                <a16:creationId xmlns:a16="http://schemas.microsoft.com/office/drawing/2014/main" id="{E0C894B6-1810-C8CA-AB95-3E56D56BB64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ED8BAD3-4AB0-FC04-B3E1-9A5B70B3DEB1}"/>
              </a:ext>
            </a:extLst>
          </p:cNvPr>
          <p:cNvSpPr>
            <a:spLocks noGrp="1"/>
          </p:cNvSpPr>
          <p:nvPr>
            <p:ph type="sldNum" sz="quarter" idx="12"/>
          </p:nvPr>
        </p:nvSpPr>
        <p:spPr/>
        <p:txBody>
          <a:bodyPr/>
          <a:lstStyle>
            <a:lvl1pPr>
              <a:defRPr/>
            </a:lvl1pPr>
          </a:lstStyle>
          <a:p>
            <a:pPr>
              <a:defRPr/>
            </a:pPr>
            <a:fld id="{F147C1F2-1818-4B25-A6A6-DE3591D6950F}" type="slidenum">
              <a:rPr lang="en-GB"/>
              <a:pPr>
                <a:defRPr/>
              </a:pPr>
              <a:t>‹#›</a:t>
            </a:fld>
            <a:endParaRPr lang="en-GB"/>
          </a:p>
        </p:txBody>
      </p:sp>
    </p:spTree>
    <p:extLst>
      <p:ext uri="{BB962C8B-B14F-4D97-AF65-F5344CB8AC3E}">
        <p14:creationId xmlns:p14="http://schemas.microsoft.com/office/powerpoint/2010/main" val="171830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24B48C-E500-7054-AD25-C7BA0723A19F}"/>
              </a:ext>
            </a:extLst>
          </p:cNvPr>
          <p:cNvSpPr>
            <a:spLocks noGrp="1"/>
          </p:cNvSpPr>
          <p:nvPr>
            <p:ph type="dt" sz="half" idx="10"/>
          </p:nvPr>
        </p:nvSpPr>
        <p:spPr/>
        <p:txBody>
          <a:bodyPr/>
          <a:lstStyle>
            <a:lvl1pPr>
              <a:defRPr/>
            </a:lvl1pPr>
          </a:lstStyle>
          <a:p>
            <a:pPr>
              <a:defRPr/>
            </a:pPr>
            <a:fld id="{E9A939A1-1AA8-4EAA-B887-D97A2E3C82ED}" type="datetimeFigureOut">
              <a:rPr lang="en-GB"/>
              <a:pPr>
                <a:defRPr/>
              </a:pPr>
              <a:t>04/12/2023</a:t>
            </a:fld>
            <a:endParaRPr lang="en-GB"/>
          </a:p>
        </p:txBody>
      </p:sp>
      <p:sp>
        <p:nvSpPr>
          <p:cNvPr id="5" name="Footer Placeholder 4">
            <a:extLst>
              <a:ext uri="{FF2B5EF4-FFF2-40B4-BE49-F238E27FC236}">
                <a16:creationId xmlns:a16="http://schemas.microsoft.com/office/drawing/2014/main" id="{E731201E-223B-5B29-97B5-8F97524BA29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45A3A196-20FD-58AC-3B13-69CDA9E6E512}"/>
              </a:ext>
            </a:extLst>
          </p:cNvPr>
          <p:cNvSpPr>
            <a:spLocks noGrp="1"/>
          </p:cNvSpPr>
          <p:nvPr>
            <p:ph type="sldNum" sz="quarter" idx="12"/>
          </p:nvPr>
        </p:nvSpPr>
        <p:spPr/>
        <p:txBody>
          <a:bodyPr/>
          <a:lstStyle>
            <a:lvl1pPr>
              <a:defRPr/>
            </a:lvl1pPr>
          </a:lstStyle>
          <a:p>
            <a:pPr>
              <a:defRPr/>
            </a:pPr>
            <a:fld id="{DFD1FE05-AA1E-4504-818D-08B46B087B79}" type="slidenum">
              <a:rPr lang="en-GB"/>
              <a:pPr>
                <a:defRPr/>
              </a:pPr>
              <a:t>‹#›</a:t>
            </a:fld>
            <a:endParaRPr lang="en-GB"/>
          </a:p>
        </p:txBody>
      </p:sp>
    </p:spTree>
    <p:extLst>
      <p:ext uri="{BB962C8B-B14F-4D97-AF65-F5344CB8AC3E}">
        <p14:creationId xmlns:p14="http://schemas.microsoft.com/office/powerpoint/2010/main" val="185865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19B0CE-102A-C1BE-9D84-317E11828363}"/>
              </a:ext>
            </a:extLst>
          </p:cNvPr>
          <p:cNvSpPr>
            <a:spLocks noGrp="1"/>
          </p:cNvSpPr>
          <p:nvPr>
            <p:ph type="dt" sz="half" idx="10"/>
          </p:nvPr>
        </p:nvSpPr>
        <p:spPr/>
        <p:txBody>
          <a:bodyPr/>
          <a:lstStyle>
            <a:lvl1pPr>
              <a:defRPr/>
            </a:lvl1pPr>
          </a:lstStyle>
          <a:p>
            <a:pPr>
              <a:defRPr/>
            </a:pPr>
            <a:fld id="{81772596-240A-4FC2-B372-1BCD0C2A0DA2}" type="datetimeFigureOut">
              <a:rPr lang="en-GB"/>
              <a:pPr>
                <a:defRPr/>
              </a:pPr>
              <a:t>04/12/2023</a:t>
            </a:fld>
            <a:endParaRPr lang="en-GB"/>
          </a:p>
        </p:txBody>
      </p:sp>
      <p:sp>
        <p:nvSpPr>
          <p:cNvPr id="5" name="Footer Placeholder 4">
            <a:extLst>
              <a:ext uri="{FF2B5EF4-FFF2-40B4-BE49-F238E27FC236}">
                <a16:creationId xmlns:a16="http://schemas.microsoft.com/office/drawing/2014/main" id="{F64E53E3-5349-EC8B-A412-DFB0C74C183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AA27C7D-EA22-660C-C01B-250B85CFFBE2}"/>
              </a:ext>
            </a:extLst>
          </p:cNvPr>
          <p:cNvSpPr>
            <a:spLocks noGrp="1"/>
          </p:cNvSpPr>
          <p:nvPr>
            <p:ph type="sldNum" sz="quarter" idx="12"/>
          </p:nvPr>
        </p:nvSpPr>
        <p:spPr/>
        <p:txBody>
          <a:bodyPr/>
          <a:lstStyle>
            <a:lvl1pPr>
              <a:defRPr/>
            </a:lvl1pPr>
          </a:lstStyle>
          <a:p>
            <a:pPr>
              <a:defRPr/>
            </a:pPr>
            <a:fld id="{DC72E2C0-54BB-47E5-A70C-762E382AC446}" type="slidenum">
              <a:rPr lang="en-GB"/>
              <a:pPr>
                <a:defRPr/>
              </a:pPr>
              <a:t>‹#›</a:t>
            </a:fld>
            <a:endParaRPr lang="en-GB"/>
          </a:p>
        </p:txBody>
      </p:sp>
    </p:spTree>
    <p:extLst>
      <p:ext uri="{BB962C8B-B14F-4D97-AF65-F5344CB8AC3E}">
        <p14:creationId xmlns:p14="http://schemas.microsoft.com/office/powerpoint/2010/main" val="260652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29F848-CD35-C0C4-C87B-DAB7D8E720E4}"/>
              </a:ext>
            </a:extLst>
          </p:cNvPr>
          <p:cNvSpPr>
            <a:spLocks noGrp="1"/>
          </p:cNvSpPr>
          <p:nvPr>
            <p:ph type="dt" sz="half" idx="10"/>
          </p:nvPr>
        </p:nvSpPr>
        <p:spPr/>
        <p:txBody>
          <a:bodyPr/>
          <a:lstStyle>
            <a:lvl1pPr>
              <a:defRPr/>
            </a:lvl1pPr>
          </a:lstStyle>
          <a:p>
            <a:pPr>
              <a:defRPr/>
            </a:pPr>
            <a:fld id="{664D1FED-E0B6-4127-B1E9-150BB8EB17BA}" type="datetimeFigureOut">
              <a:rPr lang="en-GB"/>
              <a:pPr>
                <a:defRPr/>
              </a:pPr>
              <a:t>04/12/2023</a:t>
            </a:fld>
            <a:endParaRPr lang="en-GB"/>
          </a:p>
        </p:txBody>
      </p:sp>
      <p:sp>
        <p:nvSpPr>
          <p:cNvPr id="5" name="Footer Placeholder 4">
            <a:extLst>
              <a:ext uri="{FF2B5EF4-FFF2-40B4-BE49-F238E27FC236}">
                <a16:creationId xmlns:a16="http://schemas.microsoft.com/office/drawing/2014/main" id="{D1A8BB48-369F-4BBC-CAD3-7ED8C384EF3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F8283EC-06B0-AF97-4045-34C417955A52}"/>
              </a:ext>
            </a:extLst>
          </p:cNvPr>
          <p:cNvSpPr>
            <a:spLocks noGrp="1"/>
          </p:cNvSpPr>
          <p:nvPr>
            <p:ph type="sldNum" sz="quarter" idx="12"/>
          </p:nvPr>
        </p:nvSpPr>
        <p:spPr/>
        <p:txBody>
          <a:bodyPr/>
          <a:lstStyle>
            <a:lvl1pPr>
              <a:defRPr/>
            </a:lvl1pPr>
          </a:lstStyle>
          <a:p>
            <a:pPr>
              <a:defRPr/>
            </a:pPr>
            <a:fld id="{2F52E860-D3AD-4D65-A8D0-F036C07BB733}" type="slidenum">
              <a:rPr lang="en-GB"/>
              <a:pPr>
                <a:defRPr/>
              </a:pPr>
              <a:t>‹#›</a:t>
            </a:fld>
            <a:endParaRPr lang="en-GB"/>
          </a:p>
        </p:txBody>
      </p:sp>
    </p:spTree>
    <p:extLst>
      <p:ext uri="{BB962C8B-B14F-4D97-AF65-F5344CB8AC3E}">
        <p14:creationId xmlns:p14="http://schemas.microsoft.com/office/powerpoint/2010/main" val="1946168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D980EC40-B449-ED7D-4E74-910165AF4AC6}"/>
              </a:ext>
            </a:extLst>
          </p:cNvPr>
          <p:cNvSpPr>
            <a:spLocks noGrp="1"/>
          </p:cNvSpPr>
          <p:nvPr>
            <p:ph type="dt" sz="half" idx="10"/>
          </p:nvPr>
        </p:nvSpPr>
        <p:spPr/>
        <p:txBody>
          <a:bodyPr/>
          <a:lstStyle>
            <a:lvl1pPr>
              <a:defRPr/>
            </a:lvl1pPr>
          </a:lstStyle>
          <a:p>
            <a:pPr>
              <a:defRPr/>
            </a:pPr>
            <a:fld id="{EF5B85A3-8B00-4CD4-93B4-468147A5A71F}" type="datetimeFigureOut">
              <a:rPr lang="en-GB"/>
              <a:pPr>
                <a:defRPr/>
              </a:pPr>
              <a:t>04/12/2023</a:t>
            </a:fld>
            <a:endParaRPr lang="en-GB"/>
          </a:p>
        </p:txBody>
      </p:sp>
      <p:sp>
        <p:nvSpPr>
          <p:cNvPr id="6" name="Footer Placeholder 4">
            <a:extLst>
              <a:ext uri="{FF2B5EF4-FFF2-40B4-BE49-F238E27FC236}">
                <a16:creationId xmlns:a16="http://schemas.microsoft.com/office/drawing/2014/main" id="{C3F67C59-A672-7312-B6FF-7CA5CB32B8E3}"/>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7731811-3C16-E1DB-20BC-5161550DAB9C}"/>
              </a:ext>
            </a:extLst>
          </p:cNvPr>
          <p:cNvSpPr>
            <a:spLocks noGrp="1"/>
          </p:cNvSpPr>
          <p:nvPr>
            <p:ph type="sldNum" sz="quarter" idx="12"/>
          </p:nvPr>
        </p:nvSpPr>
        <p:spPr/>
        <p:txBody>
          <a:bodyPr/>
          <a:lstStyle>
            <a:lvl1pPr>
              <a:defRPr/>
            </a:lvl1pPr>
          </a:lstStyle>
          <a:p>
            <a:pPr>
              <a:defRPr/>
            </a:pPr>
            <a:fld id="{0FAEEC3E-652B-4BB3-B925-E609200F71A9}" type="slidenum">
              <a:rPr lang="en-GB"/>
              <a:pPr>
                <a:defRPr/>
              </a:pPr>
              <a:t>‹#›</a:t>
            </a:fld>
            <a:endParaRPr lang="en-GB"/>
          </a:p>
        </p:txBody>
      </p:sp>
    </p:spTree>
    <p:extLst>
      <p:ext uri="{BB962C8B-B14F-4D97-AF65-F5344CB8AC3E}">
        <p14:creationId xmlns:p14="http://schemas.microsoft.com/office/powerpoint/2010/main" val="2308061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189B1608-B980-325A-8F09-92A7195918BC}"/>
              </a:ext>
            </a:extLst>
          </p:cNvPr>
          <p:cNvSpPr>
            <a:spLocks noGrp="1"/>
          </p:cNvSpPr>
          <p:nvPr>
            <p:ph type="dt" sz="half" idx="10"/>
          </p:nvPr>
        </p:nvSpPr>
        <p:spPr/>
        <p:txBody>
          <a:bodyPr/>
          <a:lstStyle>
            <a:lvl1pPr>
              <a:defRPr/>
            </a:lvl1pPr>
          </a:lstStyle>
          <a:p>
            <a:pPr>
              <a:defRPr/>
            </a:pPr>
            <a:fld id="{A9B48A3D-BD30-4B3A-833C-35F3074D5190}" type="datetimeFigureOut">
              <a:rPr lang="en-GB"/>
              <a:pPr>
                <a:defRPr/>
              </a:pPr>
              <a:t>04/12/2023</a:t>
            </a:fld>
            <a:endParaRPr lang="en-GB"/>
          </a:p>
        </p:txBody>
      </p:sp>
      <p:sp>
        <p:nvSpPr>
          <p:cNvPr id="8" name="Footer Placeholder 4">
            <a:extLst>
              <a:ext uri="{FF2B5EF4-FFF2-40B4-BE49-F238E27FC236}">
                <a16:creationId xmlns:a16="http://schemas.microsoft.com/office/drawing/2014/main" id="{DB899F23-DB2A-7A12-ABA6-D2A742A91566}"/>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AE2118F6-57A5-C245-7E18-59242A413332}"/>
              </a:ext>
            </a:extLst>
          </p:cNvPr>
          <p:cNvSpPr>
            <a:spLocks noGrp="1"/>
          </p:cNvSpPr>
          <p:nvPr>
            <p:ph type="sldNum" sz="quarter" idx="12"/>
          </p:nvPr>
        </p:nvSpPr>
        <p:spPr/>
        <p:txBody>
          <a:bodyPr/>
          <a:lstStyle>
            <a:lvl1pPr>
              <a:defRPr/>
            </a:lvl1pPr>
          </a:lstStyle>
          <a:p>
            <a:pPr>
              <a:defRPr/>
            </a:pPr>
            <a:fld id="{4E19988F-7060-4EE5-9983-7583C6D0F8B0}" type="slidenum">
              <a:rPr lang="en-GB"/>
              <a:pPr>
                <a:defRPr/>
              </a:pPr>
              <a:t>‹#›</a:t>
            </a:fld>
            <a:endParaRPr lang="en-GB"/>
          </a:p>
        </p:txBody>
      </p:sp>
    </p:spTree>
    <p:extLst>
      <p:ext uri="{BB962C8B-B14F-4D97-AF65-F5344CB8AC3E}">
        <p14:creationId xmlns:p14="http://schemas.microsoft.com/office/powerpoint/2010/main" val="237138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CF0B0B71-86EC-A289-CB44-441FC4A02F98}"/>
              </a:ext>
            </a:extLst>
          </p:cNvPr>
          <p:cNvSpPr>
            <a:spLocks noGrp="1"/>
          </p:cNvSpPr>
          <p:nvPr>
            <p:ph type="dt" sz="half" idx="10"/>
          </p:nvPr>
        </p:nvSpPr>
        <p:spPr/>
        <p:txBody>
          <a:bodyPr/>
          <a:lstStyle>
            <a:lvl1pPr>
              <a:defRPr/>
            </a:lvl1pPr>
          </a:lstStyle>
          <a:p>
            <a:pPr>
              <a:defRPr/>
            </a:pPr>
            <a:fld id="{9D7DFBF4-73D2-4E8E-8DC7-C1BB13A4DFB5}" type="datetimeFigureOut">
              <a:rPr lang="en-GB"/>
              <a:pPr>
                <a:defRPr/>
              </a:pPr>
              <a:t>04/12/2023</a:t>
            </a:fld>
            <a:endParaRPr lang="en-GB"/>
          </a:p>
        </p:txBody>
      </p:sp>
      <p:sp>
        <p:nvSpPr>
          <p:cNvPr id="4" name="Footer Placeholder 4">
            <a:extLst>
              <a:ext uri="{FF2B5EF4-FFF2-40B4-BE49-F238E27FC236}">
                <a16:creationId xmlns:a16="http://schemas.microsoft.com/office/drawing/2014/main" id="{9DE215F1-3ABF-B544-F584-1739FE7F9702}"/>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AD84055E-811F-5891-9A7E-2F3C01487D36}"/>
              </a:ext>
            </a:extLst>
          </p:cNvPr>
          <p:cNvSpPr>
            <a:spLocks noGrp="1"/>
          </p:cNvSpPr>
          <p:nvPr>
            <p:ph type="sldNum" sz="quarter" idx="12"/>
          </p:nvPr>
        </p:nvSpPr>
        <p:spPr/>
        <p:txBody>
          <a:bodyPr/>
          <a:lstStyle>
            <a:lvl1pPr>
              <a:defRPr/>
            </a:lvl1pPr>
          </a:lstStyle>
          <a:p>
            <a:pPr>
              <a:defRPr/>
            </a:pPr>
            <a:fld id="{9491B54C-BFA3-4D19-898C-BD534327752B}" type="slidenum">
              <a:rPr lang="en-GB"/>
              <a:pPr>
                <a:defRPr/>
              </a:pPr>
              <a:t>‹#›</a:t>
            </a:fld>
            <a:endParaRPr lang="en-GB"/>
          </a:p>
        </p:txBody>
      </p:sp>
    </p:spTree>
    <p:extLst>
      <p:ext uri="{BB962C8B-B14F-4D97-AF65-F5344CB8AC3E}">
        <p14:creationId xmlns:p14="http://schemas.microsoft.com/office/powerpoint/2010/main" val="1780248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F8F8A5A-93FC-B4CE-9BB1-491E443DA6A2}"/>
              </a:ext>
            </a:extLst>
          </p:cNvPr>
          <p:cNvSpPr>
            <a:spLocks noGrp="1"/>
          </p:cNvSpPr>
          <p:nvPr>
            <p:ph type="dt" sz="half" idx="10"/>
          </p:nvPr>
        </p:nvSpPr>
        <p:spPr/>
        <p:txBody>
          <a:bodyPr/>
          <a:lstStyle>
            <a:lvl1pPr>
              <a:defRPr/>
            </a:lvl1pPr>
          </a:lstStyle>
          <a:p>
            <a:pPr>
              <a:defRPr/>
            </a:pPr>
            <a:fld id="{9A09FF32-1CB0-45B1-A965-48F93142213D}" type="datetimeFigureOut">
              <a:rPr lang="en-GB"/>
              <a:pPr>
                <a:defRPr/>
              </a:pPr>
              <a:t>04/12/2023</a:t>
            </a:fld>
            <a:endParaRPr lang="en-GB"/>
          </a:p>
        </p:txBody>
      </p:sp>
      <p:sp>
        <p:nvSpPr>
          <p:cNvPr id="3" name="Footer Placeholder 4">
            <a:extLst>
              <a:ext uri="{FF2B5EF4-FFF2-40B4-BE49-F238E27FC236}">
                <a16:creationId xmlns:a16="http://schemas.microsoft.com/office/drawing/2014/main" id="{EBE131D0-5C37-2AC4-72B6-E177786E22E8}"/>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F91790AD-C54B-16AF-D38B-63C52DC17530}"/>
              </a:ext>
            </a:extLst>
          </p:cNvPr>
          <p:cNvSpPr>
            <a:spLocks noGrp="1"/>
          </p:cNvSpPr>
          <p:nvPr>
            <p:ph type="sldNum" sz="quarter" idx="12"/>
          </p:nvPr>
        </p:nvSpPr>
        <p:spPr/>
        <p:txBody>
          <a:bodyPr/>
          <a:lstStyle>
            <a:lvl1pPr>
              <a:defRPr/>
            </a:lvl1pPr>
          </a:lstStyle>
          <a:p>
            <a:pPr>
              <a:defRPr/>
            </a:pPr>
            <a:fld id="{CB5E050B-5F60-432F-99BA-BDB90C2CA3C8}" type="slidenum">
              <a:rPr lang="en-GB"/>
              <a:pPr>
                <a:defRPr/>
              </a:pPr>
              <a:t>‹#›</a:t>
            </a:fld>
            <a:endParaRPr lang="en-GB"/>
          </a:p>
        </p:txBody>
      </p:sp>
    </p:spTree>
    <p:extLst>
      <p:ext uri="{BB962C8B-B14F-4D97-AF65-F5344CB8AC3E}">
        <p14:creationId xmlns:p14="http://schemas.microsoft.com/office/powerpoint/2010/main" val="126180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0A393235-BA82-5705-5F5D-C9614F1F8FDB}"/>
              </a:ext>
            </a:extLst>
          </p:cNvPr>
          <p:cNvSpPr>
            <a:spLocks noGrp="1"/>
          </p:cNvSpPr>
          <p:nvPr>
            <p:ph type="dt" sz="half" idx="10"/>
          </p:nvPr>
        </p:nvSpPr>
        <p:spPr/>
        <p:txBody>
          <a:bodyPr/>
          <a:lstStyle>
            <a:lvl1pPr>
              <a:defRPr/>
            </a:lvl1pPr>
          </a:lstStyle>
          <a:p>
            <a:pPr>
              <a:defRPr/>
            </a:pPr>
            <a:fld id="{A9D0050F-3546-417F-9227-3E8F9553D2EF}" type="datetimeFigureOut">
              <a:rPr lang="en-GB"/>
              <a:pPr>
                <a:defRPr/>
              </a:pPr>
              <a:t>04/12/2023</a:t>
            </a:fld>
            <a:endParaRPr lang="en-GB"/>
          </a:p>
        </p:txBody>
      </p:sp>
      <p:sp>
        <p:nvSpPr>
          <p:cNvPr id="6" name="Footer Placeholder 4">
            <a:extLst>
              <a:ext uri="{FF2B5EF4-FFF2-40B4-BE49-F238E27FC236}">
                <a16:creationId xmlns:a16="http://schemas.microsoft.com/office/drawing/2014/main" id="{FCBD9AC7-DB9A-87D0-6895-736C52ECBA04}"/>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514F79D-D241-FC0E-C167-F93E7051AD9D}"/>
              </a:ext>
            </a:extLst>
          </p:cNvPr>
          <p:cNvSpPr>
            <a:spLocks noGrp="1"/>
          </p:cNvSpPr>
          <p:nvPr>
            <p:ph type="sldNum" sz="quarter" idx="12"/>
          </p:nvPr>
        </p:nvSpPr>
        <p:spPr/>
        <p:txBody>
          <a:bodyPr/>
          <a:lstStyle>
            <a:lvl1pPr>
              <a:defRPr/>
            </a:lvl1pPr>
          </a:lstStyle>
          <a:p>
            <a:pPr>
              <a:defRPr/>
            </a:pPr>
            <a:fld id="{67741D04-A09B-4C11-A232-E275EC31383A}" type="slidenum">
              <a:rPr lang="en-GB"/>
              <a:pPr>
                <a:defRPr/>
              </a:pPr>
              <a:t>‹#›</a:t>
            </a:fld>
            <a:endParaRPr lang="en-GB"/>
          </a:p>
        </p:txBody>
      </p:sp>
    </p:spTree>
    <p:extLst>
      <p:ext uri="{BB962C8B-B14F-4D97-AF65-F5344CB8AC3E}">
        <p14:creationId xmlns:p14="http://schemas.microsoft.com/office/powerpoint/2010/main" val="1664056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3013FD9E-4E90-73CD-32DD-27896EC83678}"/>
              </a:ext>
            </a:extLst>
          </p:cNvPr>
          <p:cNvSpPr>
            <a:spLocks noGrp="1"/>
          </p:cNvSpPr>
          <p:nvPr>
            <p:ph type="dt" sz="half" idx="10"/>
          </p:nvPr>
        </p:nvSpPr>
        <p:spPr/>
        <p:txBody>
          <a:bodyPr/>
          <a:lstStyle>
            <a:lvl1pPr>
              <a:defRPr/>
            </a:lvl1pPr>
          </a:lstStyle>
          <a:p>
            <a:pPr>
              <a:defRPr/>
            </a:pPr>
            <a:fld id="{5EAFF3D6-BC55-4C4D-8FA9-8E495E74395F}" type="datetimeFigureOut">
              <a:rPr lang="en-GB"/>
              <a:pPr>
                <a:defRPr/>
              </a:pPr>
              <a:t>04/12/2023</a:t>
            </a:fld>
            <a:endParaRPr lang="en-GB"/>
          </a:p>
        </p:txBody>
      </p:sp>
      <p:sp>
        <p:nvSpPr>
          <p:cNvPr id="6" name="Footer Placeholder 4">
            <a:extLst>
              <a:ext uri="{FF2B5EF4-FFF2-40B4-BE49-F238E27FC236}">
                <a16:creationId xmlns:a16="http://schemas.microsoft.com/office/drawing/2014/main" id="{70F4BAEE-3306-4BB5-BBCF-9A2486857F1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8153831-C12E-5E22-2FA4-586076A781F0}"/>
              </a:ext>
            </a:extLst>
          </p:cNvPr>
          <p:cNvSpPr>
            <a:spLocks noGrp="1"/>
          </p:cNvSpPr>
          <p:nvPr>
            <p:ph type="sldNum" sz="quarter" idx="12"/>
          </p:nvPr>
        </p:nvSpPr>
        <p:spPr/>
        <p:txBody>
          <a:bodyPr/>
          <a:lstStyle>
            <a:lvl1pPr>
              <a:defRPr/>
            </a:lvl1pPr>
          </a:lstStyle>
          <a:p>
            <a:pPr>
              <a:defRPr/>
            </a:pPr>
            <a:fld id="{F443EADE-92AF-48C6-855E-5E7350690E6B}" type="slidenum">
              <a:rPr lang="en-GB"/>
              <a:pPr>
                <a:defRPr/>
              </a:pPr>
              <a:t>‹#›</a:t>
            </a:fld>
            <a:endParaRPr lang="en-GB"/>
          </a:p>
        </p:txBody>
      </p:sp>
    </p:spTree>
    <p:extLst>
      <p:ext uri="{BB962C8B-B14F-4D97-AF65-F5344CB8AC3E}">
        <p14:creationId xmlns:p14="http://schemas.microsoft.com/office/powerpoint/2010/main" val="3948102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274FE2-7ABE-4FE9-9166-ACD35730F70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6552D62C-21B5-DA45-7CC8-B9F4AEBF953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9ADF392D-F37F-56A2-ABFD-44B64AD20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C4C63B1-0BE0-48F9-8ED9-567A44EBDF28}" type="datetimeFigureOut">
              <a:rPr lang="en-GB"/>
              <a:pPr>
                <a:defRPr/>
              </a:pPr>
              <a:t>04/12/2023</a:t>
            </a:fld>
            <a:endParaRPr lang="en-GB"/>
          </a:p>
        </p:txBody>
      </p:sp>
      <p:sp>
        <p:nvSpPr>
          <p:cNvPr id="5" name="Footer Placeholder 4">
            <a:extLst>
              <a:ext uri="{FF2B5EF4-FFF2-40B4-BE49-F238E27FC236}">
                <a16:creationId xmlns:a16="http://schemas.microsoft.com/office/drawing/2014/main" id="{BF75F754-77DC-E547-FE30-A490E6A82A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06A345B6-1D7C-35F6-7AFB-1190E0FF4F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DF519D25-BBD5-42E2-A32F-FD2D5920D44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6D53E-C79D-460F-951F-42E35E86AEEA}"/>
              </a:ext>
            </a:extLst>
          </p:cNvPr>
          <p:cNvSpPr/>
          <p:nvPr/>
        </p:nvSpPr>
        <p:spPr>
          <a:xfrm>
            <a:off x="1848636" y="2034590"/>
            <a:ext cx="8445358" cy="265052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ADC1EAC-7385-6E4E-CBFB-6A428F17CF09}"/>
              </a:ext>
            </a:extLst>
          </p:cNvPr>
          <p:cNvSpPr txBox="1"/>
          <p:nvPr/>
        </p:nvSpPr>
        <p:spPr>
          <a:xfrm>
            <a:off x="1924692" y="2281170"/>
            <a:ext cx="8342616" cy="2800767"/>
          </a:xfrm>
          <a:prstGeom prst="rect">
            <a:avLst/>
          </a:prstGeom>
          <a:noFill/>
        </p:spPr>
        <p:txBody>
          <a:bodyPr wrap="square" rtlCol="0">
            <a:spAutoFit/>
          </a:bodyPr>
          <a:lstStyle/>
          <a:p>
            <a:pPr algn="ctr"/>
            <a:r>
              <a:rPr lang="en-GB" sz="2000" dirty="0"/>
              <a:t>Yochanon said, “He will perform no mean task, but will save you</a:t>
            </a:r>
          </a:p>
          <a:p>
            <a:pPr algn="ctr"/>
            <a:r>
              <a:rPr lang="en-GB" sz="2000" dirty="0"/>
              <a:t>from the greatest of enemies. Tell me, which presents the most danger -</a:t>
            </a:r>
          </a:p>
          <a:p>
            <a:pPr algn="ctr"/>
            <a:r>
              <a:rPr lang="en-GB" sz="2000" dirty="0"/>
              <a:t>those who lay siege to a fortress from outside, or those within its gates,</a:t>
            </a:r>
          </a:p>
          <a:p>
            <a:pPr algn="ctr"/>
            <a:r>
              <a:rPr lang="en-GB" sz="2000" dirty="0"/>
              <a:t>cunningly biding their time with concealed weapons? Surely it is the</a:t>
            </a:r>
          </a:p>
          <a:p>
            <a:pPr algn="ctr"/>
            <a:r>
              <a:rPr lang="en-GB" sz="2000" dirty="0"/>
              <a:t>enemy within who is most to be feared. Therefore, I declare to you, the</a:t>
            </a:r>
          </a:p>
          <a:p>
            <a:pPr algn="ctr"/>
            <a:r>
              <a:rPr lang="en-GB" sz="2000" dirty="0"/>
              <a:t>Deliverer comes not to fight against the enemy clamoring outside, for</a:t>
            </a:r>
          </a:p>
          <a:p>
            <a:pPr algn="ctr"/>
            <a:r>
              <a:rPr lang="en-GB" sz="2000" dirty="0"/>
              <a:t>the silent unseen foe within is most to be feared.”</a:t>
            </a:r>
          </a:p>
          <a:p>
            <a:endParaRPr lang="en-GB" dirty="0"/>
          </a:p>
          <a:p>
            <a:pPr algn="r"/>
            <a:r>
              <a:rPr lang="en-GB" dirty="0">
                <a:solidFill>
                  <a:srgbClr val="218282"/>
                </a:solidFill>
                <a:latin typeface="+mn-lt"/>
              </a:rPr>
              <a:t>The book of the Natsarim Ch2:21</a:t>
            </a:r>
          </a:p>
        </p:txBody>
      </p:sp>
      <p:sp>
        <p:nvSpPr>
          <p:cNvPr id="4" name="TextBox 3">
            <a:extLst>
              <a:ext uri="{FF2B5EF4-FFF2-40B4-BE49-F238E27FC236}">
                <a16:creationId xmlns:a16="http://schemas.microsoft.com/office/drawing/2014/main" id="{620AE1DF-8CC6-00B7-7A66-2129983AFFD8}"/>
              </a:ext>
            </a:extLst>
          </p:cNvPr>
          <p:cNvSpPr txBox="1"/>
          <p:nvPr/>
        </p:nvSpPr>
        <p:spPr>
          <a:xfrm>
            <a:off x="1924692" y="1612715"/>
            <a:ext cx="5707834" cy="400110"/>
          </a:xfrm>
          <a:prstGeom prst="rect">
            <a:avLst/>
          </a:prstGeom>
          <a:noFill/>
        </p:spPr>
        <p:txBody>
          <a:bodyPr wrap="square" rtlCol="0">
            <a:spAutoFit/>
          </a:bodyPr>
          <a:lstStyle/>
          <a:p>
            <a:r>
              <a:rPr lang="en-GB" sz="2000" b="1" dirty="0"/>
              <a:t>When asked about the Messiah …</a:t>
            </a:r>
          </a:p>
        </p:txBody>
      </p:sp>
    </p:spTree>
    <p:extLst>
      <p:ext uri="{BB962C8B-B14F-4D97-AF65-F5344CB8AC3E}">
        <p14:creationId xmlns:p14="http://schemas.microsoft.com/office/powerpoint/2010/main" val="204909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007A010-A77F-F1EF-F516-840919EAE3B3}"/>
              </a:ext>
            </a:extLst>
          </p:cNvPr>
          <p:cNvSpPr/>
          <p:nvPr/>
        </p:nvSpPr>
        <p:spPr>
          <a:xfrm>
            <a:off x="407504" y="886353"/>
            <a:ext cx="11350487" cy="5601533"/>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E47C2913-4920-6583-7675-B8AE031A0C4E}"/>
              </a:ext>
            </a:extLst>
          </p:cNvPr>
          <p:cNvSpPr txBox="1"/>
          <p:nvPr/>
        </p:nvSpPr>
        <p:spPr>
          <a:xfrm>
            <a:off x="164389" y="100036"/>
            <a:ext cx="11322120" cy="461665"/>
          </a:xfrm>
          <a:prstGeom prst="rect">
            <a:avLst/>
          </a:prstGeom>
          <a:noFill/>
        </p:spPr>
        <p:txBody>
          <a:bodyPr wrap="square" rtlCol="0">
            <a:spAutoFit/>
          </a:bodyPr>
          <a:lstStyle/>
          <a:p>
            <a:r>
              <a:rPr lang="en-GB" sz="2400" b="1" i="0" u="none" strike="noStrike" baseline="0" dirty="0">
                <a:latin typeface="+mn-lt"/>
              </a:rPr>
              <a:t>Yah’s Heavenly Response</a:t>
            </a:r>
          </a:p>
        </p:txBody>
      </p:sp>
      <p:sp>
        <p:nvSpPr>
          <p:cNvPr id="3" name="TextBox 2">
            <a:extLst>
              <a:ext uri="{FF2B5EF4-FFF2-40B4-BE49-F238E27FC236}">
                <a16:creationId xmlns:a16="http://schemas.microsoft.com/office/drawing/2014/main" id="{C27F9BC4-F81A-3052-6A19-BFB0381F962B}"/>
              </a:ext>
            </a:extLst>
          </p:cNvPr>
          <p:cNvSpPr txBox="1"/>
          <p:nvPr/>
        </p:nvSpPr>
        <p:spPr>
          <a:xfrm>
            <a:off x="420757" y="915664"/>
            <a:ext cx="11350486" cy="5601533"/>
          </a:xfrm>
          <a:prstGeom prst="rect">
            <a:avLst/>
          </a:prstGeom>
          <a:noFill/>
        </p:spPr>
        <p:txBody>
          <a:bodyPr wrap="square">
            <a:spAutoFit/>
          </a:bodyPr>
          <a:lstStyle/>
          <a:p>
            <a:pPr>
              <a:spcAft>
                <a:spcPts val="1200"/>
              </a:spcAft>
            </a:pPr>
            <a:r>
              <a:rPr lang="en-GB" dirty="0">
                <a:solidFill>
                  <a:srgbClr val="218282"/>
                </a:solidFill>
                <a:latin typeface="+mn-lt"/>
              </a:rPr>
              <a:t>Jub 10:7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And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Yahuah </a:t>
            </a:r>
            <a:r>
              <a:rPr lang="en-GB" sz="1800" dirty="0" err="1">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Elohaynu</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 bade us to bind all</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spcAft>
                <a:spcPts val="1200"/>
              </a:spcAft>
            </a:pPr>
            <a:r>
              <a:rPr lang="en-GB" dirty="0">
                <a:solidFill>
                  <a:srgbClr val="218282"/>
                </a:solidFill>
                <a:latin typeface="+mn-lt"/>
              </a:rPr>
              <a:t>8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And the chief of the ruachoth, </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Mastema</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came and said: Yahuah, Creator, let some of them remain before me, and let them hearken to my voice, and do all that I shall say unto them; for if some of them are not left to me, I shall not be able to execute the power of my will on the sons of men; for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these are for corruption and leading astray before my judgment</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for great is the wickedness of the sons of men. </a:t>
            </a:r>
          </a:p>
          <a:p>
            <a:pPr>
              <a:spcAft>
                <a:spcPts val="1200"/>
              </a:spcAft>
            </a:pPr>
            <a:r>
              <a:rPr lang="en-GB" dirty="0">
                <a:solidFill>
                  <a:srgbClr val="218282"/>
                </a:solidFill>
                <a:latin typeface="+mn-lt"/>
              </a:rPr>
              <a:t>9</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And he said: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Let the tenth part of them remain before him</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and let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nine parts descend into the place of condemnation. </a:t>
            </a:r>
          </a:p>
          <a:p>
            <a:pPr>
              <a:spcAft>
                <a:spcPts val="1200"/>
              </a:spcAft>
            </a:pPr>
            <a:r>
              <a:rPr lang="en-GB" dirty="0">
                <a:solidFill>
                  <a:srgbClr val="218282"/>
                </a:solidFill>
                <a:latin typeface="+mn-lt"/>
              </a:rPr>
              <a:t>10</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And one of us he commanded that we should teach Noach all their medicines; for he knew that they would not walk in uprightness, nor strive in righteousness. </a:t>
            </a:r>
          </a:p>
          <a:p>
            <a:pPr>
              <a:spcAft>
                <a:spcPts val="1200"/>
              </a:spcAft>
            </a:pPr>
            <a:r>
              <a:rPr lang="en-GB" dirty="0">
                <a:solidFill>
                  <a:srgbClr val="218282"/>
                </a:solidFill>
                <a:latin typeface="+mn-lt"/>
              </a:rPr>
              <a:t>11</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And we did according to all his words: all the malignant evil ones we bound in the place of condemnation and a tenth part of them we left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that they might be subject before Satan on the earth</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spcAft>
                <a:spcPts val="1200"/>
              </a:spcAft>
            </a:pPr>
            <a:r>
              <a:rPr lang="en-GB" dirty="0">
                <a:solidFill>
                  <a:srgbClr val="218282"/>
                </a:solidFill>
                <a:latin typeface="+mn-lt"/>
              </a:rPr>
              <a:t>12</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And we explained to Noach all the medicines of their diseases, together with their seductions, how he might heal them with herbs of the earth.  </a:t>
            </a:r>
          </a:p>
          <a:p>
            <a:pPr>
              <a:spcAft>
                <a:spcPts val="1200"/>
              </a:spcAft>
            </a:pPr>
            <a:r>
              <a:rPr lang="en-GB" dirty="0">
                <a:solidFill>
                  <a:srgbClr val="218282"/>
                </a:solidFill>
                <a:latin typeface="+mn-lt"/>
              </a:rPr>
              <a:t>13</a:t>
            </a:r>
            <a:r>
              <a:rPr lang="en-GB" sz="1800" dirty="0">
                <a:effectLst/>
                <a:latin typeface="Calibri" panose="020F0502020204030204" pitchFamily="34" charset="0"/>
                <a:ea typeface="Calibri" panose="020F0502020204030204" pitchFamily="34" charset="0"/>
              </a:rPr>
              <a:t> And Noach wrote down all things in a </a:t>
            </a:r>
            <a:r>
              <a:rPr lang="en-GB" sz="1800" dirty="0" err="1">
                <a:effectLst/>
                <a:latin typeface="Calibri" panose="020F0502020204030204" pitchFamily="34" charset="0"/>
                <a:ea typeface="Calibri" panose="020F0502020204030204" pitchFamily="34" charset="0"/>
              </a:rPr>
              <a:t>cepher</a:t>
            </a:r>
            <a:r>
              <a:rPr lang="en-GB" sz="1800" dirty="0">
                <a:effectLst/>
                <a:latin typeface="Calibri" panose="020F0502020204030204" pitchFamily="34" charset="0"/>
                <a:ea typeface="Calibri" panose="020F0502020204030204" pitchFamily="34" charset="0"/>
              </a:rPr>
              <a:t> as </a:t>
            </a:r>
            <a:r>
              <a:rPr lang="en-GB" sz="1800" dirty="0">
                <a:effectLst/>
                <a:highlight>
                  <a:srgbClr val="FFE697"/>
                </a:highlight>
                <a:latin typeface="Calibri" panose="020F0502020204030204" pitchFamily="34" charset="0"/>
                <a:ea typeface="Calibri" panose="020F0502020204030204" pitchFamily="34" charset="0"/>
              </a:rPr>
              <a:t>we instructed him concerning every kind of medicine</a:t>
            </a:r>
            <a:r>
              <a:rPr lang="en-GB" sz="1800" dirty="0">
                <a:effectLst/>
                <a:latin typeface="Calibri" panose="020F0502020204030204" pitchFamily="34" charset="0"/>
                <a:ea typeface="Calibri" panose="020F0502020204030204" pitchFamily="34" charset="0"/>
              </a:rPr>
              <a:t>. </a:t>
            </a:r>
            <a:r>
              <a:rPr lang="en-GB" sz="1800" dirty="0">
                <a:effectLst/>
                <a:highlight>
                  <a:srgbClr val="FFE697"/>
                </a:highlight>
                <a:latin typeface="Calibri" panose="020F0502020204030204" pitchFamily="34" charset="0"/>
                <a:ea typeface="Calibri" panose="020F0502020204030204" pitchFamily="34" charset="0"/>
              </a:rPr>
              <a:t>Thus the evil ruachoth were precluded from hurting the sons of Noach. </a:t>
            </a:r>
          </a:p>
          <a:p>
            <a:pPr>
              <a:spcAft>
                <a:spcPts val="1200"/>
              </a:spcAft>
            </a:pPr>
            <a:r>
              <a:rPr lang="en-GB" dirty="0">
                <a:solidFill>
                  <a:srgbClr val="218282"/>
                </a:solidFill>
                <a:latin typeface="+mn-lt"/>
              </a:rPr>
              <a:t>14 </a:t>
            </a:r>
            <a:r>
              <a:rPr lang="en-GB" sz="1800" dirty="0">
                <a:effectLst/>
                <a:latin typeface="Calibri" panose="020F0502020204030204" pitchFamily="34" charset="0"/>
                <a:ea typeface="Calibri" panose="020F0502020204030204" pitchFamily="34" charset="0"/>
              </a:rPr>
              <a:t>And he gave all that he had written to Shem, his eldest son; for he loved him exceedingly above all his sons. </a:t>
            </a:r>
          </a:p>
        </p:txBody>
      </p:sp>
    </p:spTree>
    <p:extLst>
      <p:ext uri="{BB962C8B-B14F-4D97-AF65-F5344CB8AC3E}">
        <p14:creationId xmlns:p14="http://schemas.microsoft.com/office/powerpoint/2010/main" val="379787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FDA5A9CC-029F-25D8-74F4-EF6240C76200}"/>
              </a:ext>
            </a:extLst>
          </p:cNvPr>
          <p:cNvSpPr/>
          <p:nvPr/>
        </p:nvSpPr>
        <p:spPr>
          <a:xfrm>
            <a:off x="5655732" y="1425581"/>
            <a:ext cx="6289560" cy="1365739"/>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21E10F01-79DF-27F2-F148-84D7B98D54A1}"/>
              </a:ext>
            </a:extLst>
          </p:cNvPr>
          <p:cNvSpPr/>
          <p:nvPr/>
        </p:nvSpPr>
        <p:spPr>
          <a:xfrm>
            <a:off x="4458027" y="1438833"/>
            <a:ext cx="1081207" cy="1355857"/>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02B2AAA3-7328-4DE9-8A0A-7789E83FB8BE}"/>
              </a:ext>
            </a:extLst>
          </p:cNvPr>
          <p:cNvSpPr/>
          <p:nvPr/>
        </p:nvSpPr>
        <p:spPr>
          <a:xfrm>
            <a:off x="4451300" y="2889116"/>
            <a:ext cx="1107149" cy="2686049"/>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1D3D48E4-0457-A1DD-A8A2-1DA205170D7D}"/>
              </a:ext>
            </a:extLst>
          </p:cNvPr>
          <p:cNvSpPr/>
          <p:nvPr/>
        </p:nvSpPr>
        <p:spPr>
          <a:xfrm>
            <a:off x="5666957" y="2887184"/>
            <a:ext cx="6289560" cy="1863096"/>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4320042D-C9D7-3C1F-84CC-94064C8D8636}"/>
              </a:ext>
            </a:extLst>
          </p:cNvPr>
          <p:cNvSpPr/>
          <p:nvPr/>
        </p:nvSpPr>
        <p:spPr>
          <a:xfrm>
            <a:off x="229212" y="995193"/>
            <a:ext cx="4101597" cy="535171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E8975A55-B785-00EB-2F25-EFFB6855B3DA}"/>
              </a:ext>
            </a:extLst>
          </p:cNvPr>
          <p:cNvSpPr/>
          <p:nvPr/>
        </p:nvSpPr>
        <p:spPr>
          <a:xfrm>
            <a:off x="341207" y="2794690"/>
            <a:ext cx="1159608" cy="2692748"/>
          </a:xfrm>
          <a:prstGeom prst="roundRect">
            <a:avLst/>
          </a:prstGeom>
          <a:solidFill>
            <a:srgbClr val="84A2D8"/>
          </a:solidFill>
        </p:spPr>
        <p:style>
          <a:lnRef idx="2">
            <a:schemeClr val="accent1">
              <a:shade val="15000"/>
            </a:schemeClr>
          </a:lnRef>
          <a:fillRef idx="1">
            <a:schemeClr val="accent1"/>
          </a:fillRef>
          <a:effectRef idx="0">
            <a:schemeClr val="accent1"/>
          </a:effectRef>
          <a:fontRef idx="minor">
            <a:schemeClr val="lt1"/>
          </a:fontRef>
        </p:style>
        <p:txBody>
          <a:bodyPr lIns="0" rIns="0" rtlCol="0" anchor="t"/>
          <a:lstStyle/>
          <a:p>
            <a:pPr algn="ctr"/>
            <a:endParaRPr lang="en-GB" sz="3200" dirty="0"/>
          </a:p>
          <a:p>
            <a:pPr algn="ctr"/>
            <a:r>
              <a:rPr lang="en-GB" dirty="0"/>
              <a:t>Tribulation</a:t>
            </a:r>
          </a:p>
          <a:p>
            <a:pPr algn="ctr"/>
            <a:endParaRPr lang="en-GB" sz="700" dirty="0"/>
          </a:p>
          <a:p>
            <a:pPr algn="ctr"/>
            <a:r>
              <a:rPr lang="en-GB" dirty="0"/>
              <a:t>(Jn 16:33)</a:t>
            </a:r>
          </a:p>
        </p:txBody>
      </p:sp>
      <p:sp>
        <p:nvSpPr>
          <p:cNvPr id="2" name="Title 1">
            <a:extLst>
              <a:ext uri="{FF2B5EF4-FFF2-40B4-BE49-F238E27FC236}">
                <a16:creationId xmlns:a16="http://schemas.microsoft.com/office/drawing/2014/main" id="{DF78001B-5FB8-A30F-1C84-ED83986C8BC9}"/>
              </a:ext>
            </a:extLst>
          </p:cNvPr>
          <p:cNvSpPr>
            <a:spLocks noGrp="1"/>
          </p:cNvSpPr>
          <p:nvPr>
            <p:ph type="title"/>
          </p:nvPr>
        </p:nvSpPr>
        <p:spPr>
          <a:xfrm>
            <a:off x="166015" y="139991"/>
            <a:ext cx="3180415" cy="565043"/>
          </a:xfrm>
        </p:spPr>
        <p:txBody>
          <a:bodyPr>
            <a:normAutofit/>
          </a:bodyPr>
          <a:lstStyle/>
          <a:p>
            <a:r>
              <a:rPr lang="en-GB" sz="2400" b="1" dirty="0">
                <a:latin typeface="+mn-lt"/>
              </a:rPr>
              <a:t>High Level Overview</a:t>
            </a:r>
          </a:p>
        </p:txBody>
      </p:sp>
      <p:sp>
        <p:nvSpPr>
          <p:cNvPr id="5" name="TextBox 4">
            <a:extLst>
              <a:ext uri="{FF2B5EF4-FFF2-40B4-BE49-F238E27FC236}">
                <a16:creationId xmlns:a16="http://schemas.microsoft.com/office/drawing/2014/main" id="{871F0207-756C-6C25-8409-09A482E95819}"/>
              </a:ext>
            </a:extLst>
          </p:cNvPr>
          <p:cNvSpPr txBox="1"/>
          <p:nvPr/>
        </p:nvSpPr>
        <p:spPr>
          <a:xfrm>
            <a:off x="2525600" y="2844465"/>
            <a:ext cx="1641661" cy="646331"/>
          </a:xfrm>
          <a:prstGeom prst="rect">
            <a:avLst/>
          </a:prstGeom>
          <a:noFill/>
        </p:spPr>
        <p:txBody>
          <a:bodyPr wrap="square" rtlCol="0">
            <a:spAutoFit/>
          </a:bodyPr>
          <a:lstStyle/>
          <a:p>
            <a:r>
              <a:rPr lang="en-GB" dirty="0"/>
              <a:t>33AD </a:t>
            </a:r>
          </a:p>
          <a:p>
            <a:endParaRPr lang="en-GB" dirty="0"/>
          </a:p>
        </p:txBody>
      </p:sp>
      <p:sp>
        <p:nvSpPr>
          <p:cNvPr id="8" name="TextBox 7">
            <a:extLst>
              <a:ext uri="{FF2B5EF4-FFF2-40B4-BE49-F238E27FC236}">
                <a16:creationId xmlns:a16="http://schemas.microsoft.com/office/drawing/2014/main" id="{E30A9F7C-62C8-9500-778E-46984238E06A}"/>
              </a:ext>
            </a:extLst>
          </p:cNvPr>
          <p:cNvSpPr txBox="1"/>
          <p:nvPr/>
        </p:nvSpPr>
        <p:spPr>
          <a:xfrm>
            <a:off x="2535966" y="1486420"/>
            <a:ext cx="1869999" cy="369332"/>
          </a:xfrm>
          <a:prstGeom prst="rect">
            <a:avLst/>
          </a:prstGeom>
          <a:noFill/>
        </p:spPr>
        <p:txBody>
          <a:bodyPr wrap="square" rtlCol="0">
            <a:spAutoFit/>
          </a:bodyPr>
          <a:lstStyle/>
          <a:p>
            <a:r>
              <a:rPr lang="en-GB" dirty="0"/>
              <a:t>2350-2500BC</a:t>
            </a:r>
          </a:p>
        </p:txBody>
      </p:sp>
      <p:cxnSp>
        <p:nvCxnSpPr>
          <p:cNvPr id="10" name="Straight Arrow Connector 9">
            <a:extLst>
              <a:ext uri="{FF2B5EF4-FFF2-40B4-BE49-F238E27FC236}">
                <a16:creationId xmlns:a16="http://schemas.microsoft.com/office/drawing/2014/main" id="{71FB496C-DA6E-40FA-CA10-1D5F10C918C6}"/>
              </a:ext>
            </a:extLst>
          </p:cNvPr>
          <p:cNvCxnSpPr>
            <a:cxnSpLocks/>
          </p:cNvCxnSpPr>
          <p:nvPr/>
        </p:nvCxnSpPr>
        <p:spPr>
          <a:xfrm>
            <a:off x="2525600" y="682431"/>
            <a:ext cx="19492" cy="5160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9B3397F-C481-D65A-B630-0D0E9C722A3A}"/>
              </a:ext>
            </a:extLst>
          </p:cNvPr>
          <p:cNvCxnSpPr>
            <a:cxnSpLocks/>
          </p:cNvCxnSpPr>
          <p:nvPr/>
        </p:nvCxnSpPr>
        <p:spPr>
          <a:xfrm>
            <a:off x="1488422" y="1490373"/>
            <a:ext cx="2095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2958E5F-B931-8602-B7A0-AB612489010C}"/>
              </a:ext>
            </a:extLst>
          </p:cNvPr>
          <p:cNvCxnSpPr>
            <a:cxnSpLocks/>
          </p:cNvCxnSpPr>
          <p:nvPr/>
        </p:nvCxnSpPr>
        <p:spPr>
          <a:xfrm>
            <a:off x="829515" y="2794690"/>
            <a:ext cx="3302798"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FF57303-0D63-637C-2D6B-922379264532}"/>
              </a:ext>
            </a:extLst>
          </p:cNvPr>
          <p:cNvSpPr txBox="1"/>
          <p:nvPr/>
        </p:nvSpPr>
        <p:spPr>
          <a:xfrm>
            <a:off x="2549286" y="4777408"/>
            <a:ext cx="1781523" cy="646331"/>
          </a:xfrm>
          <a:prstGeom prst="rect">
            <a:avLst/>
          </a:prstGeom>
          <a:noFill/>
        </p:spPr>
        <p:txBody>
          <a:bodyPr wrap="square" rtlCol="0">
            <a:spAutoFit/>
          </a:bodyPr>
          <a:lstStyle/>
          <a:p>
            <a:r>
              <a:rPr lang="en-GB" dirty="0"/>
              <a:t>Seals, Trumpets,</a:t>
            </a:r>
          </a:p>
          <a:p>
            <a:r>
              <a:rPr lang="en-GB" dirty="0"/>
              <a:t>Thunders, Vials</a:t>
            </a:r>
          </a:p>
        </p:txBody>
      </p:sp>
      <p:sp>
        <p:nvSpPr>
          <p:cNvPr id="20" name="TextBox 19">
            <a:extLst>
              <a:ext uri="{FF2B5EF4-FFF2-40B4-BE49-F238E27FC236}">
                <a16:creationId xmlns:a16="http://schemas.microsoft.com/office/drawing/2014/main" id="{6523682C-D043-0939-FEF3-87E8BE96F441}"/>
              </a:ext>
            </a:extLst>
          </p:cNvPr>
          <p:cNvSpPr txBox="1"/>
          <p:nvPr/>
        </p:nvSpPr>
        <p:spPr>
          <a:xfrm>
            <a:off x="138713" y="6490047"/>
            <a:ext cx="12086772" cy="338554"/>
          </a:xfrm>
          <a:prstGeom prst="rect">
            <a:avLst/>
          </a:prstGeom>
          <a:noFill/>
        </p:spPr>
        <p:txBody>
          <a:bodyPr wrap="square">
            <a:spAutoFit/>
          </a:bodyPr>
          <a:lstStyle/>
          <a:p>
            <a:r>
              <a:rPr lang="en-GB" sz="1600" dirty="0"/>
              <a:t>“</a:t>
            </a:r>
            <a:r>
              <a:rPr lang="en-GB" sz="1600" b="1" dirty="0"/>
              <a:t>tribulation</a:t>
            </a:r>
            <a:r>
              <a:rPr lang="en-GB" sz="1600" dirty="0"/>
              <a:t>” </a:t>
            </a:r>
            <a:r>
              <a:rPr lang="en-GB" sz="1600" dirty="0">
                <a:solidFill>
                  <a:schemeClr val="bg1">
                    <a:lumMod val="50000"/>
                  </a:schemeClr>
                </a:solidFill>
              </a:rPr>
              <a:t>is translated from Greek “</a:t>
            </a:r>
            <a:r>
              <a:rPr lang="en-GB" sz="1600" i="1" dirty="0">
                <a:solidFill>
                  <a:schemeClr val="bg1">
                    <a:lumMod val="50000"/>
                  </a:schemeClr>
                </a:solidFill>
              </a:rPr>
              <a:t>thlipsis”</a:t>
            </a:r>
            <a:r>
              <a:rPr lang="en-GB" sz="1600" dirty="0">
                <a:solidFill>
                  <a:schemeClr val="bg1">
                    <a:lumMod val="50000"/>
                  </a:schemeClr>
                </a:solidFill>
              </a:rPr>
              <a:t>, meaning “oppression, affliction, tribulation, distress, straits” (</a:t>
            </a:r>
            <a:r>
              <a:rPr lang="en-GB" sz="1600" i="1" dirty="0">
                <a:solidFill>
                  <a:schemeClr val="bg1">
                    <a:lumMod val="50000"/>
                  </a:schemeClr>
                </a:solidFill>
              </a:rPr>
              <a:t>Thayer’s Greek Definitions</a:t>
            </a:r>
            <a:r>
              <a:rPr lang="en-GB" sz="1600" dirty="0">
                <a:solidFill>
                  <a:schemeClr val="bg1">
                    <a:lumMod val="50000"/>
                  </a:schemeClr>
                </a:solidFill>
              </a:rPr>
              <a:t>).</a:t>
            </a:r>
          </a:p>
        </p:txBody>
      </p:sp>
      <p:sp>
        <p:nvSpPr>
          <p:cNvPr id="7" name="TextBox 6">
            <a:extLst>
              <a:ext uri="{FF2B5EF4-FFF2-40B4-BE49-F238E27FC236}">
                <a16:creationId xmlns:a16="http://schemas.microsoft.com/office/drawing/2014/main" id="{54007F08-09E9-E4EE-06C4-4E41393E190D}"/>
              </a:ext>
            </a:extLst>
          </p:cNvPr>
          <p:cNvSpPr txBox="1"/>
          <p:nvPr/>
        </p:nvSpPr>
        <p:spPr>
          <a:xfrm>
            <a:off x="5776650" y="2860680"/>
            <a:ext cx="6080344" cy="1477328"/>
          </a:xfrm>
          <a:prstGeom prst="rect">
            <a:avLst/>
          </a:prstGeom>
          <a:noFill/>
        </p:spPr>
        <p:txBody>
          <a:bodyPr wrap="square" rtlCol="0">
            <a:spAutoFit/>
          </a:bodyPr>
          <a:lstStyle/>
          <a:p>
            <a:r>
              <a:rPr lang="en-GB" b="1" dirty="0"/>
              <a:t>War Declared against Darkness </a:t>
            </a:r>
          </a:p>
          <a:p>
            <a:pPr lvl="1"/>
            <a:r>
              <a:rPr lang="en-GB" dirty="0"/>
              <a:t>Yahusha revealed to destroy Darkness(1 John 3:8) !</a:t>
            </a:r>
          </a:p>
          <a:p>
            <a:pPr lvl="1"/>
            <a:r>
              <a:rPr lang="en-GB" dirty="0"/>
              <a:t>Direct connection with Yah (John 17:21)</a:t>
            </a:r>
          </a:p>
          <a:p>
            <a:pPr lvl="1"/>
            <a:r>
              <a:rPr lang="en-GB" dirty="0"/>
              <a:t>Restrainer sent (2 Thes 2:6-7)</a:t>
            </a:r>
          </a:p>
          <a:p>
            <a:pPr lvl="1"/>
            <a:r>
              <a:rPr lang="en-GB" dirty="0"/>
              <a:t>Man given power to combat the enemy (Luke 10:19)</a:t>
            </a:r>
          </a:p>
        </p:txBody>
      </p:sp>
      <p:sp>
        <p:nvSpPr>
          <p:cNvPr id="9" name="Rectangle: Rounded Corners 8">
            <a:extLst>
              <a:ext uri="{FF2B5EF4-FFF2-40B4-BE49-F238E27FC236}">
                <a16:creationId xmlns:a16="http://schemas.microsoft.com/office/drawing/2014/main" id="{6A9E9917-7657-2078-7E8F-8ED4E6124E8D}"/>
              </a:ext>
            </a:extLst>
          </p:cNvPr>
          <p:cNvSpPr/>
          <p:nvPr/>
        </p:nvSpPr>
        <p:spPr>
          <a:xfrm>
            <a:off x="334205" y="4741566"/>
            <a:ext cx="1489450" cy="7660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Great Tribulation</a:t>
            </a:r>
          </a:p>
        </p:txBody>
      </p:sp>
      <p:sp>
        <p:nvSpPr>
          <p:cNvPr id="4" name="TextBox 3">
            <a:extLst>
              <a:ext uri="{FF2B5EF4-FFF2-40B4-BE49-F238E27FC236}">
                <a16:creationId xmlns:a16="http://schemas.microsoft.com/office/drawing/2014/main" id="{93E6726D-28C7-BCF6-D2D3-3E62D170FF0C}"/>
              </a:ext>
            </a:extLst>
          </p:cNvPr>
          <p:cNvSpPr txBox="1"/>
          <p:nvPr/>
        </p:nvSpPr>
        <p:spPr>
          <a:xfrm>
            <a:off x="5763508" y="1366380"/>
            <a:ext cx="6074033" cy="1477328"/>
          </a:xfrm>
          <a:prstGeom prst="rect">
            <a:avLst/>
          </a:prstGeom>
          <a:noFill/>
        </p:spPr>
        <p:txBody>
          <a:bodyPr wrap="square" rtlCol="0">
            <a:spAutoFit/>
          </a:bodyPr>
          <a:lstStyle/>
          <a:p>
            <a:r>
              <a:rPr lang="en-GB" b="1" dirty="0"/>
              <a:t>The Flood</a:t>
            </a:r>
          </a:p>
          <a:p>
            <a:pPr lvl="1"/>
            <a:r>
              <a:rPr lang="en-GB" dirty="0">
                <a:highlight>
                  <a:srgbClr val="FFE697"/>
                </a:highlight>
              </a:rPr>
              <a:t>New class of being created </a:t>
            </a:r>
            <a:r>
              <a:rPr lang="en-GB" dirty="0"/>
              <a:t>– torment those misaligned to the torah! (En 15:8)</a:t>
            </a:r>
          </a:p>
          <a:p>
            <a:pPr lvl="1"/>
            <a:r>
              <a:rPr lang="en-GB" dirty="0"/>
              <a:t>Instructions to overcome given to Noach (Jub 10:13)</a:t>
            </a:r>
          </a:p>
          <a:p>
            <a:pPr lvl="1"/>
            <a:r>
              <a:rPr lang="en-GB" dirty="0"/>
              <a:t>Example of exorcism via incense (Tobit 8:2-4)</a:t>
            </a:r>
          </a:p>
        </p:txBody>
      </p:sp>
      <p:sp>
        <p:nvSpPr>
          <p:cNvPr id="11" name="Rectangle: Rounded Corners 10">
            <a:extLst>
              <a:ext uri="{FF2B5EF4-FFF2-40B4-BE49-F238E27FC236}">
                <a16:creationId xmlns:a16="http://schemas.microsoft.com/office/drawing/2014/main" id="{8A6B4963-9F20-F6C7-1D18-DB2537CB2399}"/>
              </a:ext>
            </a:extLst>
          </p:cNvPr>
          <p:cNvSpPr/>
          <p:nvPr/>
        </p:nvSpPr>
        <p:spPr>
          <a:xfrm>
            <a:off x="327955" y="1527695"/>
            <a:ext cx="1159608" cy="1208961"/>
          </a:xfrm>
          <a:prstGeom prst="roundRect">
            <a:avLst/>
          </a:prstGeom>
          <a:solidFill>
            <a:schemeClr val="bg1">
              <a:lumMod val="65000"/>
            </a:schemeClr>
          </a:solidFill>
        </p:spPr>
        <p:style>
          <a:lnRef idx="2">
            <a:schemeClr val="accent1">
              <a:shade val="15000"/>
            </a:schemeClr>
          </a:lnRef>
          <a:fillRef idx="1">
            <a:schemeClr val="accent1"/>
          </a:fillRef>
          <a:effectRef idx="0">
            <a:schemeClr val="accent1"/>
          </a:effectRef>
          <a:fontRef idx="minor">
            <a:schemeClr val="lt1"/>
          </a:fontRef>
        </p:style>
        <p:txBody>
          <a:bodyPr lIns="0" rIns="0" rtlCol="0" anchor="t"/>
          <a:lstStyle/>
          <a:p>
            <a:pPr algn="ctr"/>
            <a:endParaRPr lang="en-GB" sz="1200" dirty="0"/>
          </a:p>
          <a:p>
            <a:pPr algn="ctr"/>
            <a:r>
              <a:rPr lang="en-GB" dirty="0"/>
              <a:t>Tribulation</a:t>
            </a:r>
          </a:p>
          <a:p>
            <a:pPr algn="ctr"/>
            <a:endParaRPr lang="en-GB" sz="400" dirty="0"/>
          </a:p>
          <a:p>
            <a:pPr algn="ctr"/>
            <a:r>
              <a:rPr lang="en-GB" dirty="0"/>
              <a:t>(Jub 1:9) </a:t>
            </a:r>
          </a:p>
          <a:p>
            <a:pPr algn="ctr"/>
            <a:endParaRPr lang="en-GB" dirty="0"/>
          </a:p>
          <a:p>
            <a:pPr algn="ctr"/>
            <a:endParaRPr lang="en-GB" dirty="0"/>
          </a:p>
        </p:txBody>
      </p:sp>
      <p:sp>
        <p:nvSpPr>
          <p:cNvPr id="16" name="Flowchart: Decision 15">
            <a:extLst>
              <a:ext uri="{FF2B5EF4-FFF2-40B4-BE49-F238E27FC236}">
                <a16:creationId xmlns:a16="http://schemas.microsoft.com/office/drawing/2014/main" id="{4A4BA605-6051-9CA9-E87C-E0C15F9A1CCD}"/>
              </a:ext>
            </a:extLst>
          </p:cNvPr>
          <p:cNvSpPr/>
          <p:nvPr/>
        </p:nvSpPr>
        <p:spPr>
          <a:xfrm>
            <a:off x="2314813" y="1331709"/>
            <a:ext cx="410500" cy="309419"/>
          </a:xfrm>
          <a:prstGeom prst="flowChartDecisi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lowchart: Decision 16">
            <a:extLst>
              <a:ext uri="{FF2B5EF4-FFF2-40B4-BE49-F238E27FC236}">
                <a16:creationId xmlns:a16="http://schemas.microsoft.com/office/drawing/2014/main" id="{3F785712-03FC-3490-75DC-3AF40EED7862}"/>
              </a:ext>
            </a:extLst>
          </p:cNvPr>
          <p:cNvSpPr/>
          <p:nvPr/>
        </p:nvSpPr>
        <p:spPr>
          <a:xfrm>
            <a:off x="2330716" y="2639980"/>
            <a:ext cx="410500" cy="309419"/>
          </a:xfrm>
          <a:prstGeom prst="flowChartDecisi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lowchart: Decision 21">
            <a:extLst>
              <a:ext uri="{FF2B5EF4-FFF2-40B4-BE49-F238E27FC236}">
                <a16:creationId xmlns:a16="http://schemas.microsoft.com/office/drawing/2014/main" id="{14D7EAE6-7578-0A32-45C6-FEFC9B21E66A}"/>
              </a:ext>
            </a:extLst>
          </p:cNvPr>
          <p:cNvSpPr/>
          <p:nvPr/>
        </p:nvSpPr>
        <p:spPr>
          <a:xfrm>
            <a:off x="2330716" y="4586855"/>
            <a:ext cx="410500" cy="309419"/>
          </a:xfrm>
          <a:prstGeom prst="flowChartDecisi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lowchart: Decision 24">
            <a:extLst>
              <a:ext uri="{FF2B5EF4-FFF2-40B4-BE49-F238E27FC236}">
                <a16:creationId xmlns:a16="http://schemas.microsoft.com/office/drawing/2014/main" id="{253900F1-EFF7-2C42-DF09-72D92F86679C}"/>
              </a:ext>
            </a:extLst>
          </p:cNvPr>
          <p:cNvSpPr/>
          <p:nvPr/>
        </p:nvSpPr>
        <p:spPr>
          <a:xfrm>
            <a:off x="2339842" y="5351099"/>
            <a:ext cx="410500" cy="309419"/>
          </a:xfrm>
          <a:prstGeom prst="flowChartDecisi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EFFC4C91-96A4-77A4-9483-3B51FB95B4D8}"/>
              </a:ext>
            </a:extLst>
          </p:cNvPr>
          <p:cNvSpPr txBox="1"/>
          <p:nvPr/>
        </p:nvSpPr>
        <p:spPr>
          <a:xfrm>
            <a:off x="2545092" y="1090556"/>
            <a:ext cx="970112" cy="369332"/>
          </a:xfrm>
          <a:prstGeom prst="rect">
            <a:avLst/>
          </a:prstGeom>
          <a:noFill/>
        </p:spPr>
        <p:txBody>
          <a:bodyPr wrap="square">
            <a:spAutoFit/>
          </a:bodyPr>
          <a:lstStyle/>
          <a:p>
            <a:r>
              <a:rPr lang="en-GB" b="1" dirty="0"/>
              <a:t>Flood</a:t>
            </a:r>
            <a:endParaRPr lang="en-GB" dirty="0"/>
          </a:p>
        </p:txBody>
      </p:sp>
      <p:sp>
        <p:nvSpPr>
          <p:cNvPr id="29" name="TextBox 28">
            <a:extLst>
              <a:ext uri="{FF2B5EF4-FFF2-40B4-BE49-F238E27FC236}">
                <a16:creationId xmlns:a16="http://schemas.microsoft.com/office/drawing/2014/main" id="{4D363EA5-09D1-FBCA-C218-CD2D4839E5CF}"/>
              </a:ext>
            </a:extLst>
          </p:cNvPr>
          <p:cNvSpPr txBox="1"/>
          <p:nvPr/>
        </p:nvSpPr>
        <p:spPr>
          <a:xfrm>
            <a:off x="2609422" y="2435240"/>
            <a:ext cx="1145185" cy="369332"/>
          </a:xfrm>
          <a:prstGeom prst="rect">
            <a:avLst/>
          </a:prstGeom>
          <a:noFill/>
        </p:spPr>
        <p:txBody>
          <a:bodyPr wrap="square">
            <a:spAutoFit/>
          </a:bodyPr>
          <a:lstStyle/>
          <a:p>
            <a:r>
              <a:rPr lang="en-GB" b="1" dirty="0"/>
              <a:t>Yahusha</a:t>
            </a:r>
            <a:endParaRPr lang="en-GB" dirty="0"/>
          </a:p>
        </p:txBody>
      </p:sp>
      <p:sp>
        <p:nvSpPr>
          <p:cNvPr id="30" name="TextBox 29">
            <a:extLst>
              <a:ext uri="{FF2B5EF4-FFF2-40B4-BE49-F238E27FC236}">
                <a16:creationId xmlns:a16="http://schemas.microsoft.com/office/drawing/2014/main" id="{253E8D27-022F-5900-C0A2-907B89394777}"/>
              </a:ext>
            </a:extLst>
          </p:cNvPr>
          <p:cNvSpPr txBox="1"/>
          <p:nvPr/>
        </p:nvSpPr>
        <p:spPr>
          <a:xfrm>
            <a:off x="2624442" y="4402189"/>
            <a:ext cx="1145185" cy="369332"/>
          </a:xfrm>
          <a:prstGeom prst="rect">
            <a:avLst/>
          </a:prstGeom>
          <a:noFill/>
        </p:spPr>
        <p:txBody>
          <a:bodyPr wrap="square">
            <a:spAutoFit/>
          </a:bodyPr>
          <a:lstStyle/>
          <a:p>
            <a:r>
              <a:rPr lang="en-GB" b="1" dirty="0"/>
              <a:t>Wrath</a:t>
            </a:r>
            <a:endParaRPr lang="en-GB" dirty="0"/>
          </a:p>
        </p:txBody>
      </p:sp>
      <p:sp>
        <p:nvSpPr>
          <p:cNvPr id="31" name="TextBox 30">
            <a:extLst>
              <a:ext uri="{FF2B5EF4-FFF2-40B4-BE49-F238E27FC236}">
                <a16:creationId xmlns:a16="http://schemas.microsoft.com/office/drawing/2014/main" id="{2B1F6FB2-7869-9D37-1B68-69C43C611876}"/>
              </a:ext>
            </a:extLst>
          </p:cNvPr>
          <p:cNvSpPr txBox="1"/>
          <p:nvPr/>
        </p:nvSpPr>
        <p:spPr>
          <a:xfrm>
            <a:off x="1887104" y="5864877"/>
            <a:ext cx="1342155" cy="369332"/>
          </a:xfrm>
          <a:prstGeom prst="rect">
            <a:avLst/>
          </a:prstGeom>
          <a:noFill/>
          <a:ln w="28575">
            <a:solidFill>
              <a:srgbClr val="4472C4"/>
            </a:solidFill>
          </a:ln>
        </p:spPr>
        <p:txBody>
          <a:bodyPr wrap="square" anchor="ctr">
            <a:spAutoFit/>
          </a:bodyPr>
          <a:lstStyle/>
          <a:p>
            <a:pPr algn="ctr"/>
            <a:r>
              <a:rPr lang="en-GB" b="1" dirty="0"/>
              <a:t>Judgement</a:t>
            </a:r>
            <a:endParaRPr lang="en-GB" dirty="0"/>
          </a:p>
        </p:txBody>
      </p:sp>
      <p:cxnSp>
        <p:nvCxnSpPr>
          <p:cNvPr id="34" name="Straight Connector 33">
            <a:extLst>
              <a:ext uri="{FF2B5EF4-FFF2-40B4-BE49-F238E27FC236}">
                <a16:creationId xmlns:a16="http://schemas.microsoft.com/office/drawing/2014/main" id="{EC649E44-A85D-78AC-433D-268828E63A06}"/>
              </a:ext>
            </a:extLst>
          </p:cNvPr>
          <p:cNvCxnSpPr>
            <a:cxnSpLocks/>
          </p:cNvCxnSpPr>
          <p:nvPr/>
        </p:nvCxnSpPr>
        <p:spPr>
          <a:xfrm>
            <a:off x="688443" y="4723776"/>
            <a:ext cx="33027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F27B28A-ECF6-4F97-D182-93569953B809}"/>
              </a:ext>
            </a:extLst>
          </p:cNvPr>
          <p:cNvCxnSpPr>
            <a:cxnSpLocks/>
          </p:cNvCxnSpPr>
          <p:nvPr/>
        </p:nvCxnSpPr>
        <p:spPr>
          <a:xfrm>
            <a:off x="688443" y="5507618"/>
            <a:ext cx="330279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21EC88E0-FCD5-354E-865F-83BDE76FB8FC}"/>
              </a:ext>
            </a:extLst>
          </p:cNvPr>
          <p:cNvSpPr txBox="1"/>
          <p:nvPr/>
        </p:nvSpPr>
        <p:spPr>
          <a:xfrm>
            <a:off x="2651588" y="5488766"/>
            <a:ext cx="1515673" cy="369332"/>
          </a:xfrm>
          <a:prstGeom prst="rect">
            <a:avLst/>
          </a:prstGeom>
          <a:noFill/>
        </p:spPr>
        <p:txBody>
          <a:bodyPr wrap="square">
            <a:spAutoFit/>
          </a:bodyPr>
          <a:lstStyle/>
          <a:p>
            <a:r>
              <a:rPr lang="en-GB" b="1" dirty="0"/>
              <a:t>Final Battle</a:t>
            </a:r>
            <a:endParaRPr lang="en-GB" dirty="0"/>
          </a:p>
        </p:txBody>
      </p:sp>
      <p:sp>
        <p:nvSpPr>
          <p:cNvPr id="37" name="TextBox 36">
            <a:extLst>
              <a:ext uri="{FF2B5EF4-FFF2-40B4-BE49-F238E27FC236}">
                <a16:creationId xmlns:a16="http://schemas.microsoft.com/office/drawing/2014/main" id="{4FACCC48-171A-6B09-BAF7-2A6E1CE19179}"/>
              </a:ext>
            </a:extLst>
          </p:cNvPr>
          <p:cNvSpPr txBox="1"/>
          <p:nvPr/>
        </p:nvSpPr>
        <p:spPr>
          <a:xfrm>
            <a:off x="4369839" y="772866"/>
            <a:ext cx="1484300" cy="646331"/>
          </a:xfrm>
          <a:prstGeom prst="rect">
            <a:avLst/>
          </a:prstGeom>
          <a:noFill/>
        </p:spPr>
        <p:txBody>
          <a:bodyPr wrap="square">
            <a:spAutoFit/>
          </a:bodyPr>
          <a:lstStyle/>
          <a:p>
            <a:r>
              <a:rPr lang="en-GB" b="1" dirty="0"/>
              <a:t>Overcome with</a:t>
            </a:r>
            <a:endParaRPr lang="en-GB" dirty="0"/>
          </a:p>
        </p:txBody>
      </p:sp>
      <p:sp>
        <p:nvSpPr>
          <p:cNvPr id="39" name="TextBox 38">
            <a:extLst>
              <a:ext uri="{FF2B5EF4-FFF2-40B4-BE49-F238E27FC236}">
                <a16:creationId xmlns:a16="http://schemas.microsoft.com/office/drawing/2014/main" id="{797E616F-057D-506A-1A12-E76346EA2AE5}"/>
              </a:ext>
            </a:extLst>
          </p:cNvPr>
          <p:cNvSpPr txBox="1"/>
          <p:nvPr/>
        </p:nvSpPr>
        <p:spPr>
          <a:xfrm>
            <a:off x="4457536" y="3069248"/>
            <a:ext cx="1152127" cy="2031325"/>
          </a:xfrm>
          <a:prstGeom prst="rect">
            <a:avLst/>
          </a:prstGeom>
          <a:noFill/>
        </p:spPr>
        <p:txBody>
          <a:bodyPr wrap="square">
            <a:spAutoFit/>
          </a:bodyPr>
          <a:lstStyle/>
          <a:p>
            <a:r>
              <a:rPr lang="en-GB" b="1" dirty="0"/>
              <a:t>Name</a:t>
            </a:r>
          </a:p>
          <a:p>
            <a:r>
              <a:rPr lang="en-GB" b="1" dirty="0"/>
              <a:t>Prayer</a:t>
            </a:r>
          </a:p>
          <a:p>
            <a:r>
              <a:rPr lang="en-GB" b="1" dirty="0"/>
              <a:t>Herbs &amp; Incense</a:t>
            </a:r>
          </a:p>
          <a:p>
            <a:pPr algn="ctr"/>
            <a:r>
              <a:rPr lang="en-GB" b="1" dirty="0"/>
              <a:t>&amp;</a:t>
            </a:r>
          </a:p>
          <a:p>
            <a:r>
              <a:rPr lang="en-GB" b="1" dirty="0"/>
              <a:t>Blood of </a:t>
            </a:r>
          </a:p>
          <a:p>
            <a:r>
              <a:rPr lang="en-GB" b="1" dirty="0"/>
              <a:t>The Lamb</a:t>
            </a:r>
          </a:p>
        </p:txBody>
      </p:sp>
      <p:sp>
        <p:nvSpPr>
          <p:cNvPr id="40" name="Rectangle 39">
            <a:extLst>
              <a:ext uri="{FF2B5EF4-FFF2-40B4-BE49-F238E27FC236}">
                <a16:creationId xmlns:a16="http://schemas.microsoft.com/office/drawing/2014/main" id="{D8B698E0-FB91-0498-DA4F-9782C21D48D4}"/>
              </a:ext>
            </a:extLst>
          </p:cNvPr>
          <p:cNvSpPr/>
          <p:nvPr/>
        </p:nvSpPr>
        <p:spPr>
          <a:xfrm>
            <a:off x="5666957" y="4805440"/>
            <a:ext cx="6289560" cy="769725"/>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C549E647-1E2A-D516-FD2B-89AC78ECDE2A}"/>
              </a:ext>
            </a:extLst>
          </p:cNvPr>
          <p:cNvSpPr txBox="1"/>
          <p:nvPr/>
        </p:nvSpPr>
        <p:spPr>
          <a:xfrm>
            <a:off x="5644507" y="5205833"/>
            <a:ext cx="6312010" cy="369332"/>
          </a:xfrm>
          <a:prstGeom prst="rect">
            <a:avLst/>
          </a:prstGeom>
          <a:noFill/>
        </p:spPr>
        <p:txBody>
          <a:bodyPr wrap="square" rtlCol="0">
            <a:spAutoFit/>
          </a:bodyPr>
          <a:lstStyle/>
          <a:p>
            <a:r>
              <a:rPr lang="en-GB" b="1" dirty="0"/>
              <a:t>Revelation 19:19 Final Battle </a:t>
            </a:r>
            <a:r>
              <a:rPr lang="en-GB" dirty="0"/>
              <a:t>– Rider on White horse v Darkness</a:t>
            </a:r>
          </a:p>
        </p:txBody>
      </p:sp>
      <p:sp>
        <p:nvSpPr>
          <p:cNvPr id="41" name="TextBox 40">
            <a:extLst>
              <a:ext uri="{FF2B5EF4-FFF2-40B4-BE49-F238E27FC236}">
                <a16:creationId xmlns:a16="http://schemas.microsoft.com/office/drawing/2014/main" id="{E1D30A67-3AC5-E0B7-0516-BD16D4C748B1}"/>
              </a:ext>
            </a:extLst>
          </p:cNvPr>
          <p:cNvSpPr txBox="1"/>
          <p:nvPr/>
        </p:nvSpPr>
        <p:spPr>
          <a:xfrm>
            <a:off x="4448791" y="1631716"/>
            <a:ext cx="1152127" cy="923330"/>
          </a:xfrm>
          <a:prstGeom prst="rect">
            <a:avLst/>
          </a:prstGeom>
          <a:noFill/>
        </p:spPr>
        <p:txBody>
          <a:bodyPr wrap="square">
            <a:spAutoFit/>
          </a:bodyPr>
          <a:lstStyle/>
          <a:p>
            <a:r>
              <a:rPr lang="en-GB" b="1" dirty="0"/>
              <a:t>Prayer</a:t>
            </a:r>
          </a:p>
          <a:p>
            <a:r>
              <a:rPr lang="en-GB" b="1" dirty="0"/>
              <a:t>Herbs &amp; Incense</a:t>
            </a:r>
          </a:p>
        </p:txBody>
      </p:sp>
      <p:pic>
        <p:nvPicPr>
          <p:cNvPr id="46" name="Picture 45">
            <a:extLst>
              <a:ext uri="{FF2B5EF4-FFF2-40B4-BE49-F238E27FC236}">
                <a16:creationId xmlns:a16="http://schemas.microsoft.com/office/drawing/2014/main" id="{99350024-6C8A-369D-4D1D-D47C97307A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2380" y="5785750"/>
            <a:ext cx="422310" cy="579357"/>
          </a:xfrm>
          <a:prstGeom prst="rect">
            <a:avLst/>
          </a:prstGeom>
          <a:solidFill>
            <a:schemeClr val="accent4">
              <a:lumMod val="20000"/>
              <a:lumOff val="80000"/>
            </a:schemeClr>
          </a:solidFill>
        </p:spPr>
      </p:pic>
      <p:sp>
        <p:nvSpPr>
          <p:cNvPr id="47" name="TextBox 46">
            <a:extLst>
              <a:ext uri="{FF2B5EF4-FFF2-40B4-BE49-F238E27FC236}">
                <a16:creationId xmlns:a16="http://schemas.microsoft.com/office/drawing/2014/main" id="{7A6EAF7C-736B-E5C7-1742-C23536F9C793}"/>
              </a:ext>
            </a:extLst>
          </p:cNvPr>
          <p:cNvSpPr txBox="1"/>
          <p:nvPr/>
        </p:nvSpPr>
        <p:spPr>
          <a:xfrm>
            <a:off x="5194690" y="5886744"/>
            <a:ext cx="1629051" cy="461665"/>
          </a:xfrm>
          <a:prstGeom prst="rect">
            <a:avLst/>
          </a:prstGeom>
          <a:noFill/>
        </p:spPr>
        <p:txBody>
          <a:bodyPr wrap="square" rtlCol="0">
            <a:spAutoFit/>
          </a:bodyPr>
          <a:lstStyle/>
          <a:p>
            <a:r>
              <a:rPr lang="en-GB" sz="1200" dirty="0"/>
              <a:t>Tested Heart/Soul</a:t>
            </a:r>
          </a:p>
          <a:p>
            <a:r>
              <a:rPr lang="en-GB" sz="1200" dirty="0"/>
              <a:t>Qualified</a:t>
            </a:r>
          </a:p>
        </p:txBody>
      </p:sp>
      <p:pic>
        <p:nvPicPr>
          <p:cNvPr id="48" name="Picture 47">
            <a:extLst>
              <a:ext uri="{FF2B5EF4-FFF2-40B4-BE49-F238E27FC236}">
                <a16:creationId xmlns:a16="http://schemas.microsoft.com/office/drawing/2014/main" id="{1DB26CAC-9524-7F4E-0203-9E101DB0F5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9369" y="211987"/>
            <a:ext cx="381747" cy="523709"/>
          </a:xfrm>
          <a:prstGeom prst="rect">
            <a:avLst/>
          </a:prstGeom>
          <a:solidFill>
            <a:schemeClr val="bg1">
              <a:lumMod val="95000"/>
            </a:schemeClr>
          </a:solidFill>
        </p:spPr>
      </p:pic>
      <p:sp>
        <p:nvSpPr>
          <p:cNvPr id="51" name="TextBox 50">
            <a:extLst>
              <a:ext uri="{FF2B5EF4-FFF2-40B4-BE49-F238E27FC236}">
                <a16:creationId xmlns:a16="http://schemas.microsoft.com/office/drawing/2014/main" id="{6AD573A9-0363-DD98-5812-A24BE69BE36A}"/>
              </a:ext>
            </a:extLst>
          </p:cNvPr>
          <p:cNvSpPr txBox="1"/>
          <p:nvPr/>
        </p:nvSpPr>
        <p:spPr>
          <a:xfrm>
            <a:off x="5538672" y="122785"/>
            <a:ext cx="6667036" cy="1077218"/>
          </a:xfrm>
          <a:prstGeom prst="rect">
            <a:avLst/>
          </a:prstGeom>
          <a:noFill/>
        </p:spPr>
        <p:txBody>
          <a:bodyPr wrap="square">
            <a:spAutoFit/>
          </a:bodyPr>
          <a:lstStyle/>
          <a:p>
            <a:pPr marR="0" algn="l" rtl="0"/>
            <a:r>
              <a:rPr lang="en-GB" sz="1600" b="0" i="0" u="none" strike="noStrike" baseline="0" dirty="0">
                <a:solidFill>
                  <a:srgbClr val="218282"/>
                </a:solidFill>
                <a:latin typeface="+mn-lt"/>
              </a:rPr>
              <a:t>Gen 6:5</a:t>
            </a:r>
            <a:r>
              <a:rPr lang="en-GB" sz="1600" b="0" i="0" u="none" strike="noStrike" baseline="0" dirty="0">
                <a:solidFill>
                  <a:srgbClr val="292F33"/>
                </a:solidFill>
                <a:latin typeface="+mn-lt"/>
              </a:rPr>
              <a:t>  And </a:t>
            </a:r>
            <a:r>
              <a:rPr lang="en-GB" sz="1600" b="1" i="0" u="none" strike="noStrike" baseline="0" dirty="0">
                <a:solidFill>
                  <a:srgbClr val="292F33"/>
                </a:solidFill>
                <a:latin typeface="+mn-lt"/>
              </a:rPr>
              <a:t>Yahuah</a:t>
            </a:r>
            <a:r>
              <a:rPr lang="en-GB" sz="1600" b="0" i="0" u="none" strike="noStrike" baseline="0" dirty="0">
                <a:solidFill>
                  <a:srgbClr val="292F33"/>
                </a:solidFill>
                <a:latin typeface="+mn-lt"/>
              </a:rPr>
              <a:t> saw that the wickedness of man </a:t>
            </a:r>
            <a:r>
              <a:rPr lang="en-GB" sz="1600" b="0" i="1" u="none" strike="noStrike" baseline="0" dirty="0">
                <a:solidFill>
                  <a:srgbClr val="757575"/>
                </a:solidFill>
                <a:latin typeface="+mn-lt"/>
              </a:rPr>
              <a:t>was</a:t>
            </a:r>
            <a:r>
              <a:rPr lang="en-GB" sz="1600" b="0" i="0" u="none" strike="noStrike" baseline="0" dirty="0">
                <a:solidFill>
                  <a:srgbClr val="292F33"/>
                </a:solidFill>
                <a:latin typeface="+mn-lt"/>
              </a:rPr>
              <a:t> great in the earth, and </a:t>
            </a:r>
            <a:r>
              <a:rPr lang="en-GB" sz="1600" b="0" i="1" u="none" strike="noStrike" baseline="0" dirty="0">
                <a:solidFill>
                  <a:srgbClr val="757575"/>
                </a:solidFill>
                <a:latin typeface="+mn-lt"/>
              </a:rPr>
              <a:t>that</a:t>
            </a:r>
            <a:r>
              <a:rPr lang="en-GB" sz="1600" b="0" i="0" u="none" strike="noStrike" baseline="0" dirty="0">
                <a:solidFill>
                  <a:srgbClr val="292F33"/>
                </a:solidFill>
                <a:latin typeface="+mn-lt"/>
              </a:rPr>
              <a:t> </a:t>
            </a:r>
            <a:r>
              <a:rPr lang="en-GB" sz="1600" b="0" i="0" u="none" strike="noStrike" baseline="0" dirty="0">
                <a:solidFill>
                  <a:srgbClr val="292F33"/>
                </a:solidFill>
                <a:highlight>
                  <a:srgbClr val="FFE697"/>
                </a:highlight>
                <a:latin typeface="+mn-lt"/>
              </a:rPr>
              <a:t>every imagination of the thoughts of his heart </a:t>
            </a:r>
            <a:r>
              <a:rPr lang="en-GB" sz="1600" b="0" i="1" u="none" strike="noStrike" baseline="0" dirty="0">
                <a:solidFill>
                  <a:srgbClr val="757575"/>
                </a:solidFill>
                <a:highlight>
                  <a:srgbClr val="FFE697"/>
                </a:highlight>
                <a:latin typeface="+mn-lt"/>
              </a:rPr>
              <a:t>was</a:t>
            </a:r>
            <a:r>
              <a:rPr lang="en-GB" sz="1600" b="0" i="0" u="none" strike="noStrike" baseline="0" dirty="0">
                <a:solidFill>
                  <a:srgbClr val="292F33"/>
                </a:solidFill>
                <a:highlight>
                  <a:srgbClr val="FFE697"/>
                </a:highlight>
                <a:latin typeface="+mn-lt"/>
              </a:rPr>
              <a:t> only evil continually</a:t>
            </a:r>
            <a:r>
              <a:rPr lang="en-GB" sz="1600" b="0" i="0" u="none" strike="noStrike" baseline="0" dirty="0">
                <a:solidFill>
                  <a:srgbClr val="292F33"/>
                </a:solidFill>
                <a:latin typeface="+mn-lt"/>
              </a:rPr>
              <a:t>.  </a:t>
            </a:r>
            <a:r>
              <a:rPr lang="en-GB" sz="1600" b="0" i="0" u="none" strike="noStrike" baseline="0" dirty="0">
                <a:solidFill>
                  <a:srgbClr val="218282"/>
                </a:solidFill>
                <a:latin typeface="+mn-lt"/>
              </a:rPr>
              <a:t>6:6</a:t>
            </a:r>
            <a:r>
              <a:rPr lang="en-GB" sz="1600" b="0" i="0" u="none" strike="noStrike" baseline="0" dirty="0">
                <a:solidFill>
                  <a:srgbClr val="292F33"/>
                </a:solidFill>
                <a:latin typeface="+mn-lt"/>
              </a:rPr>
              <a:t>  And </a:t>
            </a:r>
            <a:r>
              <a:rPr lang="en-GB" sz="1600" b="1" i="0" u="none" strike="noStrike" baseline="0" dirty="0">
                <a:solidFill>
                  <a:srgbClr val="292F33"/>
                </a:solidFill>
                <a:latin typeface="+mn-lt"/>
              </a:rPr>
              <a:t>Yahuah</a:t>
            </a:r>
            <a:r>
              <a:rPr lang="en-GB" sz="1600" b="0" i="0" u="none" strike="noStrike" baseline="0" dirty="0">
                <a:solidFill>
                  <a:srgbClr val="292F33"/>
                </a:solidFill>
                <a:latin typeface="+mn-lt"/>
              </a:rPr>
              <a:t> repented that he had made man on the earth, and it grieved him at his heart. </a:t>
            </a:r>
            <a:endParaRPr lang="en-GB" sz="1600" dirty="0">
              <a:latin typeface="+mn-lt"/>
            </a:endParaRPr>
          </a:p>
        </p:txBody>
      </p:sp>
      <p:cxnSp>
        <p:nvCxnSpPr>
          <p:cNvPr id="53" name="Straight Arrow Connector 52">
            <a:extLst>
              <a:ext uri="{FF2B5EF4-FFF2-40B4-BE49-F238E27FC236}">
                <a16:creationId xmlns:a16="http://schemas.microsoft.com/office/drawing/2014/main" id="{DECCC57D-D46F-7B60-0481-E730230EB7B7}"/>
              </a:ext>
            </a:extLst>
          </p:cNvPr>
          <p:cNvCxnSpPr>
            <a:cxnSpLocks/>
          </p:cNvCxnSpPr>
          <p:nvPr/>
        </p:nvCxnSpPr>
        <p:spPr>
          <a:xfrm flipH="1" flipV="1">
            <a:off x="8492455" y="682431"/>
            <a:ext cx="964696" cy="1038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3854A11-F10B-7229-BA1E-D7E6715FDEB7}"/>
              </a:ext>
            </a:extLst>
          </p:cNvPr>
          <p:cNvSpPr txBox="1"/>
          <p:nvPr/>
        </p:nvSpPr>
        <p:spPr>
          <a:xfrm>
            <a:off x="9115720" y="880192"/>
            <a:ext cx="2745591" cy="584775"/>
          </a:xfrm>
          <a:prstGeom prst="rect">
            <a:avLst/>
          </a:prstGeom>
          <a:noFill/>
        </p:spPr>
        <p:txBody>
          <a:bodyPr wrap="square" rtlCol="0">
            <a:spAutoFit/>
          </a:bodyPr>
          <a:lstStyle/>
          <a:p>
            <a:r>
              <a:rPr lang="en-GB" sz="1600" i="1" dirty="0">
                <a:solidFill>
                  <a:schemeClr val="accent1">
                    <a:lumMod val="75000"/>
                  </a:schemeClr>
                </a:solidFill>
              </a:rPr>
              <a:t>Created to ‘try’ the hearts of mankind</a:t>
            </a:r>
          </a:p>
        </p:txBody>
      </p:sp>
      <p:sp>
        <p:nvSpPr>
          <p:cNvPr id="18" name="TextBox 17">
            <a:extLst>
              <a:ext uri="{FF2B5EF4-FFF2-40B4-BE49-F238E27FC236}">
                <a16:creationId xmlns:a16="http://schemas.microsoft.com/office/drawing/2014/main" id="{516D2998-D0CC-7496-1C59-A44A7C9366CF}"/>
              </a:ext>
            </a:extLst>
          </p:cNvPr>
          <p:cNvSpPr txBox="1"/>
          <p:nvPr/>
        </p:nvSpPr>
        <p:spPr>
          <a:xfrm>
            <a:off x="3241119" y="247750"/>
            <a:ext cx="1869998" cy="461665"/>
          </a:xfrm>
          <a:prstGeom prst="rect">
            <a:avLst/>
          </a:prstGeom>
          <a:noFill/>
        </p:spPr>
        <p:txBody>
          <a:bodyPr wrap="square" rtlCol="0">
            <a:spAutoFit/>
          </a:bodyPr>
          <a:lstStyle/>
          <a:p>
            <a:pPr>
              <a:tabLst>
                <a:tab pos="808038" algn="l"/>
              </a:tabLst>
            </a:pPr>
            <a:r>
              <a:rPr lang="en-GB" sz="1200" dirty="0"/>
              <a:t>Un-tested Heart/Soul</a:t>
            </a:r>
          </a:p>
          <a:p>
            <a:r>
              <a:rPr lang="en-GB" sz="1200" dirty="0"/>
              <a:t>Un-Qualified</a:t>
            </a:r>
          </a:p>
        </p:txBody>
      </p:sp>
    </p:spTree>
    <p:extLst>
      <p:ext uri="{BB962C8B-B14F-4D97-AF65-F5344CB8AC3E}">
        <p14:creationId xmlns:p14="http://schemas.microsoft.com/office/powerpoint/2010/main" val="3316206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FCA3C26-4940-5E94-2B57-96C125E2ECC9}"/>
              </a:ext>
            </a:extLst>
          </p:cNvPr>
          <p:cNvSpPr/>
          <p:nvPr/>
        </p:nvSpPr>
        <p:spPr>
          <a:xfrm>
            <a:off x="422785" y="5328531"/>
            <a:ext cx="11346430" cy="1153580"/>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B77E56A-C4B6-EEDA-8DF4-FA052580E67A}"/>
              </a:ext>
            </a:extLst>
          </p:cNvPr>
          <p:cNvSpPr/>
          <p:nvPr/>
        </p:nvSpPr>
        <p:spPr>
          <a:xfrm>
            <a:off x="377484" y="2057599"/>
            <a:ext cx="11346430" cy="1153580"/>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ECD9C1C-D3AC-61FA-F2DF-97A7FEF1CD7D}"/>
              </a:ext>
            </a:extLst>
          </p:cNvPr>
          <p:cNvSpPr/>
          <p:nvPr/>
        </p:nvSpPr>
        <p:spPr>
          <a:xfrm>
            <a:off x="377484" y="706438"/>
            <a:ext cx="11346430" cy="1153580"/>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itle 1">
            <a:extLst>
              <a:ext uri="{FF2B5EF4-FFF2-40B4-BE49-F238E27FC236}">
                <a16:creationId xmlns:a16="http://schemas.microsoft.com/office/drawing/2014/main" id="{E4054F1A-FA0B-C18D-78C1-90DEA157BAF8}"/>
              </a:ext>
            </a:extLst>
          </p:cNvPr>
          <p:cNvSpPr txBox="1">
            <a:spLocks/>
          </p:cNvSpPr>
          <p:nvPr/>
        </p:nvSpPr>
        <p:spPr>
          <a:xfrm>
            <a:off x="321980" y="245762"/>
            <a:ext cx="6762750" cy="554038"/>
          </a:xfrm>
          <a:prstGeom prst="rect">
            <a:avLst/>
          </a:prstGeom>
        </p:spPr>
        <p:txBody>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eaLnBrk="0" hangingPunct="0">
              <a:defRPr/>
            </a:pPr>
            <a:r>
              <a:rPr lang="en-GB" sz="2400" b="1" dirty="0">
                <a:solidFill>
                  <a:schemeClr val="tx1"/>
                </a:solidFill>
                <a:latin typeface="+mn-lt"/>
                <a:ea typeface="+mn-ea"/>
                <a:cs typeface="+mn-cs"/>
              </a:rPr>
              <a:t>Mankind : Powerful and have Full Dominion</a:t>
            </a:r>
          </a:p>
        </p:txBody>
      </p:sp>
      <p:sp>
        <p:nvSpPr>
          <p:cNvPr id="18" name="TextBox 17">
            <a:extLst>
              <a:ext uri="{FF2B5EF4-FFF2-40B4-BE49-F238E27FC236}">
                <a16:creationId xmlns:a16="http://schemas.microsoft.com/office/drawing/2014/main" id="{B2BBF671-1687-379B-C95C-D8C8B3DC032A}"/>
              </a:ext>
            </a:extLst>
          </p:cNvPr>
          <p:cNvSpPr txBox="1"/>
          <p:nvPr/>
        </p:nvSpPr>
        <p:spPr>
          <a:xfrm>
            <a:off x="468086" y="692738"/>
            <a:ext cx="11109722" cy="1200329"/>
          </a:xfrm>
          <a:prstGeom prst="rect">
            <a:avLst/>
          </a:prstGeom>
          <a:noFill/>
          <a:ln>
            <a:noFill/>
          </a:ln>
        </p:spPr>
        <p:txBody>
          <a:bodyPr wrap="square">
            <a:spAutoFit/>
          </a:bodyPr>
          <a:lstStyle/>
          <a:p>
            <a:pPr>
              <a:defRPr/>
            </a:pPr>
            <a:r>
              <a:rPr lang="en-GB" dirty="0">
                <a:solidFill>
                  <a:srgbClr val="218282"/>
                </a:solidFill>
                <a:latin typeface="+mn-lt"/>
              </a:rPr>
              <a:t>Gen 1:26</a:t>
            </a:r>
            <a:r>
              <a:rPr lang="en-GB" dirty="0">
                <a:solidFill>
                  <a:srgbClr val="292F33"/>
                </a:solidFill>
                <a:latin typeface="+mn-lt"/>
              </a:rPr>
              <a:t>  And </a:t>
            </a:r>
            <a:r>
              <a:rPr lang="en-GB" b="1" dirty="0">
                <a:solidFill>
                  <a:srgbClr val="292F33"/>
                </a:solidFill>
                <a:latin typeface="+mn-lt"/>
              </a:rPr>
              <a:t>Elohiym</a:t>
            </a:r>
            <a:r>
              <a:rPr lang="en-GB" dirty="0">
                <a:solidFill>
                  <a:srgbClr val="292F33"/>
                </a:solidFill>
                <a:latin typeface="+mn-lt"/>
              </a:rPr>
              <a:t> said, Let us make man in our image, after our likeness: </a:t>
            </a:r>
            <a:r>
              <a:rPr lang="en-GB" dirty="0">
                <a:solidFill>
                  <a:srgbClr val="292F33"/>
                </a:solidFill>
                <a:highlight>
                  <a:srgbClr val="FFE697"/>
                </a:highlight>
                <a:latin typeface="+mn-lt"/>
              </a:rPr>
              <a:t>and let them have dominion over the fish of the sea, and over the fowl of the air, and over the cattle, and over all the earth, and over every creeping thing that creeps upon the earth.  </a:t>
            </a:r>
            <a:r>
              <a:rPr lang="en-GB" dirty="0">
                <a:solidFill>
                  <a:srgbClr val="218282"/>
                </a:solidFill>
                <a:latin typeface="+mn-lt"/>
              </a:rPr>
              <a:t>Gen 1:27</a:t>
            </a:r>
            <a:r>
              <a:rPr lang="en-GB" dirty="0">
                <a:solidFill>
                  <a:srgbClr val="292F33"/>
                </a:solidFill>
                <a:latin typeface="+mn-lt"/>
              </a:rPr>
              <a:t>  So </a:t>
            </a:r>
            <a:r>
              <a:rPr lang="en-GB" b="1" dirty="0">
                <a:solidFill>
                  <a:srgbClr val="292F33"/>
                </a:solidFill>
                <a:latin typeface="+mn-lt"/>
              </a:rPr>
              <a:t>Elohiym</a:t>
            </a:r>
            <a:r>
              <a:rPr lang="en-GB" dirty="0">
                <a:solidFill>
                  <a:srgbClr val="292F33"/>
                </a:solidFill>
                <a:latin typeface="+mn-lt"/>
              </a:rPr>
              <a:t> created man in his </a:t>
            </a:r>
            <a:r>
              <a:rPr lang="en-GB" i="1" dirty="0">
                <a:solidFill>
                  <a:srgbClr val="757575"/>
                </a:solidFill>
                <a:latin typeface="+mn-lt"/>
              </a:rPr>
              <a:t>own</a:t>
            </a:r>
            <a:r>
              <a:rPr lang="en-GB" dirty="0">
                <a:solidFill>
                  <a:srgbClr val="292F33"/>
                </a:solidFill>
                <a:latin typeface="+mn-lt"/>
              </a:rPr>
              <a:t> image, in the image of </a:t>
            </a:r>
            <a:r>
              <a:rPr lang="en-GB" b="1" dirty="0">
                <a:solidFill>
                  <a:srgbClr val="292F33"/>
                </a:solidFill>
                <a:latin typeface="+mn-lt"/>
              </a:rPr>
              <a:t>Elohiym</a:t>
            </a:r>
            <a:r>
              <a:rPr lang="en-GB" dirty="0">
                <a:solidFill>
                  <a:srgbClr val="292F33"/>
                </a:solidFill>
                <a:latin typeface="+mn-lt"/>
              </a:rPr>
              <a:t> created he him; male and female created he them. </a:t>
            </a:r>
            <a:endParaRPr lang="en-GB" dirty="0">
              <a:latin typeface="+mn-lt"/>
            </a:endParaRPr>
          </a:p>
        </p:txBody>
      </p:sp>
      <p:sp>
        <p:nvSpPr>
          <p:cNvPr id="3" name="TextBox 2">
            <a:extLst>
              <a:ext uri="{FF2B5EF4-FFF2-40B4-BE49-F238E27FC236}">
                <a16:creationId xmlns:a16="http://schemas.microsoft.com/office/drawing/2014/main" id="{CEBA52AC-985F-C9D0-30E0-AD31A0E7E350}"/>
              </a:ext>
            </a:extLst>
          </p:cNvPr>
          <p:cNvSpPr txBox="1"/>
          <p:nvPr/>
        </p:nvSpPr>
        <p:spPr>
          <a:xfrm>
            <a:off x="377485" y="2014006"/>
            <a:ext cx="11437031" cy="1200329"/>
          </a:xfrm>
          <a:prstGeom prst="rect">
            <a:avLst/>
          </a:prstGeom>
          <a:noFill/>
        </p:spPr>
        <p:txBody>
          <a:bodyPr wrap="square">
            <a:spAutoFit/>
          </a:bodyPr>
          <a:lstStyle/>
          <a:p>
            <a:pPr marR="0" algn="l" rtl="0"/>
            <a:r>
              <a:rPr lang="en-GB" sz="1800" b="0" i="0" u="none" strike="noStrike" baseline="0" dirty="0">
                <a:solidFill>
                  <a:srgbClr val="218282"/>
                </a:solidFill>
                <a:latin typeface="+mn-lt"/>
              </a:rPr>
              <a:t>Luk 10:19</a:t>
            </a:r>
            <a:r>
              <a:rPr lang="en-GB" sz="1800" b="0" i="0" u="none" strike="noStrike" baseline="0" dirty="0">
                <a:solidFill>
                  <a:srgbClr val="292F33"/>
                </a:solidFill>
                <a:latin typeface="+mn-lt"/>
              </a:rPr>
              <a:t>  Behold, I give unto you power to tread on serpents and scorpions, and over all the power of the enemy: and nothing shall by any means hurt you. </a:t>
            </a:r>
          </a:p>
          <a:p>
            <a:pPr marR="0" algn="l" rtl="0"/>
            <a:r>
              <a:rPr lang="en-GB" sz="1800" b="0" i="0" u="none" strike="noStrike" baseline="0" dirty="0">
                <a:solidFill>
                  <a:srgbClr val="218282"/>
                </a:solidFill>
                <a:latin typeface="+mn-lt"/>
              </a:rPr>
              <a:t>Luk 10:20</a:t>
            </a:r>
            <a:r>
              <a:rPr lang="en-GB" sz="1800" b="0" i="0" u="none" strike="noStrike" baseline="0" dirty="0">
                <a:solidFill>
                  <a:srgbClr val="292F33"/>
                </a:solidFill>
                <a:latin typeface="+mn-lt"/>
              </a:rPr>
              <a:t>  Notwithstanding in this </a:t>
            </a:r>
            <a:r>
              <a:rPr lang="en-GB" sz="1800" b="0" i="0" u="none" strike="noStrike" baseline="0" dirty="0">
                <a:solidFill>
                  <a:srgbClr val="292F33"/>
                </a:solidFill>
                <a:highlight>
                  <a:srgbClr val="FFE697"/>
                </a:highlight>
                <a:latin typeface="+mn-lt"/>
              </a:rPr>
              <a:t>rejoice not, that the ruachoth are subject unto you</a:t>
            </a:r>
            <a:r>
              <a:rPr lang="en-GB" sz="1800" b="0" i="0" u="none" strike="noStrike" baseline="0" dirty="0">
                <a:solidFill>
                  <a:srgbClr val="292F33"/>
                </a:solidFill>
                <a:latin typeface="+mn-lt"/>
              </a:rPr>
              <a:t>; but rather rejoice, because your names are written in heaven. </a:t>
            </a:r>
            <a:endParaRPr lang="en-GB" dirty="0">
              <a:latin typeface="+mn-lt"/>
            </a:endParaRPr>
          </a:p>
        </p:txBody>
      </p:sp>
      <p:sp>
        <p:nvSpPr>
          <p:cNvPr id="12" name="Title 1">
            <a:extLst>
              <a:ext uri="{FF2B5EF4-FFF2-40B4-BE49-F238E27FC236}">
                <a16:creationId xmlns:a16="http://schemas.microsoft.com/office/drawing/2014/main" id="{0D28B034-4796-6277-830F-1DACD64D808F}"/>
              </a:ext>
            </a:extLst>
          </p:cNvPr>
          <p:cNvSpPr txBox="1">
            <a:spLocks/>
          </p:cNvSpPr>
          <p:nvPr/>
        </p:nvSpPr>
        <p:spPr>
          <a:xfrm>
            <a:off x="377484" y="3535301"/>
            <a:ext cx="9354345" cy="554038"/>
          </a:xfrm>
          <a:prstGeom prst="rect">
            <a:avLst/>
          </a:prstGeom>
        </p:spPr>
        <p:txBody>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eaLnBrk="0" hangingPunct="0">
              <a:defRPr/>
            </a:pPr>
            <a:r>
              <a:rPr lang="en-GB" sz="2400" b="1" dirty="0">
                <a:solidFill>
                  <a:schemeClr val="tx1"/>
                </a:solidFill>
                <a:latin typeface="+mn-lt"/>
                <a:ea typeface="+mn-ea"/>
                <a:cs typeface="+mn-cs"/>
              </a:rPr>
              <a:t>The above is true for all of Mankind, not just those that believe in Yahusha</a:t>
            </a:r>
          </a:p>
        </p:txBody>
      </p:sp>
      <p:sp>
        <p:nvSpPr>
          <p:cNvPr id="2" name="Rectangle 1">
            <a:extLst>
              <a:ext uri="{FF2B5EF4-FFF2-40B4-BE49-F238E27FC236}">
                <a16:creationId xmlns:a16="http://schemas.microsoft.com/office/drawing/2014/main" id="{F4A68ED2-9B76-55AF-C7DC-D307BEA195CE}"/>
              </a:ext>
            </a:extLst>
          </p:cNvPr>
          <p:cNvSpPr/>
          <p:nvPr/>
        </p:nvSpPr>
        <p:spPr>
          <a:xfrm>
            <a:off x="422785" y="3983038"/>
            <a:ext cx="11346430" cy="1153580"/>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9C1248A5-EFF9-C5D9-471D-3CF39AF42E6A}"/>
              </a:ext>
            </a:extLst>
          </p:cNvPr>
          <p:cNvSpPr txBox="1"/>
          <p:nvPr/>
        </p:nvSpPr>
        <p:spPr>
          <a:xfrm>
            <a:off x="446314" y="4098163"/>
            <a:ext cx="11255828" cy="923330"/>
          </a:xfrm>
          <a:prstGeom prst="rect">
            <a:avLst/>
          </a:prstGeom>
          <a:noFill/>
        </p:spPr>
        <p:txBody>
          <a:bodyPr wrap="square">
            <a:spAutoFit/>
          </a:bodyPr>
          <a:lstStyle/>
          <a:p>
            <a:pPr marR="0" algn="l" rtl="0"/>
            <a:r>
              <a:rPr lang="en-GB" b="0" i="0" u="none" strike="noStrike" baseline="0" dirty="0">
                <a:solidFill>
                  <a:srgbClr val="218282"/>
                </a:solidFill>
                <a:latin typeface="+mn-lt"/>
              </a:rPr>
              <a:t>Mat 7:22</a:t>
            </a:r>
            <a:r>
              <a:rPr lang="en-GB" b="0" i="0" u="none" strike="noStrike" baseline="0" dirty="0">
                <a:solidFill>
                  <a:srgbClr val="292F33"/>
                </a:solidFill>
                <a:latin typeface="+mn-lt"/>
              </a:rPr>
              <a:t>  Many will say to me in that day, </a:t>
            </a:r>
            <a:r>
              <a:rPr lang="en-GB" b="1" i="0" u="none" strike="noStrike" baseline="0" dirty="0">
                <a:solidFill>
                  <a:srgbClr val="292F33"/>
                </a:solidFill>
                <a:latin typeface="+mn-lt"/>
              </a:rPr>
              <a:t>Adonai</a:t>
            </a:r>
            <a:r>
              <a:rPr lang="en-GB" b="0" i="0" u="none" strike="noStrike" baseline="0" dirty="0">
                <a:solidFill>
                  <a:srgbClr val="292F33"/>
                </a:solidFill>
                <a:latin typeface="+mn-lt"/>
              </a:rPr>
              <a:t>, </a:t>
            </a:r>
            <a:r>
              <a:rPr lang="en-GB" b="1" i="0" u="none" strike="noStrike" baseline="0" dirty="0">
                <a:solidFill>
                  <a:srgbClr val="292F33"/>
                </a:solidFill>
                <a:latin typeface="+mn-lt"/>
              </a:rPr>
              <a:t>Adonai</a:t>
            </a:r>
            <a:r>
              <a:rPr lang="en-GB" b="0" i="0" u="none" strike="noStrike" baseline="0" dirty="0">
                <a:solidFill>
                  <a:srgbClr val="292F33"/>
                </a:solidFill>
                <a:latin typeface="+mn-lt"/>
              </a:rPr>
              <a:t>, have we not prophesied in your name? And in your name have cast out devils? And in your name done many wonderful works? </a:t>
            </a:r>
          </a:p>
          <a:p>
            <a:pPr marR="0" algn="l" rtl="0"/>
            <a:r>
              <a:rPr lang="en-GB" b="0" i="0" u="none" strike="noStrike" baseline="0" dirty="0">
                <a:solidFill>
                  <a:srgbClr val="218282"/>
                </a:solidFill>
                <a:latin typeface="+mn-lt"/>
              </a:rPr>
              <a:t>Mat 7:23</a:t>
            </a:r>
            <a:r>
              <a:rPr lang="en-GB" b="0" i="0" u="none" strike="noStrike" baseline="0" dirty="0">
                <a:solidFill>
                  <a:srgbClr val="292F33"/>
                </a:solidFill>
                <a:latin typeface="+mn-lt"/>
              </a:rPr>
              <a:t>  And then will I profess unto them, I never knew you: depart from me, ye workers of iniquity. </a:t>
            </a:r>
            <a:endParaRPr lang="en-GB" dirty="0">
              <a:latin typeface="+mn-lt"/>
            </a:endParaRPr>
          </a:p>
        </p:txBody>
      </p:sp>
      <p:sp>
        <p:nvSpPr>
          <p:cNvPr id="17" name="TextBox 16">
            <a:extLst>
              <a:ext uri="{FF2B5EF4-FFF2-40B4-BE49-F238E27FC236}">
                <a16:creationId xmlns:a16="http://schemas.microsoft.com/office/drawing/2014/main" id="{2CC77112-97D5-F06F-2F97-4B042F131827}"/>
              </a:ext>
            </a:extLst>
          </p:cNvPr>
          <p:cNvSpPr txBox="1"/>
          <p:nvPr/>
        </p:nvSpPr>
        <p:spPr>
          <a:xfrm>
            <a:off x="400134" y="5443656"/>
            <a:ext cx="11391732" cy="923330"/>
          </a:xfrm>
          <a:prstGeom prst="rect">
            <a:avLst/>
          </a:prstGeom>
          <a:noFill/>
        </p:spPr>
        <p:txBody>
          <a:bodyPr wrap="square">
            <a:spAutoFit/>
          </a:bodyPr>
          <a:lstStyle/>
          <a:p>
            <a:pPr marR="0" algn="l" rtl="0"/>
            <a:r>
              <a:rPr lang="en-GB" sz="1800" b="0" i="0" u="none" strike="noStrike" baseline="0" dirty="0">
                <a:solidFill>
                  <a:srgbClr val="218282"/>
                </a:solidFill>
                <a:latin typeface="+mn-lt"/>
              </a:rPr>
              <a:t>Luk 9:49</a:t>
            </a:r>
            <a:r>
              <a:rPr lang="en-GB" sz="1800" b="0" i="0" u="none" strike="noStrike" baseline="0" dirty="0">
                <a:solidFill>
                  <a:srgbClr val="292F33"/>
                </a:solidFill>
                <a:latin typeface="+mn-lt"/>
              </a:rPr>
              <a:t>  And Yochanon answered and said, Rabbi, we saw one casting out devils in your name; and we forbade him, because he follows not with us. </a:t>
            </a:r>
          </a:p>
          <a:p>
            <a:pPr marR="0" algn="l" rtl="0"/>
            <a:r>
              <a:rPr lang="en-GB" sz="1800" b="0" i="0" u="none" strike="noStrike" baseline="0" dirty="0">
                <a:solidFill>
                  <a:srgbClr val="218282"/>
                </a:solidFill>
                <a:latin typeface="+mn-lt"/>
              </a:rPr>
              <a:t>Luk 9:50</a:t>
            </a:r>
            <a:r>
              <a:rPr lang="en-GB" sz="1800" b="0" i="0" u="none" strike="noStrike" baseline="0" dirty="0">
                <a:solidFill>
                  <a:srgbClr val="292F33"/>
                </a:solidFill>
                <a:latin typeface="+mn-lt"/>
              </a:rPr>
              <a:t>  And </a:t>
            </a:r>
            <a:r>
              <a:rPr lang="en-GB" sz="1800" b="1" i="0" u="none" strike="noStrike" baseline="0" dirty="0">
                <a:solidFill>
                  <a:srgbClr val="292F33"/>
                </a:solidFill>
                <a:latin typeface="+mn-lt"/>
              </a:rPr>
              <a:t>Yahusha</a:t>
            </a:r>
            <a:r>
              <a:rPr lang="en-GB" sz="1800" b="0" i="0" u="none" strike="noStrike" baseline="0" dirty="0">
                <a:solidFill>
                  <a:srgbClr val="292F33"/>
                </a:solidFill>
                <a:latin typeface="+mn-lt"/>
              </a:rPr>
              <a:t> said unto him, Forbid </a:t>
            </a:r>
            <a:r>
              <a:rPr lang="en-GB" sz="1800" b="0" i="1" u="none" strike="noStrike" baseline="0" dirty="0">
                <a:solidFill>
                  <a:srgbClr val="757575"/>
                </a:solidFill>
                <a:latin typeface="+mn-lt"/>
              </a:rPr>
              <a:t>him</a:t>
            </a:r>
            <a:r>
              <a:rPr lang="en-GB" sz="1800" b="0" i="0" u="none" strike="noStrike" baseline="0" dirty="0">
                <a:solidFill>
                  <a:srgbClr val="292F33"/>
                </a:solidFill>
                <a:latin typeface="+mn-lt"/>
              </a:rPr>
              <a:t> not: for he that is not against us is for us. </a:t>
            </a:r>
            <a:endParaRPr lang="en-GB" dirty="0">
              <a:latin typeface="+mn-lt"/>
            </a:endParaRPr>
          </a:p>
        </p:txBody>
      </p:sp>
    </p:spTree>
    <p:extLst>
      <p:ext uri="{BB962C8B-B14F-4D97-AF65-F5344CB8AC3E}">
        <p14:creationId xmlns:p14="http://schemas.microsoft.com/office/powerpoint/2010/main" val="2006277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CD9C1C-D3AC-61FA-F2DF-97A7FEF1CD7D}"/>
              </a:ext>
            </a:extLst>
          </p:cNvPr>
          <p:cNvSpPr/>
          <p:nvPr/>
        </p:nvSpPr>
        <p:spPr>
          <a:xfrm>
            <a:off x="377484" y="667754"/>
            <a:ext cx="11346430" cy="598356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itle 1">
            <a:extLst>
              <a:ext uri="{FF2B5EF4-FFF2-40B4-BE49-F238E27FC236}">
                <a16:creationId xmlns:a16="http://schemas.microsoft.com/office/drawing/2014/main" id="{E4054F1A-FA0B-C18D-78C1-90DEA157BAF8}"/>
              </a:ext>
            </a:extLst>
          </p:cNvPr>
          <p:cNvSpPr txBox="1">
            <a:spLocks/>
          </p:cNvSpPr>
          <p:nvPr/>
        </p:nvSpPr>
        <p:spPr>
          <a:xfrm>
            <a:off x="241300" y="218052"/>
            <a:ext cx="11808737" cy="554038"/>
          </a:xfrm>
          <a:prstGeom prst="rect">
            <a:avLst/>
          </a:prstGeom>
        </p:spPr>
        <p:txBody>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fontAlgn="auto">
              <a:spcAft>
                <a:spcPts val="0"/>
              </a:spcAft>
              <a:defRPr/>
            </a:pPr>
            <a:r>
              <a:rPr lang="en-GB" sz="2400" b="1" dirty="0">
                <a:solidFill>
                  <a:schemeClr val="tx1"/>
                </a:solidFill>
                <a:latin typeface="+mn-lt"/>
                <a:ea typeface="+mn-ea"/>
                <a:cs typeface="+mn-cs"/>
              </a:rPr>
              <a:t>So in order to loose our footing to Darkness we must transgress the Law by our actions</a:t>
            </a:r>
          </a:p>
        </p:txBody>
      </p:sp>
      <p:sp>
        <p:nvSpPr>
          <p:cNvPr id="18" name="TextBox 17">
            <a:extLst>
              <a:ext uri="{FF2B5EF4-FFF2-40B4-BE49-F238E27FC236}">
                <a16:creationId xmlns:a16="http://schemas.microsoft.com/office/drawing/2014/main" id="{B2BBF671-1687-379B-C95C-D8C8B3DC032A}"/>
              </a:ext>
            </a:extLst>
          </p:cNvPr>
          <p:cNvSpPr txBox="1"/>
          <p:nvPr/>
        </p:nvSpPr>
        <p:spPr>
          <a:xfrm>
            <a:off x="468086" y="738332"/>
            <a:ext cx="11109722" cy="5901616"/>
          </a:xfrm>
          <a:prstGeom prst="rect">
            <a:avLst/>
          </a:prstGeom>
          <a:noFill/>
          <a:ln>
            <a:noFill/>
          </a:ln>
        </p:spPr>
        <p:txBody>
          <a:bodyPr wrap="square">
            <a:spAutoFit/>
          </a:bodyPr>
          <a:lstStyle/>
          <a:p>
            <a:pPr>
              <a:defRPr/>
            </a:pPr>
            <a:r>
              <a:rPr lang="en-GB" dirty="0">
                <a:solidFill>
                  <a:srgbClr val="292F33"/>
                </a:solidFill>
                <a:latin typeface="+mn-lt"/>
              </a:rPr>
              <a:t>Our earthly experience would appear to be a trial that the bible calls Tribulation..</a:t>
            </a:r>
          </a:p>
          <a:p>
            <a:pPr>
              <a:defRPr/>
            </a:pPr>
            <a:endParaRPr lang="en-GB" sz="1400" dirty="0">
              <a:solidFill>
                <a:srgbClr val="292F33"/>
              </a:solidFill>
              <a:latin typeface="+mn-lt"/>
            </a:endParaRPr>
          </a:p>
          <a:p>
            <a:pPr marL="742950" lvl="1" indent="-285750">
              <a:buFont typeface="Arial" panose="020B0604020202020204" pitchFamily="34" charset="0"/>
              <a:buChar char="•"/>
              <a:defRPr/>
            </a:pPr>
            <a:r>
              <a:rPr lang="en-GB" dirty="0">
                <a:solidFill>
                  <a:srgbClr val="292F33"/>
                </a:solidFill>
                <a:latin typeface="+mn-lt"/>
              </a:rPr>
              <a:t>Yah allows 10% of the evil Ruachoth to tempt and lead men astray that do not align with his Torah</a:t>
            </a:r>
          </a:p>
          <a:p>
            <a:pPr lvl="1">
              <a:defRPr/>
            </a:pPr>
            <a:r>
              <a:rPr lang="en-GB" i="1" dirty="0">
                <a:solidFill>
                  <a:schemeClr val="accent1">
                    <a:lumMod val="75000"/>
                  </a:schemeClr>
                </a:solidFill>
                <a:latin typeface="+mn-lt"/>
              </a:rPr>
              <a:t>(Seth has the book with instruction on how to keep in the Torah and avoid infestation of these Evil Ruachoth)</a:t>
            </a:r>
          </a:p>
          <a:p>
            <a:pPr lvl="1">
              <a:defRPr/>
            </a:pPr>
            <a:endParaRPr lang="en-GB" sz="700" dirty="0">
              <a:solidFill>
                <a:srgbClr val="292F33"/>
              </a:solidFill>
              <a:latin typeface="+mn-lt"/>
            </a:endParaRPr>
          </a:p>
          <a:p>
            <a:pPr marL="742950" lvl="1" indent="-285750">
              <a:buFont typeface="Arial" panose="020B0604020202020204" pitchFamily="34" charset="0"/>
              <a:buChar char="•"/>
              <a:defRPr/>
            </a:pPr>
            <a:r>
              <a:rPr lang="en-GB" dirty="0">
                <a:solidFill>
                  <a:srgbClr val="292F33"/>
                </a:solidFill>
                <a:latin typeface="+mn-lt"/>
              </a:rPr>
              <a:t>Yah uses evil for testing (Job 1-6) and bringing out his ultimate goals (1 Kings 22:22 lying Spirits to Ahab)</a:t>
            </a:r>
          </a:p>
          <a:p>
            <a:pPr lvl="1">
              <a:defRPr/>
            </a:pPr>
            <a:endParaRPr lang="en-GB" sz="1000" dirty="0">
              <a:solidFill>
                <a:srgbClr val="292F33"/>
              </a:solidFill>
              <a:latin typeface="+mn-lt"/>
            </a:endParaRPr>
          </a:p>
          <a:p>
            <a:pPr marL="742950" lvl="1" indent="-285750">
              <a:buFont typeface="Arial" panose="020B0604020202020204" pitchFamily="34" charset="0"/>
              <a:buChar char="•"/>
              <a:defRPr/>
            </a:pPr>
            <a:r>
              <a:rPr lang="en-GB" dirty="0">
                <a:solidFill>
                  <a:srgbClr val="292F33"/>
                </a:solidFill>
                <a:latin typeface="+mn-lt"/>
              </a:rPr>
              <a:t>To overcome as a believer in Yahusha we need to move away from the fleshly nature &amp; lusts of this world (Old Man) and towards the Spirit to keep on the narrow path.</a:t>
            </a:r>
          </a:p>
          <a:p>
            <a:pPr lvl="2">
              <a:defRPr/>
            </a:pPr>
            <a:r>
              <a:rPr lang="en-GB" b="0" i="0" u="none" strike="noStrike" baseline="0" dirty="0">
                <a:solidFill>
                  <a:srgbClr val="218282"/>
                </a:solidFill>
                <a:latin typeface="+mn-lt"/>
              </a:rPr>
              <a:t>Rom 6:6</a:t>
            </a:r>
            <a:r>
              <a:rPr lang="en-GB" b="0" i="0" u="none" strike="noStrike" baseline="0" dirty="0">
                <a:solidFill>
                  <a:srgbClr val="292F33"/>
                </a:solidFill>
                <a:latin typeface="+mn-lt"/>
              </a:rPr>
              <a:t>  Knowing this, that our old man is crucified with </a:t>
            </a:r>
            <a:r>
              <a:rPr lang="en-GB" b="0" i="1" u="none" strike="noStrike" baseline="0" dirty="0">
                <a:solidFill>
                  <a:srgbClr val="757575"/>
                </a:solidFill>
                <a:latin typeface="+mn-lt"/>
              </a:rPr>
              <a:t>him</a:t>
            </a:r>
            <a:r>
              <a:rPr lang="en-GB" b="0" i="0" u="none" strike="noStrike" baseline="0" dirty="0">
                <a:solidFill>
                  <a:srgbClr val="292F33"/>
                </a:solidFill>
                <a:latin typeface="+mn-lt"/>
              </a:rPr>
              <a:t>, that the body of sin might be destroyed, that henceforth we should not serve sin. </a:t>
            </a:r>
            <a:endParaRPr lang="en-GB" dirty="0">
              <a:solidFill>
                <a:srgbClr val="292F33"/>
              </a:solidFill>
              <a:latin typeface="+mn-lt"/>
            </a:endParaRPr>
          </a:p>
          <a:p>
            <a:pPr marL="742950" lvl="1" indent="-285750">
              <a:buFont typeface="Arial" panose="020B0604020202020204" pitchFamily="34" charset="0"/>
              <a:buChar char="•"/>
              <a:defRPr/>
            </a:pPr>
            <a:r>
              <a:rPr lang="en-GB" dirty="0">
                <a:solidFill>
                  <a:srgbClr val="292F33"/>
                </a:solidFill>
                <a:latin typeface="+mn-lt"/>
              </a:rPr>
              <a:t>Testing happens every day, through our senses, thoughts and deeds, they are recorded..</a:t>
            </a:r>
          </a:p>
          <a:p>
            <a:pPr lvl="2"/>
            <a:r>
              <a:rPr lang="en-GB" b="0" i="0" u="none" strike="noStrike" baseline="0" dirty="0">
                <a:solidFill>
                  <a:srgbClr val="218282"/>
                </a:solidFill>
                <a:latin typeface="+mn-lt"/>
              </a:rPr>
              <a:t>Mat 12:36</a:t>
            </a:r>
            <a:r>
              <a:rPr lang="en-GB" b="0" i="0" u="none" strike="noStrike" baseline="0" dirty="0">
                <a:solidFill>
                  <a:srgbClr val="292F33"/>
                </a:solidFill>
                <a:latin typeface="+mn-lt"/>
              </a:rPr>
              <a:t>  But I say unto you, That every idle word that men shall speak, they shall give account thereof in the day of judgment. </a:t>
            </a:r>
            <a:endParaRPr lang="en-GB" dirty="0">
              <a:solidFill>
                <a:srgbClr val="292F33"/>
              </a:solidFill>
              <a:latin typeface="+mn-lt"/>
            </a:endParaRPr>
          </a:p>
          <a:p>
            <a:pPr lvl="2"/>
            <a:r>
              <a:rPr lang="en-GB" b="0" i="0" u="none" strike="noStrike" baseline="0" dirty="0">
                <a:solidFill>
                  <a:srgbClr val="218282"/>
                </a:solidFill>
                <a:latin typeface="+mn-lt"/>
              </a:rPr>
              <a:t>Mat 12:37</a:t>
            </a:r>
            <a:r>
              <a:rPr lang="en-GB" b="0" i="0" u="none" strike="noStrike" baseline="0" dirty="0">
                <a:solidFill>
                  <a:srgbClr val="292F33"/>
                </a:solidFill>
                <a:latin typeface="+mn-lt"/>
              </a:rPr>
              <a:t>  For by your words you shall be justified, and by your words you shall be condemned. </a:t>
            </a:r>
            <a:endParaRPr lang="en-GB" sz="2800" b="0" i="0" u="none" strike="noStrike" baseline="0" dirty="0">
              <a:latin typeface="+mn-lt"/>
            </a:endParaRPr>
          </a:p>
          <a:p>
            <a:pPr lvl="2"/>
            <a:r>
              <a:rPr lang="en-GB" sz="1800" b="0" i="0" u="none" strike="noStrike" baseline="0" dirty="0">
                <a:solidFill>
                  <a:srgbClr val="218282"/>
                </a:solidFill>
                <a:latin typeface="+mn-lt"/>
              </a:rPr>
              <a:t>Rev 20:12</a:t>
            </a:r>
            <a:r>
              <a:rPr lang="en-GB" sz="1800" b="0" i="0" u="none" strike="noStrike" baseline="0" dirty="0">
                <a:solidFill>
                  <a:srgbClr val="292F33"/>
                </a:solidFill>
                <a:latin typeface="+mn-lt"/>
              </a:rPr>
              <a:t>  And I saw the dead, small and great, stand before </a:t>
            </a:r>
            <a:r>
              <a:rPr lang="en-GB" sz="1800" b="1" i="0" u="none" strike="noStrike" baseline="0" dirty="0">
                <a:solidFill>
                  <a:srgbClr val="292F33"/>
                </a:solidFill>
                <a:latin typeface="+mn-lt"/>
              </a:rPr>
              <a:t>Elohiym</a:t>
            </a:r>
            <a:r>
              <a:rPr lang="en-GB" sz="1800" b="0" i="0" u="none" strike="noStrike" baseline="0" dirty="0">
                <a:solidFill>
                  <a:srgbClr val="292F33"/>
                </a:solidFill>
                <a:latin typeface="+mn-lt"/>
              </a:rPr>
              <a:t>; and the cepheriym were opened: and another </a:t>
            </a:r>
            <a:r>
              <a:rPr lang="en-GB" sz="1800" b="0" i="0" u="none" strike="noStrike" baseline="0" dirty="0" err="1">
                <a:solidFill>
                  <a:srgbClr val="292F33"/>
                </a:solidFill>
                <a:latin typeface="+mn-lt"/>
              </a:rPr>
              <a:t>cepher</a:t>
            </a:r>
            <a:r>
              <a:rPr lang="en-GB" sz="1800" b="0" i="0" u="none" strike="noStrike" baseline="0" dirty="0">
                <a:solidFill>
                  <a:srgbClr val="292F33"/>
                </a:solidFill>
                <a:latin typeface="+mn-lt"/>
              </a:rPr>
              <a:t> was opened, which is </a:t>
            </a:r>
            <a:r>
              <a:rPr lang="en-GB" sz="1800" b="0" i="1" u="none" strike="noStrike" baseline="0" dirty="0">
                <a:solidFill>
                  <a:srgbClr val="757575"/>
                </a:solidFill>
                <a:latin typeface="+mn-lt"/>
              </a:rPr>
              <a:t>the </a:t>
            </a:r>
            <a:r>
              <a:rPr lang="en-GB" sz="1800" b="0" i="1" u="none" strike="noStrike" baseline="0" dirty="0" err="1">
                <a:solidFill>
                  <a:srgbClr val="757575"/>
                </a:solidFill>
                <a:latin typeface="+mn-lt"/>
              </a:rPr>
              <a:t>cepher</a:t>
            </a:r>
            <a:r>
              <a:rPr lang="en-GB" sz="1800" b="0" i="0" u="none" strike="noStrike" baseline="0" dirty="0">
                <a:solidFill>
                  <a:srgbClr val="292F33"/>
                </a:solidFill>
                <a:latin typeface="+mn-lt"/>
              </a:rPr>
              <a:t> of life: and the dead were judged </a:t>
            </a:r>
            <a:r>
              <a:rPr lang="en-GB" sz="1800" b="0" i="0" u="none" strike="noStrike" baseline="0" dirty="0">
                <a:solidFill>
                  <a:srgbClr val="292F33"/>
                </a:solidFill>
                <a:highlight>
                  <a:srgbClr val="FFE697"/>
                </a:highlight>
                <a:latin typeface="+mn-lt"/>
              </a:rPr>
              <a:t>out of those things which were written in the cepheriym, according to their works. </a:t>
            </a:r>
            <a:endParaRPr lang="en-GB" dirty="0">
              <a:highlight>
                <a:srgbClr val="FFE697"/>
              </a:highlight>
              <a:latin typeface="+mn-lt"/>
            </a:endParaRPr>
          </a:p>
          <a:p>
            <a:pPr lvl="1">
              <a:defRPr/>
            </a:pPr>
            <a:endParaRPr lang="en-GB" sz="900" dirty="0">
              <a:solidFill>
                <a:srgbClr val="292F33"/>
              </a:solidFill>
              <a:latin typeface="+mn-lt"/>
            </a:endParaRPr>
          </a:p>
          <a:p>
            <a:pPr marL="742950" lvl="1" indent="-285750">
              <a:buFont typeface="Arial" panose="020B0604020202020204" pitchFamily="34" charset="0"/>
              <a:buChar char="•"/>
              <a:defRPr/>
            </a:pPr>
            <a:r>
              <a:rPr lang="en-GB" dirty="0">
                <a:solidFill>
                  <a:srgbClr val="292F33"/>
                </a:solidFill>
                <a:latin typeface="+mn-lt"/>
              </a:rPr>
              <a:t>Once we transgress the Torah, Evil Ruachoth have legal rights to enter through an open door into our “house” and we are invaded &lt; next slides &gt; !</a:t>
            </a:r>
          </a:p>
          <a:p>
            <a:pPr marL="742950" lvl="1" indent="-285750">
              <a:buFont typeface="Arial" panose="020B0604020202020204" pitchFamily="34" charset="0"/>
              <a:buChar char="•"/>
              <a:defRPr/>
            </a:pPr>
            <a:r>
              <a:rPr lang="en-GB" dirty="0">
                <a:solidFill>
                  <a:srgbClr val="292F33"/>
                </a:solidFill>
                <a:latin typeface="+mn-lt"/>
              </a:rPr>
              <a:t>Once your eyes are open this becomes a daily task which you need to navigate…!</a:t>
            </a:r>
          </a:p>
        </p:txBody>
      </p:sp>
    </p:spTree>
    <p:extLst>
      <p:ext uri="{BB962C8B-B14F-4D97-AF65-F5344CB8AC3E}">
        <p14:creationId xmlns:p14="http://schemas.microsoft.com/office/powerpoint/2010/main" val="314755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717A2A-6DC5-7793-AEF4-5E1B54A07A2E}"/>
              </a:ext>
            </a:extLst>
          </p:cNvPr>
          <p:cNvSpPr/>
          <p:nvPr/>
        </p:nvSpPr>
        <p:spPr>
          <a:xfrm>
            <a:off x="191631" y="2044628"/>
            <a:ext cx="11845431" cy="4592838"/>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0350EA6-1DC4-5B99-BEF7-E3BCE8EDE980}"/>
              </a:ext>
            </a:extLst>
          </p:cNvPr>
          <p:cNvSpPr txBox="1">
            <a:spLocks/>
          </p:cNvSpPr>
          <p:nvPr/>
        </p:nvSpPr>
        <p:spPr>
          <a:xfrm>
            <a:off x="241300" y="218052"/>
            <a:ext cx="11808737" cy="554038"/>
          </a:xfrm>
          <a:prstGeom prst="rect">
            <a:avLst/>
          </a:prstGeom>
        </p:spPr>
        <p:txBody>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fontAlgn="auto">
              <a:spcAft>
                <a:spcPts val="0"/>
              </a:spcAft>
              <a:defRPr/>
            </a:pPr>
            <a:r>
              <a:rPr lang="en-GB" sz="2400" b="1" dirty="0">
                <a:solidFill>
                  <a:schemeClr val="tx1"/>
                </a:solidFill>
                <a:latin typeface="+mn-lt"/>
                <a:ea typeface="+mn-ea"/>
                <a:cs typeface="+mn-cs"/>
              </a:rPr>
              <a:t>The Teaching of Peter – as recorded by his protégé Clement in the Clementine Homilies.</a:t>
            </a:r>
          </a:p>
        </p:txBody>
      </p:sp>
      <p:sp>
        <p:nvSpPr>
          <p:cNvPr id="6" name="TextBox 5">
            <a:extLst>
              <a:ext uri="{FF2B5EF4-FFF2-40B4-BE49-F238E27FC236}">
                <a16:creationId xmlns:a16="http://schemas.microsoft.com/office/drawing/2014/main" id="{BD2C51E6-DE4B-03A7-82CF-AB16ED5FE382}"/>
              </a:ext>
            </a:extLst>
          </p:cNvPr>
          <p:cNvSpPr txBox="1"/>
          <p:nvPr/>
        </p:nvSpPr>
        <p:spPr>
          <a:xfrm>
            <a:off x="117657" y="1686669"/>
            <a:ext cx="7750479"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The Law to the Giants or Demons</a:t>
            </a:r>
          </a:p>
        </p:txBody>
      </p:sp>
      <p:sp>
        <p:nvSpPr>
          <p:cNvPr id="8" name="TextBox 7">
            <a:extLst>
              <a:ext uri="{FF2B5EF4-FFF2-40B4-BE49-F238E27FC236}">
                <a16:creationId xmlns:a16="http://schemas.microsoft.com/office/drawing/2014/main" id="{86195703-6D78-EFED-5983-C1E906714A81}"/>
              </a:ext>
            </a:extLst>
          </p:cNvPr>
          <p:cNvSpPr txBox="1"/>
          <p:nvPr/>
        </p:nvSpPr>
        <p:spPr>
          <a:xfrm>
            <a:off x="241300" y="2058483"/>
            <a:ext cx="11495588" cy="1477328"/>
          </a:xfrm>
          <a:prstGeom prst="rect">
            <a:avLst/>
          </a:prstGeom>
          <a:noFill/>
        </p:spPr>
        <p:txBody>
          <a:bodyPr wrap="square">
            <a:spAutoFit/>
          </a:bodyPr>
          <a:lstStyle/>
          <a:p>
            <a:r>
              <a:rPr lang="en-GB" dirty="0">
                <a:solidFill>
                  <a:srgbClr val="218282"/>
                </a:solidFill>
                <a:latin typeface="+mn-lt"/>
              </a:rPr>
              <a:t>Homily 8:18 </a:t>
            </a:r>
            <a:r>
              <a:rPr lang="en-GB" sz="1800" dirty="0">
                <a:effectLst/>
                <a:latin typeface="+mn-lt"/>
                <a:ea typeface="Times New Roman" panose="02020603050405020304" pitchFamily="18" charset="0"/>
              </a:rPr>
              <a:t>Since, therefore, the souls of the deceased giants were greater than human souls, inasmuch as they also excelled their bodies, they, as </a:t>
            </a:r>
            <a:r>
              <a:rPr lang="en-GB" sz="1800" dirty="0">
                <a:effectLst/>
                <a:highlight>
                  <a:srgbClr val="FFE697"/>
                </a:highlight>
                <a:latin typeface="+mn-lt"/>
                <a:ea typeface="Times New Roman" panose="02020603050405020304" pitchFamily="18" charset="0"/>
              </a:rPr>
              <a:t>being a new race, were called also by a new name</a:t>
            </a:r>
            <a:r>
              <a:rPr lang="en-GB" sz="1800" dirty="0">
                <a:effectLst/>
                <a:latin typeface="+mn-lt"/>
                <a:ea typeface="Times New Roman" panose="02020603050405020304" pitchFamily="18" charset="0"/>
              </a:rPr>
              <a:t>. And to those who survived in the world a law was prescribed of God through an angel, how they should live. For being bastards in race, of the fire of angels and the blood of women, and therefore liable to desire a certain race of their own, they were anticipated by a certain righteous law. For a certain angel was sent to them by God, declaring to them His will, and saying:</a:t>
            </a:r>
          </a:p>
        </p:txBody>
      </p:sp>
      <p:sp>
        <p:nvSpPr>
          <p:cNvPr id="10" name="TextBox 9">
            <a:extLst>
              <a:ext uri="{FF2B5EF4-FFF2-40B4-BE49-F238E27FC236}">
                <a16:creationId xmlns:a16="http://schemas.microsoft.com/office/drawing/2014/main" id="{932F48B2-36DD-D88E-9F79-BD8AFA35410C}"/>
              </a:ext>
            </a:extLst>
          </p:cNvPr>
          <p:cNvSpPr txBox="1"/>
          <p:nvPr/>
        </p:nvSpPr>
        <p:spPr>
          <a:xfrm>
            <a:off x="241300" y="3500627"/>
            <a:ext cx="11808737" cy="3139321"/>
          </a:xfrm>
          <a:prstGeom prst="rect">
            <a:avLst/>
          </a:prstGeom>
          <a:noFill/>
        </p:spPr>
        <p:txBody>
          <a:bodyPr wrap="square">
            <a:spAutoFit/>
          </a:bodyPr>
          <a:lstStyle/>
          <a:p>
            <a:r>
              <a:rPr lang="en-GB" dirty="0">
                <a:solidFill>
                  <a:srgbClr val="218282"/>
                </a:solidFill>
                <a:latin typeface="+mn-lt"/>
              </a:rPr>
              <a:t>Homily 8:19 </a:t>
            </a:r>
            <a:r>
              <a:rPr lang="en-GB" sz="1800" dirty="0">
                <a:effectLst/>
                <a:latin typeface="+mn-lt"/>
                <a:ea typeface="Times New Roman" panose="02020603050405020304" pitchFamily="18" charset="0"/>
              </a:rPr>
              <a:t>'These things seem good to the all-seeing God, that you lord it over no man; that you trouble no one, </a:t>
            </a:r>
            <a:r>
              <a:rPr lang="en-GB" sz="1800" dirty="0">
                <a:effectLst/>
                <a:highlight>
                  <a:srgbClr val="FFE697"/>
                </a:highlight>
                <a:latin typeface="+mn-lt"/>
                <a:ea typeface="Times New Roman" panose="02020603050405020304" pitchFamily="18" charset="0"/>
              </a:rPr>
              <a:t>unless any one of his own-accord subject himself to you</a:t>
            </a:r>
            <a:r>
              <a:rPr lang="en-GB" sz="1800" dirty="0">
                <a:effectLst/>
                <a:latin typeface="+mn-lt"/>
                <a:ea typeface="Times New Roman" panose="02020603050405020304" pitchFamily="18" charset="0"/>
              </a:rPr>
              <a:t>, worshipping you, and sacrificing and pouring libations, and partaking of your table, or accomplishing anything else that they ought not, or shedding blood, or tasting dead flesh, or filling themselves with that which is torn of beasts, or that which is cut, or that which is strangled, or anything else that is unclean. But those who betake themselves to my law, you not only shall not touch</a:t>
            </a:r>
            <a:r>
              <a:rPr lang="en-GB" sz="1800" dirty="0">
                <a:effectLst/>
                <a:highlight>
                  <a:srgbClr val="FFE697"/>
                </a:highlight>
                <a:latin typeface="+mn-lt"/>
                <a:ea typeface="Times New Roman" panose="02020603050405020304" pitchFamily="18" charset="0"/>
              </a:rPr>
              <a:t>, but shall also do honour to, and shall flee from, their presence</a:t>
            </a:r>
            <a:r>
              <a:rPr lang="en-GB" sz="1800" dirty="0">
                <a:effectLst/>
                <a:latin typeface="+mn-lt"/>
                <a:ea typeface="Times New Roman" panose="02020603050405020304" pitchFamily="18" charset="0"/>
              </a:rPr>
              <a:t>. For whatsoever shall please them, being just, respecting you, that you shall be constrained to suffer. </a:t>
            </a:r>
            <a:r>
              <a:rPr lang="en-GB" sz="1800" dirty="0">
                <a:effectLst/>
                <a:highlight>
                  <a:srgbClr val="FFE697"/>
                </a:highlight>
                <a:latin typeface="+mn-lt"/>
                <a:ea typeface="Times New Roman" panose="02020603050405020304" pitchFamily="18" charset="0"/>
              </a:rPr>
              <a:t>But if any of those who worship me go astray, </a:t>
            </a:r>
            <a:r>
              <a:rPr lang="en-GB" sz="1800" dirty="0">
                <a:effectLst/>
                <a:latin typeface="+mn-lt"/>
                <a:ea typeface="Times New Roman" panose="02020603050405020304" pitchFamily="18" charset="0"/>
              </a:rPr>
              <a:t>either committing adultery, or practising magic, or living impurely, or doing any other of the things which are not well-pleasing to me, then </a:t>
            </a:r>
            <a:r>
              <a:rPr lang="en-GB" sz="1800" dirty="0">
                <a:effectLst/>
                <a:highlight>
                  <a:srgbClr val="FFE697"/>
                </a:highlight>
                <a:latin typeface="+mn-lt"/>
                <a:ea typeface="Times New Roman" panose="02020603050405020304" pitchFamily="18" charset="0"/>
              </a:rPr>
              <a:t>they will have to suffer something at your hands or those of others, according to my order</a:t>
            </a:r>
            <a:r>
              <a:rPr lang="en-GB" sz="1800" dirty="0">
                <a:effectLst/>
                <a:latin typeface="+mn-lt"/>
                <a:ea typeface="Times New Roman" panose="02020603050405020304" pitchFamily="18" charset="0"/>
              </a:rPr>
              <a:t>. </a:t>
            </a:r>
            <a:r>
              <a:rPr lang="en-GB" sz="1800" dirty="0">
                <a:effectLst/>
                <a:highlight>
                  <a:srgbClr val="FFE697"/>
                </a:highlight>
                <a:latin typeface="+mn-lt"/>
                <a:ea typeface="Times New Roman" panose="02020603050405020304" pitchFamily="18" charset="0"/>
              </a:rPr>
              <a:t>But upon them, when they repent, I, judging of their repentance, whether it be worthy of pardon or not</a:t>
            </a:r>
            <a:r>
              <a:rPr lang="en-GB" sz="1800" dirty="0">
                <a:effectLst/>
                <a:latin typeface="+mn-lt"/>
                <a:ea typeface="Times New Roman" panose="02020603050405020304" pitchFamily="18" charset="0"/>
              </a:rPr>
              <a:t>, shall give sentence. These things, therefore, ye ought to remember and to do, well knowing that </a:t>
            </a:r>
            <a:r>
              <a:rPr lang="en-GB" sz="1800" dirty="0">
                <a:effectLst/>
                <a:highlight>
                  <a:srgbClr val="FFE697"/>
                </a:highlight>
                <a:latin typeface="+mn-lt"/>
                <a:ea typeface="Times New Roman" panose="02020603050405020304" pitchFamily="18" charset="0"/>
              </a:rPr>
              <a:t>not even your thoughts shall be able to be concealed from Him</a:t>
            </a:r>
            <a:r>
              <a:rPr lang="en-GB" sz="1800" dirty="0">
                <a:effectLst/>
                <a:latin typeface="+mn-lt"/>
                <a:ea typeface="Times New Roman" panose="02020603050405020304" pitchFamily="18" charset="0"/>
              </a:rPr>
              <a:t>.’</a:t>
            </a:r>
          </a:p>
        </p:txBody>
      </p:sp>
      <p:sp>
        <p:nvSpPr>
          <p:cNvPr id="13" name="TextBox 12">
            <a:extLst>
              <a:ext uri="{FF2B5EF4-FFF2-40B4-BE49-F238E27FC236}">
                <a16:creationId xmlns:a16="http://schemas.microsoft.com/office/drawing/2014/main" id="{9390CCE5-9A1C-464E-9A5C-D848BE533C77}"/>
              </a:ext>
            </a:extLst>
          </p:cNvPr>
          <p:cNvSpPr txBox="1"/>
          <p:nvPr/>
        </p:nvSpPr>
        <p:spPr>
          <a:xfrm>
            <a:off x="177137" y="751269"/>
            <a:ext cx="11837725" cy="646331"/>
          </a:xfrm>
          <a:prstGeom prst="rect">
            <a:avLst/>
          </a:prstGeom>
          <a:noFill/>
        </p:spPr>
        <p:txBody>
          <a:bodyPr wrap="square">
            <a:spAutoFit/>
          </a:bodyPr>
          <a:lstStyle/>
          <a:p>
            <a:r>
              <a:rPr lang="en-GB" sz="1800" b="0" i="0" u="none" strike="noStrike" baseline="0" dirty="0">
                <a:solidFill>
                  <a:srgbClr val="218282"/>
                </a:solidFill>
                <a:latin typeface="+mn-lt"/>
              </a:rPr>
              <a:t>Act 5:15</a:t>
            </a:r>
            <a:r>
              <a:rPr lang="en-GB" sz="1800" b="0" i="0" u="none" strike="noStrike" baseline="0" dirty="0">
                <a:solidFill>
                  <a:srgbClr val="292F33"/>
                </a:solidFill>
                <a:latin typeface="+mn-lt"/>
              </a:rPr>
              <a:t>  So much so that they brought forth the sick into the streets, and laid </a:t>
            </a:r>
            <a:r>
              <a:rPr lang="en-GB" sz="1800" b="0" i="1" u="none" strike="noStrike" baseline="0" dirty="0">
                <a:solidFill>
                  <a:srgbClr val="757575"/>
                </a:solidFill>
                <a:latin typeface="+mn-lt"/>
              </a:rPr>
              <a:t>them</a:t>
            </a:r>
            <a:r>
              <a:rPr lang="en-GB" sz="1800" b="0" i="0" u="none" strike="noStrike" baseline="0" dirty="0">
                <a:solidFill>
                  <a:srgbClr val="292F33"/>
                </a:solidFill>
                <a:latin typeface="+mn-lt"/>
              </a:rPr>
              <a:t> on beds and couches, that at the least the shadow of Kepha (Peter) passing by might overshadow some of them. </a:t>
            </a:r>
            <a:endParaRPr lang="en-GB" dirty="0">
              <a:latin typeface="+mn-lt"/>
            </a:endParaRPr>
          </a:p>
        </p:txBody>
      </p:sp>
    </p:spTree>
    <p:extLst>
      <p:ext uri="{BB962C8B-B14F-4D97-AF65-F5344CB8AC3E}">
        <p14:creationId xmlns:p14="http://schemas.microsoft.com/office/powerpoint/2010/main" val="3965391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717A2A-6DC5-7793-AEF4-5E1B54A07A2E}"/>
              </a:ext>
            </a:extLst>
          </p:cNvPr>
          <p:cNvSpPr/>
          <p:nvPr/>
        </p:nvSpPr>
        <p:spPr>
          <a:xfrm>
            <a:off x="191631" y="1386452"/>
            <a:ext cx="11845431" cy="5264869"/>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0350EA6-1DC4-5B99-BEF7-E3BCE8EDE980}"/>
              </a:ext>
            </a:extLst>
          </p:cNvPr>
          <p:cNvSpPr txBox="1">
            <a:spLocks/>
          </p:cNvSpPr>
          <p:nvPr/>
        </p:nvSpPr>
        <p:spPr>
          <a:xfrm>
            <a:off x="241300" y="218052"/>
            <a:ext cx="11808737" cy="554038"/>
          </a:xfrm>
          <a:prstGeom prst="rect">
            <a:avLst/>
          </a:prstGeom>
        </p:spPr>
        <p:txBody>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fontAlgn="auto">
              <a:spcAft>
                <a:spcPts val="0"/>
              </a:spcAft>
              <a:defRPr/>
            </a:pPr>
            <a:r>
              <a:rPr lang="en-GB" sz="2400" b="1" dirty="0">
                <a:solidFill>
                  <a:schemeClr val="tx1"/>
                </a:solidFill>
                <a:latin typeface="+mn-lt"/>
                <a:ea typeface="+mn-ea"/>
                <a:cs typeface="+mn-cs"/>
              </a:rPr>
              <a:t>The Teaching of Peter – as recorded by his protégé Clement in the Clementine Homilies.</a:t>
            </a:r>
          </a:p>
        </p:txBody>
      </p:sp>
      <p:sp>
        <p:nvSpPr>
          <p:cNvPr id="6" name="TextBox 5">
            <a:extLst>
              <a:ext uri="{FF2B5EF4-FFF2-40B4-BE49-F238E27FC236}">
                <a16:creationId xmlns:a16="http://schemas.microsoft.com/office/drawing/2014/main" id="{BD2C51E6-DE4B-03A7-82CF-AB16ED5FE382}"/>
              </a:ext>
            </a:extLst>
          </p:cNvPr>
          <p:cNvSpPr txBox="1"/>
          <p:nvPr/>
        </p:nvSpPr>
        <p:spPr>
          <a:xfrm>
            <a:off x="191631" y="1017120"/>
            <a:ext cx="7750479"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Willing Captives</a:t>
            </a:r>
          </a:p>
        </p:txBody>
      </p:sp>
      <p:sp>
        <p:nvSpPr>
          <p:cNvPr id="8" name="TextBox 7">
            <a:extLst>
              <a:ext uri="{FF2B5EF4-FFF2-40B4-BE49-F238E27FC236}">
                <a16:creationId xmlns:a16="http://schemas.microsoft.com/office/drawing/2014/main" id="{86195703-6D78-EFED-5983-C1E906714A81}"/>
              </a:ext>
            </a:extLst>
          </p:cNvPr>
          <p:cNvSpPr txBox="1"/>
          <p:nvPr/>
        </p:nvSpPr>
        <p:spPr>
          <a:xfrm>
            <a:off x="241300" y="1597753"/>
            <a:ext cx="11495588" cy="3416320"/>
          </a:xfrm>
          <a:prstGeom prst="rect">
            <a:avLst/>
          </a:prstGeom>
          <a:noFill/>
        </p:spPr>
        <p:txBody>
          <a:bodyPr wrap="square">
            <a:spAutoFit/>
          </a:bodyPr>
          <a:lstStyle/>
          <a:p>
            <a:r>
              <a:rPr lang="en-GB" dirty="0">
                <a:solidFill>
                  <a:srgbClr val="218282"/>
                </a:solidFill>
                <a:latin typeface="+mn-lt"/>
              </a:rPr>
              <a:t>Homily 8:18 </a:t>
            </a:r>
            <a:r>
              <a:rPr lang="en-GB" sz="1800" dirty="0">
                <a:effectLst/>
                <a:latin typeface="Times New Roman" panose="02020603050405020304" pitchFamily="18" charset="0"/>
                <a:ea typeface="Times New Roman" panose="02020603050405020304" pitchFamily="18" charset="0"/>
              </a:rPr>
              <a:t>Having charged them to this effect, the angel departed. </a:t>
            </a:r>
          </a:p>
          <a:p>
            <a:r>
              <a:rPr lang="en-GB" sz="1800" dirty="0">
                <a:effectLst/>
                <a:latin typeface="Times New Roman" panose="02020603050405020304" pitchFamily="18" charset="0"/>
                <a:ea typeface="Times New Roman" panose="02020603050405020304" pitchFamily="18" charset="0"/>
              </a:rPr>
              <a:t>But you are still ignorant of this law, that every one who worships demons, or sacrifices to them, or partakes with them of their table, </a:t>
            </a:r>
            <a:r>
              <a:rPr lang="en-GB" sz="1800" dirty="0">
                <a:effectLst/>
                <a:highlight>
                  <a:srgbClr val="FFE697"/>
                </a:highlight>
                <a:latin typeface="Times New Roman" panose="02020603050405020304" pitchFamily="18" charset="0"/>
                <a:ea typeface="Times New Roman" panose="02020603050405020304" pitchFamily="18" charset="0"/>
              </a:rPr>
              <a:t>shall become subject to them and receive all punishment from them, as being under wicked lords</a:t>
            </a:r>
            <a:r>
              <a:rPr lang="en-GB" sz="1800" dirty="0">
                <a:effectLst/>
                <a:latin typeface="Times New Roman" panose="02020603050405020304" pitchFamily="18" charset="0"/>
                <a:ea typeface="Times New Roman" panose="02020603050405020304" pitchFamily="18" charset="0"/>
              </a:rPr>
              <a:t>. </a:t>
            </a:r>
          </a:p>
          <a:p>
            <a:r>
              <a:rPr lang="en-GB" sz="1800" dirty="0">
                <a:effectLst/>
                <a:latin typeface="Times New Roman" panose="02020603050405020304" pitchFamily="18" charset="0"/>
                <a:ea typeface="Times New Roman" panose="02020603050405020304" pitchFamily="18" charset="0"/>
              </a:rPr>
              <a:t>And you who, on account of ignorance of this </a:t>
            </a:r>
            <a:r>
              <a:rPr lang="en-GB" sz="1800" i="1" dirty="0">
                <a:effectLst/>
                <a:latin typeface="Times New Roman" panose="02020603050405020304" pitchFamily="18" charset="0"/>
                <a:ea typeface="Times New Roman" panose="02020603050405020304" pitchFamily="18" charset="0"/>
              </a:rPr>
              <a:t>law</a:t>
            </a:r>
            <a:r>
              <a:rPr lang="en-GB" sz="1800" dirty="0">
                <a:effectLst/>
                <a:latin typeface="Times New Roman" panose="02020603050405020304" pitchFamily="18" charset="0"/>
                <a:ea typeface="Times New Roman" panose="02020603050405020304" pitchFamily="18" charset="0"/>
              </a:rPr>
              <a:t>, have been corrupted beside their altars, and have been satiated with </a:t>
            </a:r>
            <a:r>
              <a:rPr lang="en-GB" sz="1800" i="1" dirty="0">
                <a:effectLst/>
                <a:latin typeface="Times New Roman" panose="02020603050405020304" pitchFamily="18" charset="0"/>
                <a:ea typeface="Times New Roman" panose="02020603050405020304" pitchFamily="18" charset="0"/>
              </a:rPr>
              <a:t>food offered to</a:t>
            </a:r>
            <a:r>
              <a:rPr lang="en-GB" sz="1800" dirty="0">
                <a:effectLst/>
                <a:latin typeface="Times New Roman" panose="02020603050405020304" pitchFamily="18" charset="0"/>
                <a:ea typeface="Times New Roman" panose="02020603050405020304" pitchFamily="18" charset="0"/>
              </a:rPr>
              <a:t> them, have come under their power, and do not know how you have been in every way injured in respect of your bodies. </a:t>
            </a:r>
          </a:p>
          <a:p>
            <a:r>
              <a:rPr lang="en-GB" sz="1800" dirty="0">
                <a:effectLst/>
                <a:latin typeface="Times New Roman" panose="02020603050405020304" pitchFamily="18" charset="0"/>
                <a:ea typeface="Times New Roman" panose="02020603050405020304" pitchFamily="18" charset="0"/>
              </a:rPr>
              <a:t>But you ought to know that the demons have no power over any one, unless first he be their table-companion; </a:t>
            </a:r>
            <a:r>
              <a:rPr lang="en-GB" sz="1800" dirty="0">
                <a:effectLst/>
                <a:highlight>
                  <a:srgbClr val="FFE697"/>
                </a:highlight>
                <a:latin typeface="Times New Roman" panose="02020603050405020304" pitchFamily="18" charset="0"/>
                <a:ea typeface="Times New Roman" panose="02020603050405020304" pitchFamily="18" charset="0"/>
              </a:rPr>
              <a:t>since not even their chief can do anything contrary to the law imposed upon them by God</a:t>
            </a:r>
            <a:r>
              <a:rPr lang="en-GB" sz="1800" dirty="0">
                <a:effectLst/>
                <a:latin typeface="Times New Roman" panose="02020603050405020304" pitchFamily="18" charset="0"/>
                <a:ea typeface="Times New Roman" panose="02020603050405020304" pitchFamily="18" charset="0"/>
              </a:rPr>
              <a:t>, wherefore he has no power over any one who does not worship him; but neither can any one receive from them any of the things that he wishes, nor in anything be hurt by them. </a:t>
            </a:r>
          </a:p>
          <a:p>
            <a:r>
              <a:rPr lang="en-GB" sz="1800" i="1" dirty="0">
                <a:effectLst/>
                <a:latin typeface="Times New Roman" panose="02020603050405020304" pitchFamily="18" charset="0"/>
                <a:ea typeface="Times New Roman" panose="02020603050405020304" pitchFamily="18" charset="0"/>
              </a:rPr>
              <a:t>Continued..</a:t>
            </a:r>
          </a:p>
          <a:p>
            <a:endParaRPr lang="en-GB" sz="1800" dirty="0">
              <a:effectLst/>
              <a:latin typeface="+mn-lt"/>
              <a:ea typeface="Times New Roman" panose="02020603050405020304" pitchFamily="18" charset="0"/>
            </a:endParaRPr>
          </a:p>
        </p:txBody>
      </p:sp>
    </p:spTree>
    <p:extLst>
      <p:ext uri="{BB962C8B-B14F-4D97-AF65-F5344CB8AC3E}">
        <p14:creationId xmlns:p14="http://schemas.microsoft.com/office/powerpoint/2010/main" val="788974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0D68B30-8595-41B4-64E2-C3952852DF15}"/>
              </a:ext>
            </a:extLst>
          </p:cNvPr>
          <p:cNvSpPr/>
          <p:nvPr/>
        </p:nvSpPr>
        <p:spPr>
          <a:xfrm>
            <a:off x="191631" y="3789012"/>
            <a:ext cx="11845431" cy="1905205"/>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6FD1267E-06D9-A9D7-7F6D-3148CF9BA3A4}"/>
              </a:ext>
            </a:extLst>
          </p:cNvPr>
          <p:cNvSpPr/>
          <p:nvPr/>
        </p:nvSpPr>
        <p:spPr>
          <a:xfrm>
            <a:off x="191631" y="1386453"/>
            <a:ext cx="11845431" cy="144973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76F873E-EDEE-1BE9-4A30-DB7A1B7AF42C}"/>
              </a:ext>
            </a:extLst>
          </p:cNvPr>
          <p:cNvSpPr txBox="1"/>
          <p:nvPr/>
        </p:nvSpPr>
        <p:spPr>
          <a:xfrm>
            <a:off x="412349" y="1619249"/>
            <a:ext cx="9816532" cy="923330"/>
          </a:xfrm>
          <a:prstGeom prst="rect">
            <a:avLst/>
          </a:prstGeom>
          <a:noFill/>
        </p:spPr>
        <p:txBody>
          <a:bodyPr wrap="square">
            <a:spAutoFit/>
          </a:bodyPr>
          <a:lstStyle/>
          <a:p>
            <a:r>
              <a:rPr lang="en-GB" dirty="0"/>
              <a:t>Enoch 99.6 And again I swear to you, the sinners, that sin is ready for the Day of Unceasing Bloodshed.</a:t>
            </a:r>
          </a:p>
          <a:p>
            <a:r>
              <a:rPr lang="en-GB" dirty="0"/>
              <a:t>99.7 And they worship stone, and some carve images of gold and of silver, and of wood and of clay. And some, </a:t>
            </a:r>
            <a:r>
              <a:rPr lang="en-GB" dirty="0">
                <a:highlight>
                  <a:srgbClr val="FFE697"/>
                </a:highlight>
              </a:rPr>
              <a:t>with no knowledge, worship unclean spirits and demons, and every kind of error. </a:t>
            </a:r>
            <a:endParaRPr lang="en-GB" dirty="0"/>
          </a:p>
        </p:txBody>
      </p:sp>
      <p:sp>
        <p:nvSpPr>
          <p:cNvPr id="7" name="Title 1">
            <a:extLst>
              <a:ext uri="{FF2B5EF4-FFF2-40B4-BE49-F238E27FC236}">
                <a16:creationId xmlns:a16="http://schemas.microsoft.com/office/drawing/2014/main" id="{3BAD6BBA-C554-0EC9-5369-495BB6C390E3}"/>
              </a:ext>
            </a:extLst>
          </p:cNvPr>
          <p:cNvSpPr txBox="1">
            <a:spLocks/>
          </p:cNvSpPr>
          <p:nvPr/>
        </p:nvSpPr>
        <p:spPr>
          <a:xfrm>
            <a:off x="241300" y="218052"/>
            <a:ext cx="11808737" cy="554038"/>
          </a:xfrm>
          <a:prstGeom prst="rect">
            <a:avLst/>
          </a:prstGeom>
        </p:spPr>
        <p:txBody>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fontAlgn="auto">
              <a:spcAft>
                <a:spcPts val="0"/>
              </a:spcAft>
              <a:defRPr/>
            </a:pPr>
            <a:r>
              <a:rPr lang="en-GB" sz="2400" b="1" dirty="0">
                <a:solidFill>
                  <a:schemeClr val="tx1"/>
                </a:solidFill>
                <a:latin typeface="+mn-lt"/>
                <a:ea typeface="+mn-ea"/>
                <a:cs typeface="+mn-cs"/>
              </a:rPr>
              <a:t>End of Days</a:t>
            </a:r>
          </a:p>
        </p:txBody>
      </p:sp>
      <p:sp>
        <p:nvSpPr>
          <p:cNvPr id="8" name="TextBox 7">
            <a:extLst>
              <a:ext uri="{FF2B5EF4-FFF2-40B4-BE49-F238E27FC236}">
                <a16:creationId xmlns:a16="http://schemas.microsoft.com/office/drawing/2014/main" id="{AFF090EF-C291-936E-3D3A-0928E5E3C4DE}"/>
              </a:ext>
            </a:extLst>
          </p:cNvPr>
          <p:cNvSpPr txBox="1"/>
          <p:nvPr/>
        </p:nvSpPr>
        <p:spPr>
          <a:xfrm>
            <a:off x="191631" y="1017120"/>
            <a:ext cx="7750479"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Called to have knowledge</a:t>
            </a:r>
          </a:p>
        </p:txBody>
      </p:sp>
      <p:sp>
        <p:nvSpPr>
          <p:cNvPr id="9" name="TextBox 8">
            <a:extLst>
              <a:ext uri="{FF2B5EF4-FFF2-40B4-BE49-F238E27FC236}">
                <a16:creationId xmlns:a16="http://schemas.microsoft.com/office/drawing/2014/main" id="{B85D4CBF-A401-9B63-6CBB-2FDDCADDFFD1}"/>
              </a:ext>
            </a:extLst>
          </p:cNvPr>
          <p:cNvSpPr txBox="1"/>
          <p:nvPr/>
        </p:nvSpPr>
        <p:spPr>
          <a:xfrm>
            <a:off x="191631" y="3429000"/>
            <a:ext cx="9769787"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Black Awakening – As per Russ Dizdar  - </a:t>
            </a:r>
            <a:r>
              <a:rPr lang="en-GB" sz="1400" i="1" dirty="0">
                <a:solidFill>
                  <a:schemeClr val="accent1">
                    <a:lumMod val="75000"/>
                  </a:schemeClr>
                </a:solidFill>
              </a:rPr>
              <a:t>https://www.shatterthedarkness.net/</a:t>
            </a:r>
            <a:endParaRPr lang="en-GB" i="1" dirty="0">
              <a:solidFill>
                <a:schemeClr val="accent1">
                  <a:lumMod val="75000"/>
                </a:schemeClr>
              </a:solidFill>
            </a:endParaRPr>
          </a:p>
        </p:txBody>
      </p:sp>
      <p:sp>
        <p:nvSpPr>
          <p:cNvPr id="11" name="TextBox 10">
            <a:extLst>
              <a:ext uri="{FF2B5EF4-FFF2-40B4-BE49-F238E27FC236}">
                <a16:creationId xmlns:a16="http://schemas.microsoft.com/office/drawing/2014/main" id="{82BC0B10-6607-439A-D3E3-80ABF961110B}"/>
              </a:ext>
            </a:extLst>
          </p:cNvPr>
          <p:cNvSpPr txBox="1"/>
          <p:nvPr/>
        </p:nvSpPr>
        <p:spPr>
          <a:xfrm>
            <a:off x="412348" y="3869111"/>
            <a:ext cx="11416971" cy="1754326"/>
          </a:xfrm>
          <a:prstGeom prst="rect">
            <a:avLst/>
          </a:prstGeom>
          <a:noFill/>
        </p:spPr>
        <p:txBody>
          <a:bodyPr wrap="square">
            <a:spAutoFit/>
          </a:bodyPr>
          <a:lstStyle/>
          <a:p>
            <a:r>
              <a:rPr lang="en-GB" dirty="0">
                <a:latin typeface="+mn-lt"/>
              </a:rPr>
              <a:t>Enoch 99.1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In those days shall fathers be struck down with their children in the presence of each other; and brethren with their brethren shall fall dead: until a river shall flow from their blood. </a:t>
            </a:r>
          </a:p>
          <a:p>
            <a:r>
              <a:rPr lang="en-GB" dirty="0">
                <a:solidFill>
                  <a:srgbClr val="218282"/>
                </a:solidFill>
                <a:latin typeface="+mn-lt"/>
              </a:rPr>
              <a:t>2</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For a man shall not restrain his hand from his children, nor from his children's children; his mercy will be to kill them. Nor shall the sinner restrain his hand from his </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honored</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brother. From the dawn of day to the setting sun shall the slaughter continue. </a:t>
            </a:r>
          </a:p>
          <a:p>
            <a:r>
              <a:rPr lang="en-GB" dirty="0">
                <a:solidFill>
                  <a:srgbClr val="218282"/>
                </a:solidFill>
                <a:latin typeface="+mn-lt"/>
              </a:rPr>
              <a:t>3</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horse shall wade up to his breast, and the chariot shall sink to its axle, in the blood of sinners</a:t>
            </a:r>
          </a:p>
        </p:txBody>
      </p:sp>
    </p:spTree>
    <p:extLst>
      <p:ext uri="{BB962C8B-B14F-4D97-AF65-F5344CB8AC3E}">
        <p14:creationId xmlns:p14="http://schemas.microsoft.com/office/powerpoint/2010/main" val="43797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6C5999-6D90-3367-23E9-E12BCE534CE6}"/>
              </a:ext>
            </a:extLst>
          </p:cNvPr>
          <p:cNvSpPr txBox="1"/>
          <p:nvPr/>
        </p:nvSpPr>
        <p:spPr>
          <a:xfrm>
            <a:off x="164389" y="100036"/>
            <a:ext cx="12360120" cy="461665"/>
          </a:xfrm>
          <a:prstGeom prst="rect">
            <a:avLst/>
          </a:prstGeom>
          <a:noFill/>
        </p:spPr>
        <p:txBody>
          <a:bodyPr wrap="square" rtlCol="0">
            <a:spAutoFit/>
          </a:bodyPr>
          <a:lstStyle/>
          <a:p>
            <a:r>
              <a:rPr lang="en-GB" sz="2400" b="1" i="0" u="none" strike="noStrike" baseline="0" dirty="0">
                <a:latin typeface="+mn-lt"/>
              </a:rPr>
              <a:t>Earth a unique planet – who is here currently – who are we at war against ?</a:t>
            </a:r>
          </a:p>
        </p:txBody>
      </p:sp>
      <p:graphicFrame>
        <p:nvGraphicFramePr>
          <p:cNvPr id="3" name="Table 2">
            <a:extLst>
              <a:ext uri="{FF2B5EF4-FFF2-40B4-BE49-F238E27FC236}">
                <a16:creationId xmlns:a16="http://schemas.microsoft.com/office/drawing/2014/main" id="{0FCDC7CE-ED06-6194-4350-0B717137A579}"/>
              </a:ext>
            </a:extLst>
          </p:cNvPr>
          <p:cNvGraphicFramePr>
            <a:graphicFrameLocks noGrp="1"/>
          </p:cNvGraphicFramePr>
          <p:nvPr>
            <p:extLst>
              <p:ext uri="{D42A27DB-BD31-4B8C-83A1-F6EECF244321}">
                <p14:modId xmlns:p14="http://schemas.microsoft.com/office/powerpoint/2010/main" val="206373278"/>
              </p:ext>
            </p:extLst>
          </p:nvPr>
        </p:nvGraphicFramePr>
        <p:xfrm>
          <a:off x="148669" y="621324"/>
          <a:ext cx="11877076" cy="6136640"/>
        </p:xfrm>
        <a:graphic>
          <a:graphicData uri="http://schemas.openxmlformats.org/drawingml/2006/table">
            <a:tbl>
              <a:tblPr firstRow="1" bandRow="1">
                <a:tableStyleId>{5C22544A-7EE6-4342-B048-85BDC9FD1C3A}</a:tableStyleId>
              </a:tblPr>
              <a:tblGrid>
                <a:gridCol w="2978844">
                  <a:extLst>
                    <a:ext uri="{9D8B030D-6E8A-4147-A177-3AD203B41FA5}">
                      <a16:colId xmlns:a16="http://schemas.microsoft.com/office/drawing/2014/main" val="41945046"/>
                    </a:ext>
                  </a:extLst>
                </a:gridCol>
                <a:gridCol w="4991251">
                  <a:extLst>
                    <a:ext uri="{9D8B030D-6E8A-4147-A177-3AD203B41FA5}">
                      <a16:colId xmlns:a16="http://schemas.microsoft.com/office/drawing/2014/main" val="3568352850"/>
                    </a:ext>
                  </a:extLst>
                </a:gridCol>
                <a:gridCol w="386062">
                  <a:extLst>
                    <a:ext uri="{9D8B030D-6E8A-4147-A177-3AD203B41FA5}">
                      <a16:colId xmlns:a16="http://schemas.microsoft.com/office/drawing/2014/main" val="2379650092"/>
                    </a:ext>
                  </a:extLst>
                </a:gridCol>
                <a:gridCol w="3520919">
                  <a:extLst>
                    <a:ext uri="{9D8B030D-6E8A-4147-A177-3AD203B41FA5}">
                      <a16:colId xmlns:a16="http://schemas.microsoft.com/office/drawing/2014/main" val="2858988874"/>
                    </a:ext>
                  </a:extLst>
                </a:gridCol>
              </a:tblGrid>
              <a:tr h="370840">
                <a:tc>
                  <a:txBody>
                    <a:bodyPr/>
                    <a:lstStyle/>
                    <a:p>
                      <a:r>
                        <a:rPr lang="en-GB" dirty="0">
                          <a:solidFill>
                            <a:schemeClr val="bg1"/>
                          </a:solidFill>
                          <a:latin typeface="+mn-lt"/>
                        </a:rPr>
                        <a:t>Entities</a:t>
                      </a:r>
                    </a:p>
                  </a:txBody>
                  <a:tcPr/>
                </a:tc>
                <a:tc gridSpan="2">
                  <a:txBody>
                    <a:bodyPr/>
                    <a:lstStyle/>
                    <a:p>
                      <a:r>
                        <a:rPr lang="en-GB" dirty="0">
                          <a:solidFill>
                            <a:schemeClr val="bg1"/>
                          </a:solidFill>
                          <a:latin typeface="+mn-lt"/>
                        </a:rPr>
                        <a:t>Current Situation</a:t>
                      </a:r>
                    </a:p>
                  </a:txBody>
                  <a:tcPr/>
                </a:tc>
                <a:tc hMerge="1">
                  <a:txBody>
                    <a:bodyPr/>
                    <a:lstStyle/>
                    <a:p>
                      <a:endParaRPr lang="en-GB" dirty="0">
                        <a:solidFill>
                          <a:schemeClr val="bg1"/>
                        </a:solidFill>
                        <a:latin typeface="+mn-lt"/>
                      </a:endParaRPr>
                    </a:p>
                  </a:txBody>
                  <a:tcPr/>
                </a:tc>
                <a:tc>
                  <a:txBody>
                    <a:bodyPr/>
                    <a:lstStyle/>
                    <a:p>
                      <a:r>
                        <a:rPr lang="en-GB" dirty="0">
                          <a:solidFill>
                            <a:schemeClr val="bg1"/>
                          </a:solidFill>
                          <a:latin typeface="+mn-lt"/>
                        </a:rPr>
                        <a:t>End of Days</a:t>
                      </a:r>
                    </a:p>
                  </a:txBody>
                  <a:tcPr/>
                </a:tc>
                <a:extLst>
                  <a:ext uri="{0D108BD9-81ED-4DB2-BD59-A6C34878D82A}">
                    <a16:rowId xmlns:a16="http://schemas.microsoft.com/office/drawing/2014/main" val="1818168404"/>
                  </a:ext>
                </a:extLst>
              </a:tr>
              <a:tr h="370840">
                <a:tc>
                  <a:txBody>
                    <a:bodyPr/>
                    <a:lstStyle/>
                    <a:p>
                      <a:r>
                        <a:rPr lang="en-GB" b="1" dirty="0">
                          <a:solidFill>
                            <a:schemeClr val="tx1"/>
                          </a:solidFill>
                          <a:latin typeface="+mn-lt"/>
                        </a:rPr>
                        <a:t>Yah’s loyal angels </a:t>
                      </a:r>
                    </a:p>
                    <a:p>
                      <a:r>
                        <a:rPr lang="en-GB" dirty="0">
                          <a:solidFill>
                            <a:schemeClr val="tx1"/>
                          </a:solidFill>
                          <a:latin typeface="+mn-lt"/>
                        </a:rPr>
                        <a:t>2/3 did not fall so would assume that perhaps 1/3 would “check” the fallen ones here on earth.</a:t>
                      </a:r>
                    </a:p>
                  </a:txBody>
                  <a:tcPr anchor="ctr"/>
                </a:tc>
                <a:tc gridSpan="2">
                  <a:txBody>
                    <a:bodyPr/>
                    <a:lstStyle/>
                    <a:p>
                      <a:r>
                        <a:rPr lang="en-GB" sz="1800" kern="1200" dirty="0" err="1">
                          <a:solidFill>
                            <a:srgbClr val="218282"/>
                          </a:solidFill>
                          <a:latin typeface="+mn-lt"/>
                          <a:ea typeface="+mn-ea"/>
                          <a:cs typeface="+mn-cs"/>
                        </a:rPr>
                        <a:t>Heb</a:t>
                      </a:r>
                      <a:r>
                        <a:rPr lang="en-GB" sz="1800" kern="1200" dirty="0">
                          <a:solidFill>
                            <a:srgbClr val="218282"/>
                          </a:solidFill>
                          <a:latin typeface="+mn-lt"/>
                          <a:ea typeface="+mn-ea"/>
                          <a:cs typeface="+mn-cs"/>
                        </a:rPr>
                        <a:t> 13:2  </a:t>
                      </a:r>
                      <a:r>
                        <a:rPr lang="en-GB" sz="1800" b="0" i="0" u="none" strike="noStrike" kern="1200" baseline="0" dirty="0">
                          <a:solidFill>
                            <a:schemeClr val="dk1"/>
                          </a:solidFill>
                          <a:latin typeface="+mn-lt"/>
                          <a:ea typeface="+mn-ea"/>
                          <a:cs typeface="+mn-cs"/>
                        </a:rPr>
                        <a:t>Be not forgetful to entertain strangers: for thereby some have entertained angels unawares.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effectLst/>
                        </a:rPr>
                        <a:t>The word is replete with angelic communication: Daniel 6:22 (lion pit), Rev 10:1 (little book), Genesis 19:1-3 (Sodom) etc</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effectLst/>
                      </a:endParaRPr>
                    </a:p>
                  </a:txBody>
                  <a:tcPr anchor="ctr"/>
                </a:tc>
                <a:tc>
                  <a:txBody>
                    <a:bodyPr/>
                    <a:lstStyle/>
                    <a:p>
                      <a:r>
                        <a:rPr lang="en-GB" sz="1800" kern="1200" dirty="0">
                          <a:solidFill>
                            <a:srgbClr val="218282"/>
                          </a:solidFill>
                          <a:latin typeface="+mn-lt"/>
                          <a:ea typeface="+mn-ea"/>
                          <a:cs typeface="+mn-cs"/>
                        </a:rPr>
                        <a:t>Dan 10:21  </a:t>
                      </a:r>
                      <a:r>
                        <a:rPr lang="en-GB" sz="1800" b="0" i="0" u="none" strike="noStrike" kern="1200" baseline="0" dirty="0">
                          <a:solidFill>
                            <a:schemeClr val="dk1"/>
                          </a:solidFill>
                          <a:latin typeface="+mn-lt"/>
                          <a:ea typeface="+mn-ea"/>
                          <a:cs typeface="+mn-cs"/>
                        </a:rPr>
                        <a:t>But I will show you that which is noted in the Scripture of Truth: and </a:t>
                      </a:r>
                      <a:r>
                        <a:rPr lang="en-GB" sz="1800" b="0" i="1" u="none" strike="noStrike" kern="1200" baseline="0" dirty="0">
                          <a:solidFill>
                            <a:schemeClr val="dk1"/>
                          </a:solidFill>
                          <a:latin typeface="+mn-lt"/>
                          <a:ea typeface="+mn-ea"/>
                          <a:cs typeface="+mn-cs"/>
                        </a:rPr>
                        <a:t>there is</a:t>
                      </a:r>
                      <a:r>
                        <a:rPr lang="en-GB" sz="1800" b="0" i="0" u="none" strike="noStrike" kern="1200" baseline="0" dirty="0">
                          <a:solidFill>
                            <a:schemeClr val="dk1"/>
                          </a:solidFill>
                          <a:latin typeface="+mn-lt"/>
                          <a:ea typeface="+mn-ea"/>
                          <a:cs typeface="+mn-cs"/>
                        </a:rPr>
                        <a:t> none that holds with me in these things, </a:t>
                      </a:r>
                      <a:r>
                        <a:rPr lang="en-GB" sz="1800" b="0" i="0" u="none" strike="noStrike" kern="1200" baseline="0" dirty="0">
                          <a:solidFill>
                            <a:schemeClr val="dk1"/>
                          </a:solidFill>
                          <a:highlight>
                            <a:srgbClr val="FFE697"/>
                          </a:highlight>
                          <a:latin typeface="+mn-lt"/>
                          <a:ea typeface="+mn-ea"/>
                          <a:cs typeface="+mn-cs"/>
                        </a:rPr>
                        <a:t>but </a:t>
                      </a:r>
                      <a:r>
                        <a:rPr lang="en-GB" sz="1800" b="0" i="0" u="none" strike="noStrike" kern="1200" baseline="0" dirty="0" err="1">
                          <a:solidFill>
                            <a:schemeClr val="dk1"/>
                          </a:solidFill>
                          <a:highlight>
                            <a:srgbClr val="FFE697"/>
                          </a:highlight>
                          <a:latin typeface="+mn-lt"/>
                          <a:ea typeface="+mn-ea"/>
                          <a:cs typeface="+mn-cs"/>
                        </a:rPr>
                        <a:t>Miyka’el</a:t>
                      </a:r>
                      <a:r>
                        <a:rPr lang="en-GB" sz="1800" b="0" i="0" u="none" strike="noStrike" kern="1200" baseline="0" dirty="0">
                          <a:solidFill>
                            <a:schemeClr val="dk1"/>
                          </a:solidFill>
                          <a:highlight>
                            <a:srgbClr val="FFE697"/>
                          </a:highlight>
                          <a:latin typeface="+mn-lt"/>
                          <a:ea typeface="+mn-ea"/>
                          <a:cs typeface="+mn-cs"/>
                        </a:rPr>
                        <a:t> your prince.</a:t>
                      </a:r>
                      <a:endParaRPr lang="en-GB" dirty="0">
                        <a:solidFill>
                          <a:schemeClr val="tx1"/>
                        </a:solidFill>
                        <a:highlight>
                          <a:srgbClr val="FFE697"/>
                        </a:highlight>
                        <a:latin typeface="+mn-lt"/>
                      </a:endParaRPr>
                    </a:p>
                  </a:txBody>
                  <a:tcPr anchor="ctr"/>
                </a:tc>
                <a:extLst>
                  <a:ext uri="{0D108BD9-81ED-4DB2-BD59-A6C34878D82A}">
                    <a16:rowId xmlns:a16="http://schemas.microsoft.com/office/drawing/2014/main" val="2665677465"/>
                  </a:ext>
                </a:extLst>
              </a:tr>
              <a:tr h="433055">
                <a:tc>
                  <a:txBody>
                    <a:bodyPr/>
                    <a:lstStyle/>
                    <a:p>
                      <a:r>
                        <a:rPr lang="en-GB" b="0" dirty="0">
                          <a:solidFill>
                            <a:schemeClr val="tx1"/>
                          </a:solidFill>
                          <a:latin typeface="+mn-lt"/>
                        </a:rPr>
                        <a:t>Satan and </a:t>
                      </a:r>
                      <a:r>
                        <a:rPr lang="en-GB" b="1" dirty="0">
                          <a:solidFill>
                            <a:schemeClr val="tx1"/>
                          </a:solidFill>
                          <a:latin typeface="+mn-lt"/>
                        </a:rPr>
                        <a:t>1/3 Fallen Angels</a:t>
                      </a:r>
                    </a:p>
                    <a:p>
                      <a:r>
                        <a:rPr lang="en-GB" dirty="0">
                          <a:solidFill>
                            <a:schemeClr val="tx1"/>
                          </a:solidFill>
                          <a:latin typeface="+mn-lt"/>
                        </a:rPr>
                        <a:t>Satan on Earth Job (1:7) </a:t>
                      </a:r>
                    </a:p>
                    <a:p>
                      <a:r>
                        <a:rPr lang="en-GB" dirty="0">
                          <a:solidFill>
                            <a:schemeClr val="tx1"/>
                          </a:solidFill>
                          <a:latin typeface="+mn-lt"/>
                        </a:rPr>
                        <a:t>Luke (10:18) Fell as lightning</a:t>
                      </a:r>
                    </a:p>
                  </a:txBody>
                  <a:tcPr anchor="ctr"/>
                </a:tc>
                <a:tc gridSpan="3">
                  <a:txBody>
                    <a:bodyPr/>
                    <a:lstStyle/>
                    <a:p>
                      <a:r>
                        <a:rPr lang="en-GB" dirty="0">
                          <a:solidFill>
                            <a:schemeClr val="tx1"/>
                          </a:solidFill>
                          <a:latin typeface="+mn-lt"/>
                        </a:rPr>
                        <a:t>Fallen – here on earth – steering world events</a:t>
                      </a:r>
                    </a:p>
                    <a:p>
                      <a:pPr rtl="0"/>
                      <a:r>
                        <a:rPr lang="en-GB" sz="1800" kern="1200" dirty="0">
                          <a:solidFill>
                            <a:srgbClr val="218282"/>
                          </a:solidFill>
                          <a:latin typeface="+mn-lt"/>
                          <a:ea typeface="+mn-ea"/>
                          <a:cs typeface="+mn-cs"/>
                        </a:rPr>
                        <a:t>Rev 12:9  </a:t>
                      </a:r>
                      <a:r>
                        <a:rPr lang="en-GB" sz="1800" b="0" i="0" u="none" strike="noStrike" kern="1200" baseline="0" dirty="0">
                          <a:solidFill>
                            <a:schemeClr val="dk1"/>
                          </a:solidFill>
                          <a:latin typeface="+mn-lt"/>
                          <a:ea typeface="+mn-ea"/>
                          <a:cs typeface="+mn-cs"/>
                        </a:rPr>
                        <a:t>And the great dragon was cast out, that old serpent, called the Devil, and Satan, which deceives the whole world: </a:t>
                      </a:r>
                      <a:r>
                        <a:rPr lang="en-GB" sz="1800" b="0" i="0" u="none" strike="noStrike" kern="1200" baseline="0" dirty="0">
                          <a:solidFill>
                            <a:schemeClr val="dk1"/>
                          </a:solidFill>
                          <a:highlight>
                            <a:srgbClr val="FFE697"/>
                          </a:highlight>
                          <a:latin typeface="+mn-lt"/>
                          <a:ea typeface="+mn-ea"/>
                          <a:cs typeface="+mn-cs"/>
                        </a:rPr>
                        <a:t>he was cast out into the earth, and his angels were cast out with him. </a:t>
                      </a:r>
                      <a:endParaRPr lang="en-GB" dirty="0">
                        <a:solidFill>
                          <a:schemeClr val="tx1"/>
                        </a:solidFill>
                        <a:highlight>
                          <a:srgbClr val="FFE697"/>
                        </a:highlight>
                        <a:latin typeface="+mn-lt"/>
                      </a:endParaRPr>
                    </a:p>
                  </a:txBody>
                  <a:tcPr anchor="ctr"/>
                </a:tc>
                <a:tc hMerge="1">
                  <a:txBody>
                    <a:bodyPr/>
                    <a:lstStyle/>
                    <a:p>
                      <a:endParaRPr lang="en-GB"/>
                    </a:p>
                  </a:txBody>
                  <a:tcPr/>
                </a:tc>
                <a:tc hMerge="1">
                  <a:txBody>
                    <a:bodyPr/>
                    <a:lstStyle/>
                    <a:p>
                      <a:pPr rtl="0"/>
                      <a:endParaRPr lang="en-GB" dirty="0">
                        <a:solidFill>
                          <a:schemeClr val="tx1"/>
                        </a:solidFill>
                        <a:highlight>
                          <a:srgbClr val="FFE697"/>
                        </a:highlight>
                        <a:latin typeface="+mn-lt"/>
                      </a:endParaRPr>
                    </a:p>
                  </a:txBody>
                  <a:tcPr/>
                </a:tc>
                <a:extLst>
                  <a:ext uri="{0D108BD9-81ED-4DB2-BD59-A6C34878D82A}">
                    <a16:rowId xmlns:a16="http://schemas.microsoft.com/office/drawing/2014/main" val="1256536219"/>
                  </a:ext>
                </a:extLst>
              </a:tr>
              <a:tr h="370840">
                <a:tc>
                  <a:txBody>
                    <a:bodyPr/>
                    <a:lstStyle/>
                    <a:p>
                      <a:r>
                        <a:rPr lang="en-GB" dirty="0">
                          <a:solidFill>
                            <a:schemeClr val="tx1"/>
                          </a:solidFill>
                          <a:latin typeface="+mn-lt"/>
                        </a:rPr>
                        <a:t>Satan and </a:t>
                      </a:r>
                      <a:r>
                        <a:rPr lang="en-GB" b="1" dirty="0">
                          <a:solidFill>
                            <a:schemeClr val="tx1"/>
                          </a:solidFill>
                          <a:latin typeface="+mn-lt"/>
                        </a:rPr>
                        <a:t>Unclean spirits </a:t>
                      </a:r>
                      <a:r>
                        <a:rPr lang="en-GB" dirty="0">
                          <a:solidFill>
                            <a:schemeClr val="tx1"/>
                          </a:solidFill>
                          <a:latin typeface="+mn-lt"/>
                        </a:rPr>
                        <a:t>of the departed Giants (</a:t>
                      </a:r>
                      <a:r>
                        <a:rPr lang="en-GB" dirty="0">
                          <a:solidFill>
                            <a:srgbClr val="218282"/>
                          </a:solidFill>
                          <a:latin typeface="+mn-lt"/>
                        </a:rPr>
                        <a:t>Enoch 15:9</a:t>
                      </a:r>
                      <a:r>
                        <a:rPr lang="en-GB" dirty="0">
                          <a:solidFill>
                            <a:srgbClr val="218282"/>
                          </a:solidFill>
                          <a:latin typeface="+mn-lt"/>
                          <a:cs typeface="Times New Roman" panose="02020603050405020304" pitchFamily="18" charset="0"/>
                        </a:rPr>
                        <a:t>)</a:t>
                      </a:r>
                      <a:endParaRPr lang="en-GB" dirty="0">
                        <a:solidFill>
                          <a:schemeClr val="tx1"/>
                        </a:solidFill>
                        <a:latin typeface="+mn-lt"/>
                      </a:endParaRPr>
                    </a:p>
                  </a:txBody>
                  <a:tcPr anchor="ctr"/>
                </a:tc>
                <a:tc>
                  <a:txBody>
                    <a:bodyPr/>
                    <a:lstStyle/>
                    <a:p>
                      <a:r>
                        <a:rPr lang="en-GB" sz="1800" kern="1200" dirty="0">
                          <a:solidFill>
                            <a:srgbClr val="218282"/>
                          </a:solidFill>
                          <a:latin typeface="+mn-lt"/>
                          <a:ea typeface="+mn-ea"/>
                          <a:cs typeface="+mn-cs"/>
                        </a:rPr>
                        <a:t>Jub 9</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And he said: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Let the tenth part of them remain before him</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and let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nine parts descend into the place of condemnation. </a:t>
                      </a:r>
                      <a:endParaRPr lang="en-GB" dirty="0">
                        <a:solidFill>
                          <a:schemeClr val="tx1"/>
                        </a:solidFill>
                        <a:latin typeface="+mn-lt"/>
                      </a:endParaRPr>
                    </a:p>
                  </a:txBody>
                  <a:tcPr anchor="ctr"/>
                </a:tc>
                <a:tc gridSpan="2">
                  <a:txBody>
                    <a:bodyPr/>
                    <a:lstStyle/>
                    <a:p>
                      <a:r>
                        <a:rPr lang="en-GB">
                          <a:solidFill>
                            <a:schemeClr val="tx1"/>
                          </a:solidFill>
                          <a:latin typeface="+mn-lt"/>
                        </a:rPr>
                        <a:t>90% Released from the bottomless pit ?</a:t>
                      </a:r>
                      <a:endParaRPr lang="en-GB" dirty="0">
                        <a:solidFill>
                          <a:schemeClr val="tx1"/>
                        </a:solidFill>
                        <a:latin typeface="+mn-lt"/>
                      </a:endParaRPr>
                    </a:p>
                  </a:txBody>
                  <a:tcPr anchor="ctr"/>
                </a:tc>
                <a:tc hMerge="1">
                  <a:txBody>
                    <a:bodyPr/>
                    <a:lstStyle/>
                    <a:p>
                      <a:r>
                        <a:rPr lang="en-GB">
                          <a:solidFill>
                            <a:schemeClr val="tx1"/>
                          </a:solidFill>
                          <a:latin typeface="+mn-lt"/>
                        </a:rPr>
                        <a:t>90% Released from the bottomless pit ?</a:t>
                      </a:r>
                      <a:endParaRPr lang="en-GB" dirty="0">
                        <a:solidFill>
                          <a:schemeClr val="tx1"/>
                        </a:solidFill>
                        <a:latin typeface="+mn-lt"/>
                      </a:endParaRPr>
                    </a:p>
                  </a:txBody>
                  <a:tcPr anchor="ctr"/>
                </a:tc>
                <a:extLst>
                  <a:ext uri="{0D108BD9-81ED-4DB2-BD59-A6C34878D82A}">
                    <a16:rowId xmlns:a16="http://schemas.microsoft.com/office/drawing/2014/main" val="1145386495"/>
                  </a:ext>
                </a:extLst>
              </a:tr>
              <a:tr h="370840">
                <a:tc>
                  <a:txBody>
                    <a:bodyPr/>
                    <a:lstStyle/>
                    <a:p>
                      <a:r>
                        <a:rPr lang="en-GB" b="1" dirty="0">
                          <a:solidFill>
                            <a:schemeClr val="tx1"/>
                          </a:solidFill>
                          <a:latin typeface="+mn-lt"/>
                        </a:rPr>
                        <a:t>Rephaim</a:t>
                      </a:r>
                      <a:r>
                        <a:rPr lang="en-GB" dirty="0">
                          <a:solidFill>
                            <a:schemeClr val="tx1"/>
                          </a:solidFill>
                          <a:latin typeface="+mn-lt"/>
                        </a:rPr>
                        <a:t> – after the flood </a:t>
                      </a:r>
                    </a:p>
                  </a:txBody>
                  <a:tcPr anchor="ctr"/>
                </a:tc>
                <a:tc>
                  <a:txBody>
                    <a:bodyPr/>
                    <a:lstStyle/>
                    <a:p>
                      <a:r>
                        <a:rPr lang="en-GB" sz="1800" kern="1200" dirty="0">
                          <a:solidFill>
                            <a:srgbClr val="218282"/>
                          </a:solidFill>
                          <a:latin typeface="+mn-lt"/>
                          <a:ea typeface="+mn-ea"/>
                          <a:cs typeface="+mn-cs"/>
                        </a:rPr>
                        <a:t>Gen 6:4  </a:t>
                      </a:r>
                      <a:r>
                        <a:rPr lang="en-GB" sz="1800" b="0" i="0" u="none" strike="noStrike" kern="1200" baseline="0" dirty="0">
                          <a:solidFill>
                            <a:schemeClr val="dk1"/>
                          </a:solidFill>
                          <a:latin typeface="+mn-lt"/>
                          <a:ea typeface="+mn-ea"/>
                          <a:cs typeface="+mn-cs"/>
                        </a:rPr>
                        <a:t>There were Naphaliym in the earth in those days; who also gathered afterward</a:t>
                      </a:r>
                      <a:endParaRPr lang="en-GB" dirty="0">
                        <a:solidFill>
                          <a:schemeClr val="tx1"/>
                        </a:solidFill>
                        <a:latin typeface="+mn-lt"/>
                      </a:endParaRPr>
                    </a:p>
                  </a:txBody>
                  <a:tcPr anchor="ctr"/>
                </a:tc>
                <a:tc gridSpan="2">
                  <a:txBody>
                    <a:bodyPr/>
                    <a:lstStyle/>
                    <a:p>
                      <a:r>
                        <a:rPr lang="en-GB" sz="1800" kern="1200" dirty="0">
                          <a:solidFill>
                            <a:srgbClr val="218282"/>
                          </a:solidFill>
                          <a:latin typeface="+mn-lt"/>
                          <a:ea typeface="+mn-ea"/>
                          <a:cs typeface="+mn-cs"/>
                        </a:rPr>
                        <a:t>Isa 13:3  </a:t>
                      </a:r>
                      <a:r>
                        <a:rPr lang="en-GB" sz="1800" b="0" i="0" u="none" strike="noStrike" kern="1200" baseline="0" dirty="0">
                          <a:solidFill>
                            <a:schemeClr val="dk1"/>
                          </a:solidFill>
                          <a:latin typeface="+mn-lt"/>
                          <a:ea typeface="+mn-ea"/>
                          <a:cs typeface="+mn-cs"/>
                        </a:rPr>
                        <a:t>I have also called my mighty ones (giants) for my anger. </a:t>
                      </a:r>
                      <a:r>
                        <a:rPr lang="en-GB" sz="1800" i="1" kern="1200" dirty="0">
                          <a:solidFill>
                            <a:schemeClr val="accent1">
                              <a:lumMod val="75000"/>
                            </a:schemeClr>
                          </a:solidFill>
                          <a:effectLst/>
                          <a:latin typeface="+mn-lt"/>
                          <a:ea typeface="+mn-ea"/>
                          <a:cs typeface="+mn-cs"/>
                        </a:rPr>
                        <a:t>Abridged</a:t>
                      </a:r>
                      <a:endParaRPr lang="en-GB" dirty="0">
                        <a:solidFill>
                          <a:schemeClr val="tx1"/>
                        </a:solidFill>
                        <a:latin typeface="+mn-lt"/>
                      </a:endParaRPr>
                    </a:p>
                  </a:txBody>
                  <a:tcPr anchor="ctr"/>
                </a:tc>
                <a:tc hMerge="1">
                  <a:txBody>
                    <a:bodyPr/>
                    <a:lstStyle/>
                    <a:p>
                      <a:r>
                        <a:rPr lang="en-GB" sz="1800" b="0" i="0" u="none" strike="noStrike" kern="1200" baseline="0" dirty="0">
                          <a:solidFill>
                            <a:schemeClr val="dk1"/>
                          </a:solidFill>
                          <a:latin typeface="+mn-lt"/>
                          <a:ea typeface="+mn-ea"/>
                          <a:cs typeface="+mn-cs"/>
                        </a:rPr>
                        <a:t>Isa 13:3  I have commanded my sanctified ones, I have also called my mighty ones (giants) for my anger, </a:t>
                      </a:r>
                      <a:r>
                        <a:rPr lang="en-GB" sz="1800" b="0" i="1" u="none" strike="noStrike" kern="1200" baseline="0" dirty="0">
                          <a:solidFill>
                            <a:schemeClr val="dk1"/>
                          </a:solidFill>
                          <a:latin typeface="+mn-lt"/>
                          <a:ea typeface="+mn-ea"/>
                          <a:cs typeface="+mn-cs"/>
                        </a:rPr>
                        <a:t>even</a:t>
                      </a:r>
                      <a:r>
                        <a:rPr lang="en-GB" sz="1800" b="0" i="0" u="none" strike="noStrike" kern="1200" baseline="0" dirty="0">
                          <a:solidFill>
                            <a:schemeClr val="dk1"/>
                          </a:solidFill>
                          <a:latin typeface="+mn-lt"/>
                          <a:ea typeface="+mn-ea"/>
                          <a:cs typeface="+mn-cs"/>
                        </a:rPr>
                        <a:t> them that rejoice in my highness. </a:t>
                      </a:r>
                      <a:endParaRPr lang="en-GB" dirty="0">
                        <a:solidFill>
                          <a:schemeClr val="tx1"/>
                        </a:solidFill>
                        <a:latin typeface="+mn-lt"/>
                      </a:endParaRPr>
                    </a:p>
                  </a:txBody>
                  <a:tcPr anchor="ctr"/>
                </a:tc>
                <a:extLst>
                  <a:ext uri="{0D108BD9-81ED-4DB2-BD59-A6C34878D82A}">
                    <a16:rowId xmlns:a16="http://schemas.microsoft.com/office/drawing/2014/main" val="3499665884"/>
                  </a:ext>
                </a:extLst>
              </a:tr>
              <a:tr h="370840">
                <a:tc>
                  <a:txBody>
                    <a:bodyPr/>
                    <a:lstStyle/>
                    <a:p>
                      <a:r>
                        <a:rPr lang="en-GB" b="1" dirty="0">
                          <a:solidFill>
                            <a:schemeClr val="tx1"/>
                          </a:solidFill>
                          <a:latin typeface="+mn-lt"/>
                        </a:rPr>
                        <a:t>Lost souls </a:t>
                      </a:r>
                      <a:r>
                        <a:rPr lang="en-GB" dirty="0">
                          <a:solidFill>
                            <a:schemeClr val="tx1"/>
                          </a:solidFill>
                          <a:latin typeface="+mn-lt"/>
                        </a:rPr>
                        <a:t>walking the earth until judgement </a:t>
                      </a:r>
                    </a:p>
                  </a:txBody>
                  <a:tcPr anchor="ctr"/>
                </a:tc>
                <a:tc>
                  <a:txBody>
                    <a:bodyPr/>
                    <a:lstStyle/>
                    <a:p>
                      <a:r>
                        <a:rPr lang="en-GB" sz="1800" kern="1200" dirty="0">
                          <a:solidFill>
                            <a:schemeClr val="dk1"/>
                          </a:solidFill>
                          <a:effectLst/>
                          <a:latin typeface="+mn-lt"/>
                          <a:ea typeface="+mn-ea"/>
                          <a:cs typeface="+mn-cs"/>
                        </a:rPr>
                        <a:t>For those showing scorn and mock the Torah:</a:t>
                      </a:r>
                    </a:p>
                    <a:p>
                      <a:r>
                        <a:rPr lang="en-GB" sz="1800" kern="1200" dirty="0">
                          <a:solidFill>
                            <a:srgbClr val="218282"/>
                          </a:solidFill>
                          <a:latin typeface="+mn-lt"/>
                          <a:ea typeface="+mn-ea"/>
                          <a:cs typeface="+mn-cs"/>
                        </a:rPr>
                        <a:t>4 Ezra 7:80 </a:t>
                      </a:r>
                      <a:r>
                        <a:rPr lang="en-GB" sz="1800" kern="1200" dirty="0">
                          <a:solidFill>
                            <a:schemeClr val="dk1"/>
                          </a:solidFill>
                          <a:effectLst/>
                          <a:latin typeface="+mn-lt"/>
                          <a:ea typeface="+mn-ea"/>
                          <a:cs typeface="+mn-cs"/>
                        </a:rPr>
                        <a:t>such ruachoth shall not enter into habitations, but shall immediately wander about in torments, ever grieving </a:t>
                      </a:r>
                      <a:endParaRPr lang="en-GB" dirty="0">
                        <a:solidFill>
                          <a:schemeClr val="tx1"/>
                        </a:solidFill>
                        <a:latin typeface="+mn-lt"/>
                      </a:endParaRPr>
                    </a:p>
                  </a:txBody>
                  <a:tcPr anchor="ctr"/>
                </a:tc>
                <a:tc gridSpan="2">
                  <a:txBody>
                    <a:bodyPr/>
                    <a:lstStyle/>
                    <a:p>
                      <a:r>
                        <a:rPr lang="en-GB" sz="1800" kern="1200" dirty="0">
                          <a:solidFill>
                            <a:srgbClr val="218282"/>
                          </a:solidFill>
                          <a:latin typeface="+mn-lt"/>
                          <a:ea typeface="+mn-ea"/>
                          <a:cs typeface="+mn-cs"/>
                        </a:rPr>
                        <a:t>Bar 50:2 </a:t>
                      </a:r>
                      <a:r>
                        <a:rPr lang="en-GB" sz="1800" kern="1200" dirty="0">
                          <a:solidFill>
                            <a:schemeClr val="dk1"/>
                          </a:solidFill>
                          <a:effectLst/>
                          <a:latin typeface="+mn-lt"/>
                          <a:ea typeface="+mn-ea"/>
                          <a:cs typeface="+mn-cs"/>
                        </a:rPr>
                        <a:t>For the earth shall then assuredly restore the dead. It shall make no change in their form, so also shall it raise them.  </a:t>
                      </a:r>
                      <a:r>
                        <a:rPr lang="en-GB" sz="1800" i="1" kern="1200" dirty="0">
                          <a:solidFill>
                            <a:schemeClr val="accent1">
                              <a:lumMod val="75000"/>
                            </a:schemeClr>
                          </a:solidFill>
                          <a:effectLst/>
                          <a:latin typeface="+mn-lt"/>
                          <a:ea typeface="+mn-ea"/>
                          <a:cs typeface="+mn-cs"/>
                        </a:rPr>
                        <a:t>Abridged</a:t>
                      </a:r>
                      <a:endParaRPr lang="en-GB" dirty="0">
                        <a:solidFill>
                          <a:schemeClr val="tx1"/>
                        </a:solidFill>
                        <a:latin typeface="+mn-lt"/>
                      </a:endParaRPr>
                    </a:p>
                  </a:txBody>
                  <a:tcPr anchor="ctr"/>
                </a:tc>
                <a:tc hMerge="1">
                  <a:txBody>
                    <a:bodyPr/>
                    <a:lstStyle/>
                    <a:p>
                      <a:r>
                        <a:rPr lang="en-GB" sz="1800" kern="1200" dirty="0">
                          <a:solidFill>
                            <a:schemeClr val="dk1"/>
                          </a:solidFill>
                          <a:effectLst/>
                          <a:latin typeface="+mn-lt"/>
                          <a:ea typeface="+mn-ea"/>
                          <a:cs typeface="+mn-cs"/>
                        </a:rPr>
                        <a:t>Bar 50:2 For the earth shall then assuredly restore the dead. It shall make no change in their form, so also shall it raise them.  </a:t>
                      </a:r>
                      <a:r>
                        <a:rPr lang="en-GB" sz="1800" i="1" kern="1200" dirty="0">
                          <a:solidFill>
                            <a:schemeClr val="accent1">
                              <a:lumMod val="75000"/>
                            </a:schemeClr>
                          </a:solidFill>
                          <a:effectLst/>
                          <a:latin typeface="+mn-lt"/>
                          <a:ea typeface="+mn-ea"/>
                          <a:cs typeface="+mn-cs"/>
                        </a:rPr>
                        <a:t>Abridged</a:t>
                      </a:r>
                    </a:p>
                  </a:txBody>
                  <a:tcPr anchor="ctr"/>
                </a:tc>
                <a:extLst>
                  <a:ext uri="{0D108BD9-81ED-4DB2-BD59-A6C34878D82A}">
                    <a16:rowId xmlns:a16="http://schemas.microsoft.com/office/drawing/2014/main" val="831649057"/>
                  </a:ext>
                </a:extLst>
              </a:tr>
              <a:tr h="370840">
                <a:tc>
                  <a:txBody>
                    <a:bodyPr/>
                    <a:lstStyle/>
                    <a:p>
                      <a:r>
                        <a:rPr lang="en-GB" dirty="0">
                          <a:solidFill>
                            <a:schemeClr val="tx1"/>
                          </a:solidFill>
                          <a:latin typeface="+mn-lt"/>
                        </a:rPr>
                        <a:t>Bottomless pit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mn-lt"/>
                        </a:rPr>
                        <a:t>Pit Closed (Worst Angels/leaders, 90% Evil Ruach)</a:t>
                      </a:r>
                    </a:p>
                  </a:txBody>
                  <a:tcPr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latin typeface="+mn-lt"/>
                          <a:ea typeface="+mn-ea"/>
                          <a:cs typeface="+mn-cs"/>
                        </a:rPr>
                        <a:t>Pit Opened</a:t>
                      </a:r>
                      <a:endParaRPr lang="en-GB" dirty="0">
                        <a:solidFill>
                          <a:schemeClr val="tx1"/>
                        </a:solidFill>
                        <a:latin typeface="+mn-lt"/>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latin typeface="+mn-lt"/>
                          <a:ea typeface="+mn-ea"/>
                          <a:cs typeface="+mn-cs"/>
                        </a:rPr>
                        <a:t>Pit Opened</a:t>
                      </a:r>
                      <a:endParaRPr lang="en-GB" dirty="0">
                        <a:solidFill>
                          <a:schemeClr val="tx1"/>
                        </a:solidFill>
                        <a:latin typeface="+mn-lt"/>
                      </a:endParaRPr>
                    </a:p>
                  </a:txBody>
                  <a:tcPr anchor="ctr"/>
                </a:tc>
                <a:extLst>
                  <a:ext uri="{0D108BD9-81ED-4DB2-BD59-A6C34878D82A}">
                    <a16:rowId xmlns:a16="http://schemas.microsoft.com/office/drawing/2014/main" val="2173107878"/>
                  </a:ext>
                </a:extLst>
              </a:tr>
            </a:tbl>
          </a:graphicData>
        </a:graphic>
      </p:graphicFrame>
    </p:spTree>
    <p:extLst>
      <p:ext uri="{BB962C8B-B14F-4D97-AF65-F5344CB8AC3E}">
        <p14:creationId xmlns:p14="http://schemas.microsoft.com/office/powerpoint/2010/main" val="1533980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D8168A-11A0-0545-1083-6C8E7000DB74}"/>
              </a:ext>
            </a:extLst>
          </p:cNvPr>
          <p:cNvSpPr/>
          <p:nvPr/>
        </p:nvSpPr>
        <p:spPr>
          <a:xfrm>
            <a:off x="1848636" y="2050912"/>
            <a:ext cx="8445358" cy="265052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24715574-92D6-B51A-D141-70821AAEA6C5}"/>
              </a:ext>
            </a:extLst>
          </p:cNvPr>
          <p:cNvSpPr txBox="1"/>
          <p:nvPr/>
        </p:nvSpPr>
        <p:spPr>
          <a:xfrm>
            <a:off x="1924692" y="2297492"/>
            <a:ext cx="8342616" cy="2800767"/>
          </a:xfrm>
          <a:prstGeom prst="rect">
            <a:avLst/>
          </a:prstGeom>
          <a:noFill/>
        </p:spPr>
        <p:txBody>
          <a:bodyPr wrap="square" rtlCol="0">
            <a:spAutoFit/>
          </a:bodyPr>
          <a:lstStyle/>
          <a:p>
            <a:pPr algn="ctr"/>
            <a:r>
              <a:rPr lang="en-GB" sz="2000" dirty="0"/>
              <a:t>Yochanon said, “He will perform no mean task, but will save you</a:t>
            </a:r>
          </a:p>
          <a:p>
            <a:pPr algn="ctr"/>
            <a:r>
              <a:rPr lang="en-GB" sz="2000" dirty="0"/>
              <a:t>from the greatest of enemies. Tell me, which presents the most danger -</a:t>
            </a:r>
          </a:p>
          <a:p>
            <a:pPr algn="ctr"/>
            <a:r>
              <a:rPr lang="en-GB" sz="2000" dirty="0">
                <a:highlight>
                  <a:srgbClr val="FFE697"/>
                </a:highlight>
              </a:rPr>
              <a:t>those who lay siege to a fortress from outside</a:t>
            </a:r>
            <a:r>
              <a:rPr lang="en-GB" sz="2000" dirty="0"/>
              <a:t>, or those within its gates,</a:t>
            </a:r>
          </a:p>
          <a:p>
            <a:pPr algn="ctr"/>
            <a:r>
              <a:rPr lang="en-GB" sz="2000" dirty="0"/>
              <a:t>cunningly biding their time with concealed weapons? Surely it is the</a:t>
            </a:r>
          </a:p>
          <a:p>
            <a:pPr algn="ctr"/>
            <a:r>
              <a:rPr lang="en-GB" sz="2000" dirty="0"/>
              <a:t>enemy within who is most to be feared. Therefore, I declare to you, the</a:t>
            </a:r>
          </a:p>
          <a:p>
            <a:pPr algn="ctr"/>
            <a:r>
              <a:rPr lang="en-GB" sz="2000" dirty="0"/>
              <a:t>Deliverer comes not to fight against the enemy clamoring outside, for</a:t>
            </a:r>
          </a:p>
          <a:p>
            <a:pPr algn="ctr"/>
            <a:r>
              <a:rPr lang="en-GB" sz="2000" dirty="0"/>
              <a:t>the silent unseen foe within is most to be feared.”</a:t>
            </a:r>
          </a:p>
          <a:p>
            <a:endParaRPr lang="en-GB" dirty="0"/>
          </a:p>
          <a:p>
            <a:pPr algn="r"/>
            <a:r>
              <a:rPr lang="en-GB" dirty="0">
                <a:solidFill>
                  <a:srgbClr val="218282"/>
                </a:solidFill>
                <a:latin typeface="+mn-lt"/>
              </a:rPr>
              <a:t>The book of the Natsarim Ch2:21</a:t>
            </a:r>
          </a:p>
        </p:txBody>
      </p:sp>
      <p:sp>
        <p:nvSpPr>
          <p:cNvPr id="6" name="TextBox 5">
            <a:extLst>
              <a:ext uri="{FF2B5EF4-FFF2-40B4-BE49-F238E27FC236}">
                <a16:creationId xmlns:a16="http://schemas.microsoft.com/office/drawing/2014/main" id="{EF69CFF6-9831-53FF-B1EE-370AA7645268}"/>
              </a:ext>
            </a:extLst>
          </p:cNvPr>
          <p:cNvSpPr txBox="1"/>
          <p:nvPr/>
        </p:nvSpPr>
        <p:spPr>
          <a:xfrm>
            <a:off x="4523446" y="1481705"/>
            <a:ext cx="2541233" cy="461665"/>
          </a:xfrm>
          <a:prstGeom prst="rect">
            <a:avLst/>
          </a:prstGeom>
          <a:noFill/>
        </p:spPr>
        <p:txBody>
          <a:bodyPr wrap="square" rtlCol="0">
            <a:spAutoFit/>
          </a:bodyPr>
          <a:lstStyle/>
          <a:p>
            <a:r>
              <a:rPr lang="en-GB" sz="2400" b="1" dirty="0">
                <a:latin typeface="+mn-lt"/>
              </a:rPr>
              <a:t>The Fallen Angels</a:t>
            </a:r>
            <a:endParaRPr lang="en-GB" sz="2400" b="1" i="0" u="none" strike="noStrike" baseline="0" dirty="0">
              <a:latin typeface="+mn-lt"/>
            </a:endParaRPr>
          </a:p>
        </p:txBody>
      </p:sp>
      <p:pic>
        <p:nvPicPr>
          <p:cNvPr id="7" name="Picture 2">
            <a:extLst>
              <a:ext uri="{FF2B5EF4-FFF2-40B4-BE49-F238E27FC236}">
                <a16:creationId xmlns:a16="http://schemas.microsoft.com/office/drawing/2014/main" id="{80EA6B53-79EC-4E52-C5AA-191F66C6C2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12147" y="2298261"/>
            <a:ext cx="706437"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a:extLst>
              <a:ext uri="{FF2B5EF4-FFF2-40B4-BE49-F238E27FC236}">
                <a16:creationId xmlns:a16="http://schemas.microsoft.com/office/drawing/2014/main" id="{93644F21-31FF-06C9-CEC8-35CA77BAEBED}"/>
              </a:ext>
            </a:extLst>
          </p:cNvPr>
          <p:cNvSpPr/>
          <p:nvPr/>
        </p:nvSpPr>
        <p:spPr>
          <a:xfrm>
            <a:off x="11484342" y="2297492"/>
            <a:ext cx="318655" cy="2155825"/>
          </a:xfrm>
          <a:prstGeom prst="ellipse">
            <a:avLst/>
          </a:prstGeom>
          <a:ln>
            <a:noFill/>
          </a:ln>
          <a:effectLst>
            <a:glow rad="228600">
              <a:schemeClr val="accent4">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C9115215-A4BA-9E57-0191-32925AAFB8F9}"/>
              </a:ext>
            </a:extLst>
          </p:cNvPr>
          <p:cNvSpPr/>
          <p:nvPr/>
        </p:nvSpPr>
        <p:spPr>
          <a:xfrm>
            <a:off x="11061767" y="1212592"/>
            <a:ext cx="305882" cy="999890"/>
          </a:xfrm>
          <a:prstGeom prst="ellipse">
            <a:avLst/>
          </a:prstGeom>
          <a:ln>
            <a:noFill/>
          </a:ln>
          <a:effectLst>
            <a:glow rad="228600">
              <a:schemeClr val="accent4">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6D73E111-2A84-A981-0FFC-E4837C99B087}"/>
              </a:ext>
            </a:extLst>
          </p:cNvPr>
          <p:cNvSpPr/>
          <p:nvPr/>
        </p:nvSpPr>
        <p:spPr>
          <a:xfrm>
            <a:off x="11477409" y="2521527"/>
            <a:ext cx="318655" cy="1814946"/>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362A9646-B636-D501-E674-BB79F322875E}"/>
              </a:ext>
            </a:extLst>
          </p:cNvPr>
          <p:cNvSpPr/>
          <p:nvPr/>
        </p:nvSpPr>
        <p:spPr>
          <a:xfrm>
            <a:off x="11131580" y="1255337"/>
            <a:ext cx="166255" cy="914400"/>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2298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269C21E-3066-AC0C-5E56-7EDB312EFA50}"/>
              </a:ext>
            </a:extLst>
          </p:cNvPr>
          <p:cNvSpPr/>
          <p:nvPr/>
        </p:nvSpPr>
        <p:spPr>
          <a:xfrm>
            <a:off x="235526" y="751344"/>
            <a:ext cx="11610109" cy="5909310"/>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5618AF8B-DB53-49BD-2B9F-709C633242CA}"/>
              </a:ext>
            </a:extLst>
          </p:cNvPr>
          <p:cNvSpPr txBox="1"/>
          <p:nvPr/>
        </p:nvSpPr>
        <p:spPr>
          <a:xfrm>
            <a:off x="235527" y="751344"/>
            <a:ext cx="11720946" cy="5909310"/>
          </a:xfrm>
          <a:prstGeom prst="rect">
            <a:avLst/>
          </a:prstGeom>
          <a:noFill/>
        </p:spPr>
        <p:txBody>
          <a:bodyPr wrap="square">
            <a:spAutoFit/>
          </a:bodyPr>
          <a:lstStyle/>
          <a:p>
            <a:r>
              <a:rPr lang="en-GB" dirty="0">
                <a:solidFill>
                  <a:srgbClr val="218282"/>
                </a:solidFill>
                <a:latin typeface="+mn-lt"/>
              </a:rPr>
              <a:t>Jub 2:2 </a:t>
            </a:r>
            <a:r>
              <a:rPr lang="en-GB" dirty="0"/>
              <a:t>For on the first day he created the heavens which are above and the earth and the waters </a:t>
            </a:r>
          </a:p>
          <a:p>
            <a:r>
              <a:rPr lang="en-GB" dirty="0"/>
              <a:t>and all the Ruachoth which serve before him,</a:t>
            </a:r>
          </a:p>
          <a:p>
            <a:r>
              <a:rPr lang="en-GB" dirty="0"/>
              <a:t>the angels of the presence, </a:t>
            </a:r>
          </a:p>
          <a:p>
            <a:r>
              <a:rPr lang="en-GB" dirty="0"/>
              <a:t>and the angels of sanctification, </a:t>
            </a:r>
          </a:p>
          <a:p>
            <a:r>
              <a:rPr lang="en-GB" dirty="0"/>
              <a:t>and the angels of the ruach of fire </a:t>
            </a:r>
          </a:p>
          <a:p>
            <a:r>
              <a:rPr lang="en-GB" dirty="0"/>
              <a:t>and the angels of the ruach of the winds, </a:t>
            </a:r>
          </a:p>
          <a:p>
            <a:r>
              <a:rPr lang="en-GB" dirty="0"/>
              <a:t>and the angels of the ruach of the clouds, </a:t>
            </a:r>
          </a:p>
          <a:p>
            <a:r>
              <a:rPr lang="en-GB" dirty="0"/>
              <a:t>and of darkness, </a:t>
            </a:r>
          </a:p>
          <a:p>
            <a:r>
              <a:rPr lang="en-GB" dirty="0"/>
              <a:t>and of snow </a:t>
            </a:r>
          </a:p>
          <a:p>
            <a:r>
              <a:rPr lang="en-GB" dirty="0"/>
              <a:t>and of hail </a:t>
            </a:r>
          </a:p>
          <a:p>
            <a:r>
              <a:rPr lang="en-GB" dirty="0"/>
              <a:t>and of hoar frost, </a:t>
            </a:r>
          </a:p>
          <a:p>
            <a:r>
              <a:rPr lang="en-GB" dirty="0"/>
              <a:t>and the angels of the voices </a:t>
            </a:r>
          </a:p>
          <a:p>
            <a:r>
              <a:rPr lang="en-GB" dirty="0"/>
              <a:t>and of the thunder </a:t>
            </a:r>
          </a:p>
          <a:p>
            <a:r>
              <a:rPr lang="en-GB" dirty="0"/>
              <a:t>and of the lightning, </a:t>
            </a:r>
          </a:p>
          <a:p>
            <a:r>
              <a:rPr lang="en-GB" dirty="0"/>
              <a:t>and the angels of the ruachoth of cold </a:t>
            </a:r>
          </a:p>
          <a:p>
            <a:r>
              <a:rPr lang="en-GB" dirty="0"/>
              <a:t>and of heat, </a:t>
            </a:r>
          </a:p>
          <a:p>
            <a:r>
              <a:rPr lang="en-GB" dirty="0"/>
              <a:t>and of winter </a:t>
            </a:r>
          </a:p>
          <a:p>
            <a:r>
              <a:rPr lang="en-GB" dirty="0"/>
              <a:t>and of spring </a:t>
            </a:r>
          </a:p>
          <a:p>
            <a:r>
              <a:rPr lang="en-GB" dirty="0"/>
              <a:t>and of autumn </a:t>
            </a:r>
          </a:p>
          <a:p>
            <a:r>
              <a:rPr lang="en-GB" dirty="0"/>
              <a:t>and of summer </a:t>
            </a:r>
          </a:p>
          <a:p>
            <a:r>
              <a:rPr lang="en-GB" dirty="0"/>
              <a:t>and of all the ruachoth of his creatures which are in the heavens and on the earth,  </a:t>
            </a:r>
            <a:r>
              <a:rPr lang="en-GB" dirty="0">
                <a:solidFill>
                  <a:srgbClr val="218282"/>
                </a:solidFill>
                <a:latin typeface="+mn-lt"/>
              </a:rPr>
              <a:t>YOVHELIYM (JUBILEES) 2:2 </a:t>
            </a:r>
            <a:r>
              <a:rPr lang="en-GB" dirty="0" err="1">
                <a:solidFill>
                  <a:srgbClr val="218282"/>
                </a:solidFill>
                <a:latin typeface="+mn-lt"/>
              </a:rPr>
              <a:t>את</a:t>
            </a:r>
            <a:r>
              <a:rPr lang="en-GB" dirty="0">
                <a:solidFill>
                  <a:srgbClr val="218282"/>
                </a:solidFill>
                <a:latin typeface="+mn-lt"/>
              </a:rPr>
              <a:t> CEPHER</a:t>
            </a:r>
          </a:p>
        </p:txBody>
      </p:sp>
      <p:sp>
        <p:nvSpPr>
          <p:cNvPr id="4" name="TextBox 3">
            <a:extLst>
              <a:ext uri="{FF2B5EF4-FFF2-40B4-BE49-F238E27FC236}">
                <a16:creationId xmlns:a16="http://schemas.microsoft.com/office/drawing/2014/main" id="{7A2F5AA0-B112-B749-7E32-E1553406215B}"/>
              </a:ext>
            </a:extLst>
          </p:cNvPr>
          <p:cNvSpPr txBox="1"/>
          <p:nvPr/>
        </p:nvSpPr>
        <p:spPr>
          <a:xfrm>
            <a:off x="6442362" y="2743200"/>
            <a:ext cx="4128655" cy="2031325"/>
          </a:xfrm>
          <a:prstGeom prst="rect">
            <a:avLst/>
          </a:prstGeom>
          <a:noFill/>
        </p:spPr>
        <p:txBody>
          <a:bodyPr wrap="square" rtlCol="0">
            <a:spAutoFit/>
          </a:bodyPr>
          <a:lstStyle/>
          <a:p>
            <a:r>
              <a:rPr lang="en-GB" dirty="0"/>
              <a:t>Notes:</a:t>
            </a:r>
          </a:p>
          <a:p>
            <a:pPr marL="342900" indent="-342900">
              <a:buAutoNum type="arabicParenR"/>
            </a:pPr>
            <a:r>
              <a:rPr lang="en-GB" dirty="0"/>
              <a:t>Angels created before man</a:t>
            </a:r>
          </a:p>
          <a:p>
            <a:pPr marL="342900" indent="-342900">
              <a:buAutoNum type="arabicParenR"/>
            </a:pPr>
            <a:r>
              <a:rPr lang="en-GB" dirty="0"/>
              <a:t>Created to Serve Yah and control all the elements of Earth</a:t>
            </a:r>
          </a:p>
          <a:p>
            <a:pPr marL="342900" indent="-342900">
              <a:buAutoNum type="arabicParenR"/>
            </a:pPr>
            <a:r>
              <a:rPr lang="en-GB" dirty="0"/>
              <a:t>As Satan took 1/3 of the angels  with him, so we should assume that Satan has limited control of all of these areas</a:t>
            </a:r>
          </a:p>
        </p:txBody>
      </p:sp>
      <p:sp>
        <p:nvSpPr>
          <p:cNvPr id="5" name="Right Brace 4">
            <a:extLst>
              <a:ext uri="{FF2B5EF4-FFF2-40B4-BE49-F238E27FC236}">
                <a16:creationId xmlns:a16="http://schemas.microsoft.com/office/drawing/2014/main" id="{40745306-DD08-4E3F-19D8-C11DEC156993}"/>
              </a:ext>
            </a:extLst>
          </p:cNvPr>
          <p:cNvSpPr/>
          <p:nvPr/>
        </p:nvSpPr>
        <p:spPr>
          <a:xfrm>
            <a:off x="4959927" y="1413164"/>
            <a:ext cx="1011382" cy="46934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a:extLst>
              <a:ext uri="{FF2B5EF4-FFF2-40B4-BE49-F238E27FC236}">
                <a16:creationId xmlns:a16="http://schemas.microsoft.com/office/drawing/2014/main" id="{4822BE3C-22A7-3757-DBC4-3EA60B95141B}"/>
              </a:ext>
            </a:extLst>
          </p:cNvPr>
          <p:cNvSpPr txBox="1"/>
          <p:nvPr/>
        </p:nvSpPr>
        <p:spPr>
          <a:xfrm>
            <a:off x="164389" y="100036"/>
            <a:ext cx="11322120" cy="461665"/>
          </a:xfrm>
          <a:prstGeom prst="rect">
            <a:avLst/>
          </a:prstGeom>
          <a:noFill/>
        </p:spPr>
        <p:txBody>
          <a:bodyPr wrap="square" rtlCol="0">
            <a:spAutoFit/>
          </a:bodyPr>
          <a:lstStyle/>
          <a:p>
            <a:r>
              <a:rPr lang="en-GB" sz="2400" b="1" dirty="0">
                <a:latin typeface="+mn-lt"/>
              </a:rPr>
              <a:t>The Angels Created</a:t>
            </a:r>
            <a:endParaRPr lang="en-GB" sz="2400" b="1" i="0" u="none" strike="noStrike" baseline="0" dirty="0">
              <a:latin typeface="+mn-lt"/>
            </a:endParaRPr>
          </a:p>
        </p:txBody>
      </p:sp>
    </p:spTree>
    <p:extLst>
      <p:ext uri="{BB962C8B-B14F-4D97-AF65-F5344CB8AC3E}">
        <p14:creationId xmlns:p14="http://schemas.microsoft.com/office/powerpoint/2010/main" val="25376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241253-9B12-4AA6-B172-93BA215A8D55}"/>
              </a:ext>
            </a:extLst>
          </p:cNvPr>
          <p:cNvSpPr/>
          <p:nvPr/>
        </p:nvSpPr>
        <p:spPr>
          <a:xfrm>
            <a:off x="200891" y="6024154"/>
            <a:ext cx="11819793" cy="68153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12994696-D264-59CF-F568-EB7C8B02DEEE}"/>
              </a:ext>
            </a:extLst>
          </p:cNvPr>
          <p:cNvSpPr/>
          <p:nvPr/>
        </p:nvSpPr>
        <p:spPr>
          <a:xfrm>
            <a:off x="200891" y="4264008"/>
            <a:ext cx="11819793" cy="1445131"/>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039C019-B492-FBE7-E187-6F0C7633DE53}"/>
              </a:ext>
            </a:extLst>
          </p:cNvPr>
          <p:cNvSpPr/>
          <p:nvPr/>
        </p:nvSpPr>
        <p:spPr>
          <a:xfrm>
            <a:off x="200891" y="2185827"/>
            <a:ext cx="11819793" cy="1721152"/>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3ECDC6A0-731E-BA37-8610-C5057AD97CC3}"/>
              </a:ext>
            </a:extLst>
          </p:cNvPr>
          <p:cNvSpPr/>
          <p:nvPr/>
        </p:nvSpPr>
        <p:spPr>
          <a:xfrm>
            <a:off x="200891" y="968745"/>
            <a:ext cx="11819793" cy="860052"/>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B252F411-0715-6C2A-C628-704E9BFCF988}"/>
              </a:ext>
            </a:extLst>
          </p:cNvPr>
          <p:cNvSpPr txBox="1"/>
          <p:nvPr/>
        </p:nvSpPr>
        <p:spPr>
          <a:xfrm>
            <a:off x="200891" y="639425"/>
            <a:ext cx="11790217" cy="6093976"/>
          </a:xfrm>
          <a:prstGeom prst="rect">
            <a:avLst/>
          </a:prstGeom>
          <a:noFill/>
        </p:spPr>
        <p:txBody>
          <a:bodyPr wrap="square">
            <a:spAutoFit/>
          </a:bodyPr>
          <a:lstStyle/>
          <a:p>
            <a:pPr marR="0" algn="l" rtl="0"/>
            <a:r>
              <a:rPr lang="en-GB" b="1" i="0" u="none" strike="noStrike" baseline="0" dirty="0">
                <a:latin typeface="+mn-lt"/>
              </a:rPr>
              <a:t>Angel Appeared as a Man</a:t>
            </a:r>
          </a:p>
          <a:p>
            <a:pPr marR="0" algn="l" rtl="0"/>
            <a:r>
              <a:rPr lang="en-GB" b="0" i="0" u="none" strike="noStrike" baseline="0" dirty="0">
                <a:solidFill>
                  <a:srgbClr val="218282"/>
                </a:solidFill>
                <a:latin typeface="+mn-lt"/>
              </a:rPr>
              <a:t>Dan 10:5</a:t>
            </a:r>
            <a:r>
              <a:rPr lang="en-GB" b="0" i="0" u="none" strike="noStrike" baseline="0" dirty="0">
                <a:solidFill>
                  <a:srgbClr val="292F33"/>
                </a:solidFill>
                <a:latin typeface="+mn-lt"/>
              </a:rPr>
              <a:t>  Then I lifted up my eyes, and looked, and behold a </a:t>
            </a:r>
            <a:r>
              <a:rPr lang="en-GB" b="0" i="0" u="none" strike="noStrike" baseline="0" dirty="0">
                <a:solidFill>
                  <a:srgbClr val="292F33"/>
                </a:solidFill>
                <a:highlight>
                  <a:srgbClr val="FFE697"/>
                </a:highlight>
                <a:latin typeface="+mn-lt"/>
              </a:rPr>
              <a:t>certain man clothed in linen</a:t>
            </a:r>
            <a:r>
              <a:rPr lang="en-GB" b="0" i="0" u="none" strike="noStrike" baseline="0" dirty="0">
                <a:solidFill>
                  <a:srgbClr val="292F33"/>
                </a:solidFill>
                <a:latin typeface="+mn-lt"/>
              </a:rPr>
              <a:t>, whose loins </a:t>
            </a:r>
            <a:r>
              <a:rPr lang="en-GB" b="0" i="1" u="none" strike="noStrike" baseline="0" dirty="0">
                <a:solidFill>
                  <a:srgbClr val="757575"/>
                </a:solidFill>
                <a:latin typeface="+mn-lt"/>
              </a:rPr>
              <a:t>were</a:t>
            </a:r>
            <a:r>
              <a:rPr lang="en-GB" b="0" i="0" u="none" strike="noStrike" baseline="0" dirty="0">
                <a:solidFill>
                  <a:srgbClr val="292F33"/>
                </a:solidFill>
                <a:latin typeface="+mn-lt"/>
              </a:rPr>
              <a:t> girded with fine gold of </a:t>
            </a:r>
            <a:r>
              <a:rPr lang="en-GB" b="0" i="0" u="none" strike="noStrike" baseline="0" dirty="0" err="1">
                <a:solidFill>
                  <a:srgbClr val="292F33"/>
                </a:solidFill>
                <a:latin typeface="+mn-lt"/>
              </a:rPr>
              <a:t>Uphaz</a:t>
            </a:r>
            <a:r>
              <a:rPr lang="en-GB" b="0" i="0" u="none" strike="noStrike" baseline="0" dirty="0">
                <a:solidFill>
                  <a:srgbClr val="292F33"/>
                </a:solidFill>
                <a:latin typeface="+mn-lt"/>
              </a:rPr>
              <a:t>:  </a:t>
            </a:r>
            <a:r>
              <a:rPr lang="en-GB" b="0" i="0" u="none" strike="noStrike" baseline="0" dirty="0">
                <a:solidFill>
                  <a:srgbClr val="218282"/>
                </a:solidFill>
                <a:latin typeface="+mn-lt"/>
              </a:rPr>
              <a:t>10:6</a:t>
            </a:r>
            <a:r>
              <a:rPr lang="en-GB" b="0" i="0" u="none" strike="noStrike" baseline="0" dirty="0">
                <a:solidFill>
                  <a:srgbClr val="292F33"/>
                </a:solidFill>
                <a:latin typeface="+mn-lt"/>
              </a:rPr>
              <a:t>  His body also </a:t>
            </a:r>
            <a:r>
              <a:rPr lang="en-GB" b="0" i="1" u="none" strike="noStrike" baseline="0" dirty="0">
                <a:solidFill>
                  <a:srgbClr val="757575"/>
                </a:solidFill>
                <a:latin typeface="+mn-lt"/>
              </a:rPr>
              <a:t>was</a:t>
            </a:r>
            <a:r>
              <a:rPr lang="en-GB" b="0" i="0" u="none" strike="noStrike" baseline="0" dirty="0">
                <a:solidFill>
                  <a:srgbClr val="292F33"/>
                </a:solidFill>
                <a:latin typeface="+mn-lt"/>
              </a:rPr>
              <a:t> like the beryl, and his face as the appearance of lightning, and his eyes as lamps of fire, and his arms and his feet like in </a:t>
            </a:r>
            <a:r>
              <a:rPr lang="en-GB" b="0" i="0" u="none" strike="noStrike" baseline="0" dirty="0" err="1">
                <a:solidFill>
                  <a:srgbClr val="292F33"/>
                </a:solidFill>
                <a:latin typeface="+mn-lt"/>
              </a:rPr>
              <a:t>color</a:t>
            </a:r>
            <a:r>
              <a:rPr lang="en-GB" b="0" i="0" u="none" strike="noStrike" baseline="0" dirty="0">
                <a:solidFill>
                  <a:srgbClr val="292F33"/>
                </a:solidFill>
                <a:latin typeface="+mn-lt"/>
              </a:rPr>
              <a:t> to polished brass, and the voice of his words like the voice of a multitude. </a:t>
            </a:r>
          </a:p>
          <a:p>
            <a:pPr marR="0" algn="l" rtl="0"/>
            <a:endParaRPr lang="en-GB" sz="1000" dirty="0">
              <a:solidFill>
                <a:srgbClr val="292F33"/>
              </a:solidFill>
              <a:latin typeface="+mn-lt"/>
            </a:endParaRPr>
          </a:p>
          <a:p>
            <a:r>
              <a:rPr lang="en-GB" b="1" dirty="0">
                <a:latin typeface="+mn-lt"/>
              </a:rPr>
              <a:t>Power/Presence of Angels can be crippling – they quaked and ran away – Daniel fell overwhelmed - put into a deep sleep</a:t>
            </a:r>
          </a:p>
          <a:p>
            <a:pPr marR="0" algn="l" rtl="0"/>
            <a:r>
              <a:rPr lang="en-GB" b="0" i="0" u="none" strike="noStrike" baseline="0" dirty="0">
                <a:solidFill>
                  <a:srgbClr val="218282"/>
                </a:solidFill>
                <a:latin typeface="+mn-lt"/>
              </a:rPr>
              <a:t>Dan 10:7</a:t>
            </a:r>
            <a:r>
              <a:rPr lang="en-GB" b="0" i="0" u="none" strike="noStrike" baseline="0" dirty="0">
                <a:solidFill>
                  <a:srgbClr val="292F33"/>
                </a:solidFill>
                <a:latin typeface="+mn-lt"/>
              </a:rPr>
              <a:t>  And I </a:t>
            </a:r>
            <a:r>
              <a:rPr lang="en-GB" b="0" i="0" u="none" strike="noStrike" baseline="0" dirty="0" err="1">
                <a:solidFill>
                  <a:srgbClr val="292F33"/>
                </a:solidFill>
                <a:latin typeface="+mn-lt"/>
              </a:rPr>
              <a:t>Daniy’el</a:t>
            </a:r>
            <a:r>
              <a:rPr lang="en-GB" b="0" i="0" u="none" strike="noStrike" baseline="0" dirty="0">
                <a:solidFill>
                  <a:srgbClr val="292F33"/>
                </a:solidFill>
                <a:latin typeface="+mn-lt"/>
              </a:rPr>
              <a:t> alone saw the vision</a:t>
            </a:r>
            <a:r>
              <a:rPr lang="en-GB" b="0" i="0" u="none" strike="noStrike" baseline="0" dirty="0">
                <a:solidFill>
                  <a:srgbClr val="292F33"/>
                </a:solidFill>
                <a:highlight>
                  <a:srgbClr val="FFE697"/>
                </a:highlight>
                <a:latin typeface="+mn-lt"/>
              </a:rPr>
              <a:t>: for the men that were with me saw not the vision; but a great quaking fell upon them, so that they fled to hide themselves. </a:t>
            </a:r>
          </a:p>
          <a:p>
            <a:pPr marR="0" algn="l" rtl="0"/>
            <a:r>
              <a:rPr lang="en-GB" b="0" i="0" u="none" strike="noStrike" baseline="0" dirty="0">
                <a:solidFill>
                  <a:srgbClr val="218282"/>
                </a:solidFill>
                <a:latin typeface="+mn-lt"/>
              </a:rPr>
              <a:t>Dan 10:8</a:t>
            </a:r>
            <a:r>
              <a:rPr lang="en-GB" b="0" i="0" u="none" strike="noStrike" baseline="0" dirty="0">
                <a:solidFill>
                  <a:srgbClr val="292F33"/>
                </a:solidFill>
                <a:latin typeface="+mn-lt"/>
              </a:rPr>
              <a:t>  Therefore I was left alone, and saw this great vision, </a:t>
            </a:r>
            <a:r>
              <a:rPr lang="en-GB" b="0" i="0" u="none" strike="noStrike" baseline="0" dirty="0">
                <a:solidFill>
                  <a:srgbClr val="292F33"/>
                </a:solidFill>
                <a:highlight>
                  <a:srgbClr val="FFE697"/>
                </a:highlight>
                <a:latin typeface="+mn-lt"/>
              </a:rPr>
              <a:t>and there remained no strength in me: for my comeliness was turned in me into corruption, and I retained no strength. </a:t>
            </a:r>
          </a:p>
          <a:p>
            <a:pPr marR="0" algn="l" rtl="0"/>
            <a:r>
              <a:rPr lang="en-GB" b="0" i="0" u="none" strike="noStrike" baseline="0" dirty="0">
                <a:solidFill>
                  <a:srgbClr val="218282"/>
                </a:solidFill>
                <a:highlight>
                  <a:srgbClr val="FFE697"/>
                </a:highlight>
                <a:latin typeface="+mn-lt"/>
              </a:rPr>
              <a:t>Dan 10:9</a:t>
            </a:r>
            <a:r>
              <a:rPr lang="en-GB" b="0" i="0" u="none" strike="noStrike" baseline="0" dirty="0">
                <a:solidFill>
                  <a:srgbClr val="292F33"/>
                </a:solidFill>
                <a:highlight>
                  <a:srgbClr val="FFE697"/>
                </a:highlight>
                <a:latin typeface="+mn-lt"/>
              </a:rPr>
              <a:t>  Yet heard I the voice of his words: and when I heard the voice of his words, then was I in a deep sleep on my face, and my face toward the ground. </a:t>
            </a:r>
          </a:p>
          <a:p>
            <a:pPr marR="0" algn="l" rtl="0"/>
            <a:endParaRPr lang="en-GB" sz="1000" b="0" i="0" u="none" strike="noStrike" baseline="0" dirty="0">
              <a:solidFill>
                <a:srgbClr val="292F33"/>
              </a:solidFill>
              <a:highlight>
                <a:srgbClr val="FFE697"/>
              </a:highlight>
              <a:latin typeface="+mn-lt"/>
            </a:endParaRPr>
          </a:p>
          <a:p>
            <a:pPr marR="0" algn="l" rtl="0"/>
            <a:r>
              <a:rPr lang="en-GB" b="1" dirty="0">
                <a:latin typeface="+mn-lt"/>
              </a:rPr>
              <a:t>Angelic fight – help needed to overcome “Prince of Persia” and also the “Prince of Greece”</a:t>
            </a:r>
            <a:endParaRPr lang="en-GB" b="0" i="0" u="none" strike="noStrike" baseline="0" dirty="0">
              <a:solidFill>
                <a:srgbClr val="292F33"/>
              </a:solidFill>
              <a:highlight>
                <a:srgbClr val="FFE697"/>
              </a:highlight>
              <a:latin typeface="+mn-lt"/>
            </a:endParaRPr>
          </a:p>
          <a:p>
            <a:pPr marR="0" algn="l" rtl="0"/>
            <a:r>
              <a:rPr lang="en-GB" b="0" i="0" u="none" strike="noStrike" baseline="0" dirty="0">
                <a:solidFill>
                  <a:srgbClr val="218282"/>
                </a:solidFill>
                <a:latin typeface="+mn-lt"/>
              </a:rPr>
              <a:t>Dan 10:13</a:t>
            </a:r>
            <a:r>
              <a:rPr lang="en-GB" b="0" i="0" u="none" strike="noStrike" baseline="0" dirty="0">
                <a:solidFill>
                  <a:srgbClr val="292F33"/>
                </a:solidFill>
                <a:latin typeface="+mn-lt"/>
              </a:rPr>
              <a:t>  But the </a:t>
            </a:r>
            <a:r>
              <a:rPr lang="en-GB" b="0" i="0" u="none" strike="noStrike" baseline="0" dirty="0">
                <a:solidFill>
                  <a:srgbClr val="292F33"/>
                </a:solidFill>
                <a:highlight>
                  <a:srgbClr val="FFE697"/>
                </a:highlight>
                <a:latin typeface="+mn-lt"/>
              </a:rPr>
              <a:t>prince of the kingdom of Persia withstood me one and twenty days</a:t>
            </a:r>
            <a:r>
              <a:rPr lang="en-GB" b="0" i="0" u="none" strike="noStrike" baseline="0" dirty="0">
                <a:solidFill>
                  <a:srgbClr val="292F33"/>
                </a:solidFill>
                <a:latin typeface="+mn-lt"/>
              </a:rPr>
              <a:t>: but, lo, </a:t>
            </a:r>
            <a:r>
              <a:rPr lang="en-GB" b="0" i="0" u="none" strike="noStrike" baseline="0" dirty="0" err="1">
                <a:solidFill>
                  <a:srgbClr val="292F33"/>
                </a:solidFill>
                <a:latin typeface="+mn-lt"/>
              </a:rPr>
              <a:t>Miyka’el</a:t>
            </a:r>
            <a:r>
              <a:rPr lang="en-GB" b="0" i="0" u="none" strike="noStrike" baseline="0" dirty="0">
                <a:solidFill>
                  <a:srgbClr val="292F33"/>
                </a:solidFill>
                <a:latin typeface="+mn-lt"/>
              </a:rPr>
              <a:t>, one of the chief princes, came to help me; and I remained there with the kings of Persia. </a:t>
            </a:r>
          </a:p>
          <a:p>
            <a:pPr marR="0" algn="l" rtl="0"/>
            <a:r>
              <a:rPr lang="en-GB" b="0" i="0" u="none" strike="noStrike" baseline="0" dirty="0">
                <a:solidFill>
                  <a:srgbClr val="218282"/>
                </a:solidFill>
                <a:latin typeface="+mn-lt"/>
              </a:rPr>
              <a:t>Dan 10:18</a:t>
            </a:r>
            <a:r>
              <a:rPr lang="en-GB" b="0" i="0" u="none" strike="noStrike" baseline="0" dirty="0">
                <a:solidFill>
                  <a:srgbClr val="292F33"/>
                </a:solidFill>
                <a:latin typeface="+mn-lt"/>
              </a:rPr>
              <a:t>  Then there came again and touched me </a:t>
            </a:r>
            <a:r>
              <a:rPr lang="en-GB" b="0" i="1" u="none" strike="noStrike" baseline="0" dirty="0">
                <a:solidFill>
                  <a:srgbClr val="757575"/>
                </a:solidFill>
                <a:latin typeface="+mn-lt"/>
              </a:rPr>
              <a:t>one</a:t>
            </a:r>
            <a:r>
              <a:rPr lang="en-GB" b="0" i="0" u="none" strike="noStrike" baseline="0" dirty="0">
                <a:solidFill>
                  <a:srgbClr val="292F33"/>
                </a:solidFill>
                <a:latin typeface="+mn-lt"/>
              </a:rPr>
              <a:t> like the appearance of a man, and he strengthened me, </a:t>
            </a:r>
          </a:p>
          <a:p>
            <a:pPr marR="0" algn="l" rtl="0"/>
            <a:r>
              <a:rPr lang="en-GB" b="0" i="0" u="none" strike="noStrike" baseline="0" dirty="0">
                <a:solidFill>
                  <a:srgbClr val="218282"/>
                </a:solidFill>
                <a:latin typeface="+mn-lt"/>
              </a:rPr>
              <a:t>Dan 10:20</a:t>
            </a:r>
            <a:r>
              <a:rPr lang="en-GB" b="0" i="0" u="none" strike="noStrike" baseline="0" dirty="0">
                <a:solidFill>
                  <a:srgbClr val="292F33"/>
                </a:solidFill>
                <a:latin typeface="+mn-lt"/>
              </a:rPr>
              <a:t>  Then said he, Know you wherefore I come unto you? And now will I return to fight with the prince of Persia: and when I am gone forth, lo, the prince of </a:t>
            </a:r>
            <a:r>
              <a:rPr lang="en-GB" b="0" i="0" u="none" strike="noStrike" baseline="0" dirty="0" err="1">
                <a:solidFill>
                  <a:srgbClr val="292F33"/>
                </a:solidFill>
                <a:latin typeface="+mn-lt"/>
              </a:rPr>
              <a:t>Yavan</a:t>
            </a:r>
            <a:r>
              <a:rPr lang="en-GB" b="0" i="0" u="none" strike="noStrike" baseline="0" dirty="0">
                <a:solidFill>
                  <a:srgbClr val="292F33"/>
                </a:solidFill>
                <a:latin typeface="+mn-lt"/>
              </a:rPr>
              <a:t> (Greece) shall come. </a:t>
            </a:r>
          </a:p>
          <a:p>
            <a:pPr marR="0" algn="l" rtl="0"/>
            <a:endParaRPr lang="en-GB" sz="1000" b="0" i="0" u="none" strike="noStrike" baseline="0" dirty="0">
              <a:solidFill>
                <a:srgbClr val="218282"/>
              </a:solidFill>
              <a:latin typeface="+mn-lt"/>
            </a:endParaRPr>
          </a:p>
          <a:p>
            <a:pPr marR="0" algn="l" rtl="0"/>
            <a:r>
              <a:rPr lang="en-GB" b="1" dirty="0">
                <a:latin typeface="+mn-lt"/>
              </a:rPr>
              <a:t>Michael is our Prince now and at the end</a:t>
            </a:r>
            <a:endParaRPr lang="en-GB" b="0" i="0" u="none" strike="noStrike" baseline="0" dirty="0">
              <a:solidFill>
                <a:srgbClr val="218282"/>
              </a:solidFill>
              <a:latin typeface="+mn-lt"/>
            </a:endParaRPr>
          </a:p>
          <a:p>
            <a:pPr marR="0" algn="l" rtl="0"/>
            <a:r>
              <a:rPr lang="en-GB" b="0" i="0" u="none" strike="noStrike" baseline="0" dirty="0">
                <a:solidFill>
                  <a:srgbClr val="218282"/>
                </a:solidFill>
                <a:latin typeface="+mn-lt"/>
              </a:rPr>
              <a:t>Dan 10:21</a:t>
            </a:r>
            <a:r>
              <a:rPr lang="en-GB" b="0" i="0" u="none" strike="noStrike" baseline="0" dirty="0">
                <a:solidFill>
                  <a:srgbClr val="292F33"/>
                </a:solidFill>
                <a:latin typeface="+mn-lt"/>
              </a:rPr>
              <a:t>  But I will show you that which is noted in the Scripture of Truth: and </a:t>
            </a:r>
            <a:r>
              <a:rPr lang="en-GB" b="0" i="1" u="none" strike="noStrike" baseline="0" dirty="0">
                <a:solidFill>
                  <a:srgbClr val="757575"/>
                </a:solidFill>
                <a:latin typeface="+mn-lt"/>
              </a:rPr>
              <a:t>there is</a:t>
            </a:r>
            <a:r>
              <a:rPr lang="en-GB" b="0" i="0" u="none" strike="noStrike" baseline="0" dirty="0">
                <a:solidFill>
                  <a:srgbClr val="292F33"/>
                </a:solidFill>
                <a:latin typeface="+mn-lt"/>
              </a:rPr>
              <a:t> none that holds with me in these things, but </a:t>
            </a:r>
            <a:r>
              <a:rPr lang="en-GB" b="0" i="0" u="none" strike="noStrike" baseline="0" dirty="0" err="1">
                <a:solidFill>
                  <a:srgbClr val="292F33"/>
                </a:solidFill>
                <a:highlight>
                  <a:srgbClr val="FFE697"/>
                </a:highlight>
                <a:latin typeface="+mn-lt"/>
              </a:rPr>
              <a:t>Miyka’el</a:t>
            </a:r>
            <a:r>
              <a:rPr lang="en-GB" b="0" i="0" u="none" strike="noStrike" baseline="0" dirty="0">
                <a:solidFill>
                  <a:srgbClr val="292F33"/>
                </a:solidFill>
                <a:highlight>
                  <a:srgbClr val="FFE697"/>
                </a:highlight>
                <a:latin typeface="+mn-lt"/>
              </a:rPr>
              <a:t> your prince</a:t>
            </a:r>
            <a:r>
              <a:rPr lang="en-GB" b="0" i="0" u="none" strike="noStrike" baseline="0" dirty="0">
                <a:solidFill>
                  <a:srgbClr val="292F33"/>
                </a:solidFill>
                <a:latin typeface="+mn-lt"/>
              </a:rPr>
              <a:t>. </a:t>
            </a:r>
          </a:p>
        </p:txBody>
      </p:sp>
      <p:sp>
        <p:nvSpPr>
          <p:cNvPr id="8" name="TextBox 7">
            <a:extLst>
              <a:ext uri="{FF2B5EF4-FFF2-40B4-BE49-F238E27FC236}">
                <a16:creationId xmlns:a16="http://schemas.microsoft.com/office/drawing/2014/main" id="{D722C275-5C29-0794-D59A-1B64F05A43EA}"/>
              </a:ext>
            </a:extLst>
          </p:cNvPr>
          <p:cNvSpPr txBox="1"/>
          <p:nvPr/>
        </p:nvSpPr>
        <p:spPr>
          <a:xfrm>
            <a:off x="164389" y="100036"/>
            <a:ext cx="11322120" cy="461665"/>
          </a:xfrm>
          <a:prstGeom prst="rect">
            <a:avLst/>
          </a:prstGeom>
          <a:noFill/>
        </p:spPr>
        <p:txBody>
          <a:bodyPr wrap="square" rtlCol="0">
            <a:spAutoFit/>
          </a:bodyPr>
          <a:lstStyle/>
          <a:p>
            <a:r>
              <a:rPr lang="en-GB" sz="2400" b="1" dirty="0">
                <a:latin typeface="+mn-lt"/>
              </a:rPr>
              <a:t>Example – Daniels Angelic visitation </a:t>
            </a:r>
            <a:endParaRPr lang="en-GB" sz="2400" b="1" i="0" u="none" strike="noStrike" baseline="0" dirty="0">
              <a:latin typeface="+mn-lt"/>
            </a:endParaRPr>
          </a:p>
        </p:txBody>
      </p:sp>
    </p:spTree>
    <p:extLst>
      <p:ext uri="{BB962C8B-B14F-4D97-AF65-F5344CB8AC3E}">
        <p14:creationId xmlns:p14="http://schemas.microsoft.com/office/powerpoint/2010/main" val="691247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E05AF4D-80F2-912A-DAD8-532F13D75412}"/>
              </a:ext>
            </a:extLst>
          </p:cNvPr>
          <p:cNvSpPr/>
          <p:nvPr/>
        </p:nvSpPr>
        <p:spPr>
          <a:xfrm>
            <a:off x="159328" y="3059873"/>
            <a:ext cx="11845635" cy="61157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D6A508BB-410B-B648-10AD-40902BE76D1B}"/>
              </a:ext>
            </a:extLst>
          </p:cNvPr>
          <p:cNvSpPr/>
          <p:nvPr/>
        </p:nvSpPr>
        <p:spPr>
          <a:xfrm>
            <a:off x="159328" y="845566"/>
            <a:ext cx="11845635" cy="184221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6A16CD21-CB30-698A-23E4-F7C52F3528E3}"/>
              </a:ext>
            </a:extLst>
          </p:cNvPr>
          <p:cNvSpPr/>
          <p:nvPr/>
        </p:nvSpPr>
        <p:spPr>
          <a:xfrm>
            <a:off x="180110" y="4451268"/>
            <a:ext cx="11845635" cy="61157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763379CC-09FF-3ABF-1405-73429CCB73B4}"/>
              </a:ext>
            </a:extLst>
          </p:cNvPr>
          <p:cNvSpPr txBox="1"/>
          <p:nvPr/>
        </p:nvSpPr>
        <p:spPr>
          <a:xfrm>
            <a:off x="113828" y="484908"/>
            <a:ext cx="11873345" cy="4770537"/>
          </a:xfrm>
          <a:prstGeom prst="rect">
            <a:avLst/>
          </a:prstGeom>
          <a:noFill/>
        </p:spPr>
        <p:txBody>
          <a:bodyPr wrap="square">
            <a:spAutoFit/>
          </a:bodyPr>
          <a:lstStyle/>
          <a:p>
            <a:pPr>
              <a:spcAft>
                <a:spcPts val="300"/>
              </a:spcAft>
            </a:pPr>
            <a:r>
              <a:rPr lang="en-GB" b="1" dirty="0"/>
              <a:t>Daniel’s Summary</a:t>
            </a:r>
          </a:p>
          <a:p>
            <a:pPr marL="285750" indent="-285750">
              <a:spcAft>
                <a:spcPts val="300"/>
              </a:spcAft>
              <a:buFont typeface="Arial" panose="020B0604020202020204" pitchFamily="34" charset="0"/>
              <a:buChar char="•"/>
            </a:pPr>
            <a:r>
              <a:rPr lang="en-GB" dirty="0"/>
              <a:t>Angels have bodies (unlike the evil ruach) and can choose to manifest in human form</a:t>
            </a:r>
          </a:p>
          <a:p>
            <a:pPr marL="285750" indent="-285750">
              <a:spcAft>
                <a:spcPts val="300"/>
              </a:spcAft>
              <a:buFont typeface="Arial" panose="020B0604020202020204" pitchFamily="34" charset="0"/>
              <a:buChar char="•"/>
            </a:pPr>
            <a:r>
              <a:rPr lang="en-GB" dirty="0"/>
              <a:t>Can be Selectively visible or invisible at will</a:t>
            </a:r>
          </a:p>
          <a:p>
            <a:pPr marL="285750" indent="-285750">
              <a:spcAft>
                <a:spcPts val="300"/>
              </a:spcAft>
              <a:buFont typeface="Arial" panose="020B0604020202020204" pitchFamily="34" charset="0"/>
              <a:buChar char="•"/>
            </a:pPr>
            <a:r>
              <a:rPr lang="en-GB" dirty="0"/>
              <a:t>Power to overcome humans just by their presence</a:t>
            </a:r>
          </a:p>
          <a:p>
            <a:pPr marL="285750" indent="-285750">
              <a:spcAft>
                <a:spcPts val="300"/>
              </a:spcAft>
              <a:buFont typeface="Arial" panose="020B0604020202020204" pitchFamily="34" charset="0"/>
              <a:buChar char="•"/>
            </a:pPr>
            <a:r>
              <a:rPr lang="en-GB" dirty="0"/>
              <a:t>Angels are over Kingdoms - </a:t>
            </a:r>
            <a:r>
              <a:rPr lang="en-GB" b="1" dirty="0">
                <a:solidFill>
                  <a:schemeClr val="accent1">
                    <a:lumMod val="75000"/>
                  </a:schemeClr>
                </a:solidFill>
              </a:rPr>
              <a:t>Over 4.3 million populated </a:t>
            </a:r>
            <a:r>
              <a:rPr lang="en-GB" dirty="0">
                <a:solidFill>
                  <a:schemeClr val="accent1">
                    <a:lumMod val="75000"/>
                  </a:schemeClr>
                </a:solidFill>
              </a:rPr>
              <a:t>unique cities and towns </a:t>
            </a:r>
            <a:r>
              <a:rPr lang="en-GB" sz="1200" i="1" dirty="0">
                <a:solidFill>
                  <a:schemeClr val="accent1">
                    <a:lumMod val="75000"/>
                  </a:schemeClr>
                </a:solidFill>
              </a:rPr>
              <a:t>https://simplemaps.com/data/world-cities</a:t>
            </a:r>
          </a:p>
          <a:p>
            <a:pPr marL="285750" indent="-285750">
              <a:spcAft>
                <a:spcPts val="300"/>
              </a:spcAft>
              <a:buFont typeface="Arial" panose="020B0604020202020204" pitchFamily="34" charset="0"/>
              <a:buChar char="•"/>
            </a:pPr>
            <a:r>
              <a:rPr lang="en-GB" dirty="0"/>
              <a:t>It would appear that the Angels are under constant battle in the invisible realm, – being immortal means that they cannot be “put to death” so seems to be a constant attack &amp; retreat strategy of opposing forces based on their opposing strength.</a:t>
            </a:r>
          </a:p>
          <a:p>
            <a:endParaRPr lang="en-GB" sz="600" b="1" dirty="0"/>
          </a:p>
          <a:p>
            <a:r>
              <a:rPr lang="en-GB" b="1" dirty="0"/>
              <a:t>Satan is not omnipresent </a:t>
            </a:r>
            <a:r>
              <a:rPr lang="en-GB" dirty="0"/>
              <a:t>– </a:t>
            </a:r>
            <a:r>
              <a:rPr lang="en-GB" b="1" i="1" dirty="0"/>
              <a:t>like Hitler or Stalin he can only be in one place at one time – he is here on earth ?</a:t>
            </a:r>
          </a:p>
          <a:p>
            <a:r>
              <a:rPr lang="en-GB" b="0" i="0" u="none" strike="noStrike" baseline="0" dirty="0">
                <a:solidFill>
                  <a:srgbClr val="218282"/>
                </a:solidFill>
                <a:latin typeface="+mn-lt"/>
              </a:rPr>
              <a:t>Job 1:7</a:t>
            </a:r>
            <a:r>
              <a:rPr lang="en-GB" b="0" i="0" u="none" strike="noStrike" baseline="0" dirty="0">
                <a:solidFill>
                  <a:srgbClr val="292F33"/>
                </a:solidFill>
                <a:latin typeface="+mn-lt"/>
              </a:rPr>
              <a:t>  And </a:t>
            </a:r>
            <a:r>
              <a:rPr lang="en-GB" b="1" i="0" u="none" strike="noStrike" baseline="0" dirty="0">
                <a:solidFill>
                  <a:srgbClr val="292F33"/>
                </a:solidFill>
                <a:latin typeface="+mn-lt"/>
              </a:rPr>
              <a:t>Yahuah</a:t>
            </a:r>
            <a:r>
              <a:rPr lang="en-GB" b="0" i="0" u="none" strike="noStrike" baseline="0" dirty="0">
                <a:solidFill>
                  <a:srgbClr val="292F33"/>
                </a:solidFill>
                <a:latin typeface="+mn-lt"/>
              </a:rPr>
              <a:t> said unto Satan, From whence come you? Then Satan answered </a:t>
            </a:r>
            <a:r>
              <a:rPr lang="en-GB" b="1" i="0" u="none" strike="noStrike" baseline="0" dirty="0">
                <a:solidFill>
                  <a:srgbClr val="292F33"/>
                </a:solidFill>
                <a:latin typeface="+mn-lt"/>
              </a:rPr>
              <a:t>Yahuah</a:t>
            </a:r>
            <a:r>
              <a:rPr lang="en-GB" b="0" i="0" u="none" strike="noStrike" baseline="0" dirty="0">
                <a:solidFill>
                  <a:srgbClr val="292F33"/>
                </a:solidFill>
                <a:latin typeface="+mn-lt"/>
              </a:rPr>
              <a:t>, and said, From going to and </a:t>
            </a:r>
            <a:r>
              <a:rPr lang="en-GB" b="0" i="0" u="none" strike="noStrike" baseline="0" dirty="0" err="1">
                <a:solidFill>
                  <a:srgbClr val="292F33"/>
                </a:solidFill>
                <a:latin typeface="+mn-lt"/>
              </a:rPr>
              <a:t>fro</a:t>
            </a:r>
            <a:r>
              <a:rPr lang="en-GB" b="0" i="0" u="none" strike="noStrike" baseline="0" dirty="0">
                <a:solidFill>
                  <a:srgbClr val="292F33"/>
                </a:solidFill>
                <a:latin typeface="+mn-lt"/>
              </a:rPr>
              <a:t> in the earth, and from walking up and down in it. </a:t>
            </a:r>
            <a:endParaRPr lang="en-GB" dirty="0">
              <a:latin typeface="+mn-lt"/>
            </a:endParaRPr>
          </a:p>
          <a:p>
            <a:endParaRPr lang="en-GB" sz="1200" dirty="0">
              <a:latin typeface="+mn-lt"/>
            </a:endParaRPr>
          </a:p>
          <a:p>
            <a:r>
              <a:rPr lang="en-GB" b="1" dirty="0"/>
              <a:t>Satan has 1/3 of the angels </a:t>
            </a:r>
            <a:r>
              <a:rPr lang="en-GB" dirty="0"/>
              <a:t>with him (</a:t>
            </a:r>
            <a:r>
              <a:rPr lang="en-GB" dirty="0">
                <a:solidFill>
                  <a:srgbClr val="218282"/>
                </a:solidFill>
                <a:latin typeface="+mn-lt"/>
              </a:rPr>
              <a:t>Rev 12:4</a:t>
            </a:r>
            <a:r>
              <a:rPr lang="en-GB" dirty="0"/>
              <a:t>) and as we will see later 10% of the unclean Ruach performing his work</a:t>
            </a:r>
          </a:p>
          <a:p>
            <a:endParaRPr lang="en-GB" sz="800" dirty="0"/>
          </a:p>
          <a:p>
            <a:r>
              <a:rPr lang="en-GB" b="1" dirty="0"/>
              <a:t>Angels of every order </a:t>
            </a:r>
            <a:r>
              <a:rPr lang="en-GB" dirty="0"/>
              <a:t>are in his kingdom – each having different levels of Power.</a:t>
            </a:r>
          </a:p>
          <a:p>
            <a:r>
              <a:rPr lang="en-GB" b="0" i="0" u="none" strike="noStrike" baseline="0" dirty="0" err="1">
                <a:solidFill>
                  <a:srgbClr val="218282"/>
                </a:solidFill>
                <a:latin typeface="+mn-lt"/>
              </a:rPr>
              <a:t>Eph</a:t>
            </a:r>
            <a:r>
              <a:rPr lang="en-GB" b="0" i="0" u="none" strike="noStrike" baseline="0" dirty="0">
                <a:solidFill>
                  <a:srgbClr val="218282"/>
                </a:solidFill>
                <a:latin typeface="+mn-lt"/>
              </a:rPr>
              <a:t> 6:12</a:t>
            </a:r>
            <a:r>
              <a:rPr lang="en-GB" b="0" i="0" u="none" strike="noStrike" baseline="0" dirty="0">
                <a:solidFill>
                  <a:srgbClr val="292F33"/>
                </a:solidFill>
                <a:latin typeface="+mn-lt"/>
              </a:rPr>
              <a:t>  For we wrestle not against flesh and blood, but against principalities, against powers, against the rulers of the darkness of this world, against spiritual wickedness in high </a:t>
            </a:r>
            <a:r>
              <a:rPr lang="en-GB" b="0" i="1" u="none" strike="noStrike" baseline="0" dirty="0">
                <a:solidFill>
                  <a:srgbClr val="757575"/>
                </a:solidFill>
                <a:latin typeface="+mn-lt"/>
              </a:rPr>
              <a:t>places</a:t>
            </a:r>
            <a:r>
              <a:rPr lang="en-GB" b="0" i="0" u="none" strike="noStrike" baseline="0" dirty="0">
                <a:solidFill>
                  <a:srgbClr val="292F33"/>
                </a:solidFill>
                <a:latin typeface="+mn-lt"/>
              </a:rPr>
              <a:t>. </a:t>
            </a:r>
          </a:p>
          <a:p>
            <a:endParaRPr lang="en-GB" sz="1100" dirty="0">
              <a:solidFill>
                <a:srgbClr val="292F33"/>
              </a:solidFill>
              <a:latin typeface="+mn-lt"/>
            </a:endParaRPr>
          </a:p>
        </p:txBody>
      </p:sp>
      <p:sp>
        <p:nvSpPr>
          <p:cNvPr id="8" name="TextBox 7">
            <a:extLst>
              <a:ext uri="{FF2B5EF4-FFF2-40B4-BE49-F238E27FC236}">
                <a16:creationId xmlns:a16="http://schemas.microsoft.com/office/drawing/2014/main" id="{74F3CAA9-31E3-D435-DF4A-045F94E99FF9}"/>
              </a:ext>
            </a:extLst>
          </p:cNvPr>
          <p:cNvSpPr txBox="1"/>
          <p:nvPr/>
        </p:nvSpPr>
        <p:spPr>
          <a:xfrm>
            <a:off x="96038" y="53373"/>
            <a:ext cx="11322120" cy="461665"/>
          </a:xfrm>
          <a:prstGeom prst="rect">
            <a:avLst/>
          </a:prstGeom>
          <a:noFill/>
        </p:spPr>
        <p:txBody>
          <a:bodyPr wrap="square" rtlCol="0">
            <a:spAutoFit/>
          </a:bodyPr>
          <a:lstStyle/>
          <a:p>
            <a:r>
              <a:rPr lang="en-GB" sz="2400" b="1" dirty="0">
                <a:latin typeface="+mn-lt"/>
              </a:rPr>
              <a:t>Satan’s Kingdom and the Angelic Hierarchies</a:t>
            </a:r>
            <a:endParaRPr lang="en-GB" sz="2400" b="1" i="0" u="none" strike="noStrike" baseline="0" dirty="0">
              <a:latin typeface="+mn-lt"/>
            </a:endParaRPr>
          </a:p>
        </p:txBody>
      </p:sp>
      <p:sp>
        <p:nvSpPr>
          <p:cNvPr id="9" name="TextBox 8">
            <a:extLst>
              <a:ext uri="{FF2B5EF4-FFF2-40B4-BE49-F238E27FC236}">
                <a16:creationId xmlns:a16="http://schemas.microsoft.com/office/drawing/2014/main" id="{FD622204-40C9-B33B-DE89-F3444A19714E}"/>
              </a:ext>
            </a:extLst>
          </p:cNvPr>
          <p:cNvSpPr txBox="1"/>
          <p:nvPr/>
        </p:nvSpPr>
        <p:spPr>
          <a:xfrm>
            <a:off x="223168" y="5103999"/>
            <a:ext cx="11654664" cy="1754326"/>
          </a:xfrm>
          <a:prstGeom prst="rect">
            <a:avLst/>
          </a:prstGeom>
          <a:noFill/>
        </p:spPr>
        <p:txBody>
          <a:bodyPr wrap="square" rtlCol="0">
            <a:spAutoFit/>
          </a:bodyPr>
          <a:lstStyle/>
          <a:p>
            <a:r>
              <a:rPr lang="en-GB" b="1" dirty="0"/>
              <a:t>Where are the Fallen Angels – they could be:</a:t>
            </a:r>
          </a:p>
          <a:p>
            <a:pPr marL="285750" indent="-285750">
              <a:buFont typeface="Arial" panose="020B0604020202020204" pitchFamily="34" charset="0"/>
              <a:buChar char="•"/>
            </a:pPr>
            <a:r>
              <a:rPr lang="en-GB" b="0" i="0" u="none" strike="noStrike" baseline="0" dirty="0">
                <a:solidFill>
                  <a:srgbClr val="292F33"/>
                </a:solidFill>
                <a:latin typeface="+mn-lt"/>
              </a:rPr>
              <a:t>Walking around with us !</a:t>
            </a:r>
          </a:p>
          <a:p>
            <a:pPr marL="285750" indent="-285750">
              <a:buFont typeface="Arial" panose="020B0604020202020204" pitchFamily="34" charset="0"/>
              <a:buChar char="•"/>
            </a:pPr>
            <a:r>
              <a:rPr lang="en-GB" b="0" i="0" u="none" strike="noStrike" baseline="0" dirty="0">
                <a:solidFill>
                  <a:srgbClr val="292F33"/>
                </a:solidFill>
                <a:latin typeface="+mn-lt"/>
              </a:rPr>
              <a:t>Job 1:7 Then Satan answered </a:t>
            </a:r>
            <a:r>
              <a:rPr lang="en-GB" b="1" i="0" u="none" strike="noStrike" baseline="0" dirty="0">
                <a:solidFill>
                  <a:srgbClr val="292F33"/>
                </a:solidFill>
                <a:latin typeface="+mn-lt"/>
              </a:rPr>
              <a:t>Yahuah</a:t>
            </a:r>
            <a:r>
              <a:rPr lang="en-GB" b="0" i="0" u="none" strike="noStrike" baseline="0" dirty="0">
                <a:solidFill>
                  <a:srgbClr val="292F33"/>
                </a:solidFill>
                <a:latin typeface="+mn-lt"/>
              </a:rPr>
              <a:t>, and said, From going to and </a:t>
            </a:r>
            <a:r>
              <a:rPr lang="en-GB" b="0" i="0" u="none" strike="noStrike" baseline="0" dirty="0" err="1">
                <a:solidFill>
                  <a:srgbClr val="292F33"/>
                </a:solidFill>
                <a:latin typeface="+mn-lt"/>
              </a:rPr>
              <a:t>fro</a:t>
            </a:r>
            <a:r>
              <a:rPr lang="en-GB" b="0" i="0" u="none" strike="noStrike" baseline="0" dirty="0">
                <a:solidFill>
                  <a:srgbClr val="292F33"/>
                </a:solidFill>
                <a:latin typeface="+mn-lt"/>
              </a:rPr>
              <a:t> </a:t>
            </a:r>
            <a:r>
              <a:rPr lang="en-GB" b="0" i="0" u="none" strike="noStrike" baseline="0" dirty="0">
                <a:solidFill>
                  <a:srgbClr val="292F33"/>
                </a:solidFill>
                <a:highlight>
                  <a:srgbClr val="FFE697"/>
                </a:highlight>
                <a:latin typeface="+mn-lt"/>
              </a:rPr>
              <a:t>in the earth, and from walking up and down in it</a:t>
            </a:r>
            <a:r>
              <a:rPr lang="en-GB" b="0" i="0" u="none" strike="noStrike" baseline="0" dirty="0">
                <a:solidFill>
                  <a:srgbClr val="292F33"/>
                </a:solidFill>
                <a:latin typeface="+mn-lt"/>
              </a:rPr>
              <a:t>.</a:t>
            </a:r>
          </a:p>
          <a:p>
            <a:pPr marL="285750" indent="-285750">
              <a:buFont typeface="Arial" panose="020B0604020202020204" pitchFamily="34" charset="0"/>
              <a:buChar char="•"/>
            </a:pPr>
            <a:r>
              <a:rPr lang="en-GB" dirty="0">
                <a:latin typeface="+mn-lt"/>
              </a:rPr>
              <a:t>In cities in the sky – super-sized cloaked ships above us  </a:t>
            </a:r>
            <a:r>
              <a:rPr lang="en-GB" sz="1200" i="1" dirty="0">
                <a:solidFill>
                  <a:schemeClr val="accent1">
                    <a:lumMod val="75000"/>
                  </a:schemeClr>
                </a:solidFill>
              </a:rPr>
              <a:t>https://youtu.be/Bt5MbNm_qMs?si=eWUM7E0UEjZzK0Ce </a:t>
            </a:r>
          </a:p>
          <a:p>
            <a:pPr marL="285750" indent="-285750">
              <a:buFont typeface="Arial" panose="020B0604020202020204" pitchFamily="34" charset="0"/>
              <a:buChar char="•"/>
            </a:pPr>
            <a:r>
              <a:rPr lang="en-GB" dirty="0"/>
              <a:t>In deep underground military bunkers and Antarctica link S.Quayle   </a:t>
            </a:r>
            <a:r>
              <a:rPr lang="en-GB" sz="1200" i="1" dirty="0">
                <a:solidFill>
                  <a:schemeClr val="accent1">
                    <a:lumMod val="75000"/>
                  </a:schemeClr>
                </a:solidFill>
              </a:rPr>
              <a:t>https://www.gensix.com/category/sq-private-briefings/</a:t>
            </a:r>
            <a:endParaRPr lang="en-GB" i="1" dirty="0">
              <a:solidFill>
                <a:schemeClr val="accent1">
                  <a:lumMod val="75000"/>
                </a:schemeClr>
              </a:solidFill>
            </a:endParaRPr>
          </a:p>
          <a:p>
            <a:pPr marL="285750" indent="-285750">
              <a:buFont typeface="Arial" panose="020B0604020202020204" pitchFamily="34" charset="0"/>
              <a:buChar char="•"/>
            </a:pPr>
            <a:r>
              <a:rPr lang="en-GB" dirty="0"/>
              <a:t>Under the Earth and Oceans in vast cities (Mike from around the World) </a:t>
            </a:r>
            <a:r>
              <a:rPr lang="en-GB" sz="1200" i="1" dirty="0">
                <a:solidFill>
                  <a:schemeClr val="accent1">
                    <a:lumMod val="75000"/>
                  </a:schemeClr>
                </a:solidFill>
              </a:rPr>
              <a:t>http://www.counciloftime.com/</a:t>
            </a:r>
          </a:p>
        </p:txBody>
      </p:sp>
    </p:spTree>
    <p:extLst>
      <p:ext uri="{BB962C8B-B14F-4D97-AF65-F5344CB8AC3E}">
        <p14:creationId xmlns:p14="http://schemas.microsoft.com/office/powerpoint/2010/main" val="2466046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D8168A-11A0-0545-1083-6C8E7000DB74}"/>
              </a:ext>
            </a:extLst>
          </p:cNvPr>
          <p:cNvSpPr/>
          <p:nvPr/>
        </p:nvSpPr>
        <p:spPr>
          <a:xfrm>
            <a:off x="1848636" y="1149765"/>
            <a:ext cx="8445358" cy="265052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24715574-92D6-B51A-D141-70821AAEA6C5}"/>
              </a:ext>
            </a:extLst>
          </p:cNvPr>
          <p:cNvSpPr txBox="1"/>
          <p:nvPr/>
        </p:nvSpPr>
        <p:spPr>
          <a:xfrm>
            <a:off x="1924692" y="1396345"/>
            <a:ext cx="8342616" cy="2800767"/>
          </a:xfrm>
          <a:prstGeom prst="rect">
            <a:avLst/>
          </a:prstGeom>
          <a:noFill/>
        </p:spPr>
        <p:txBody>
          <a:bodyPr wrap="square" rtlCol="0">
            <a:spAutoFit/>
          </a:bodyPr>
          <a:lstStyle/>
          <a:p>
            <a:pPr algn="ctr"/>
            <a:r>
              <a:rPr lang="en-GB" sz="2000" dirty="0"/>
              <a:t>Yochanon said, “He will perform no mean task, but will save you</a:t>
            </a:r>
          </a:p>
          <a:p>
            <a:pPr algn="ctr"/>
            <a:r>
              <a:rPr lang="en-GB" sz="2000" dirty="0"/>
              <a:t>from the greatest of enemies. Tell me, which presents the most danger -</a:t>
            </a:r>
          </a:p>
          <a:p>
            <a:pPr algn="ctr"/>
            <a:r>
              <a:rPr lang="en-GB" sz="2000" dirty="0"/>
              <a:t>those who lay siege to a fortress from outside, </a:t>
            </a:r>
            <a:r>
              <a:rPr lang="en-GB" sz="2000" dirty="0">
                <a:highlight>
                  <a:srgbClr val="FFE697"/>
                </a:highlight>
              </a:rPr>
              <a:t>or those within its gates,</a:t>
            </a:r>
          </a:p>
          <a:p>
            <a:pPr algn="ctr"/>
            <a:r>
              <a:rPr lang="en-GB" sz="2000" dirty="0">
                <a:highlight>
                  <a:srgbClr val="FFE697"/>
                </a:highlight>
              </a:rPr>
              <a:t>cunningly biding their time with concealed weapons</a:t>
            </a:r>
            <a:r>
              <a:rPr lang="en-GB" sz="2000" dirty="0"/>
              <a:t>? Surely it is the</a:t>
            </a:r>
          </a:p>
          <a:p>
            <a:pPr algn="ctr"/>
            <a:r>
              <a:rPr lang="en-GB" sz="2000" dirty="0"/>
              <a:t>enemy within who is most to be feared. Therefore, I declare to you, the</a:t>
            </a:r>
          </a:p>
          <a:p>
            <a:pPr algn="ctr"/>
            <a:r>
              <a:rPr lang="en-GB" sz="2000" dirty="0"/>
              <a:t>Deliverer comes not to fight against the enemy clamoring outside, for</a:t>
            </a:r>
          </a:p>
          <a:p>
            <a:pPr algn="ctr"/>
            <a:r>
              <a:rPr lang="en-GB" sz="2000" dirty="0">
                <a:highlight>
                  <a:srgbClr val="FFE697"/>
                </a:highlight>
              </a:rPr>
              <a:t>the silent unseen foe within is most to be feared</a:t>
            </a:r>
            <a:r>
              <a:rPr lang="en-GB" sz="2000" dirty="0"/>
              <a:t>.”</a:t>
            </a:r>
          </a:p>
          <a:p>
            <a:endParaRPr lang="en-GB" dirty="0"/>
          </a:p>
          <a:p>
            <a:pPr algn="r"/>
            <a:r>
              <a:rPr lang="en-GB" dirty="0">
                <a:solidFill>
                  <a:srgbClr val="218282"/>
                </a:solidFill>
                <a:latin typeface="+mn-lt"/>
              </a:rPr>
              <a:t>The book of the Natsarim Ch2:21</a:t>
            </a:r>
          </a:p>
        </p:txBody>
      </p:sp>
      <p:sp>
        <p:nvSpPr>
          <p:cNvPr id="6" name="TextBox 5">
            <a:extLst>
              <a:ext uri="{FF2B5EF4-FFF2-40B4-BE49-F238E27FC236}">
                <a16:creationId xmlns:a16="http://schemas.microsoft.com/office/drawing/2014/main" id="{EF69CFF6-9831-53FF-B1EE-370AA7645268}"/>
              </a:ext>
            </a:extLst>
          </p:cNvPr>
          <p:cNvSpPr txBox="1"/>
          <p:nvPr/>
        </p:nvSpPr>
        <p:spPr>
          <a:xfrm>
            <a:off x="3546415" y="580558"/>
            <a:ext cx="4770866" cy="461665"/>
          </a:xfrm>
          <a:prstGeom prst="rect">
            <a:avLst/>
          </a:prstGeom>
          <a:noFill/>
        </p:spPr>
        <p:txBody>
          <a:bodyPr wrap="square" rtlCol="0">
            <a:spAutoFit/>
          </a:bodyPr>
          <a:lstStyle/>
          <a:p>
            <a:r>
              <a:rPr lang="en-GB" sz="2400" b="1" dirty="0">
                <a:latin typeface="+mn-lt"/>
              </a:rPr>
              <a:t>The Unclean Spirits (Evil Ruachoth)</a:t>
            </a:r>
            <a:endParaRPr lang="en-GB" sz="2400" b="1" i="0" u="none" strike="noStrike" baseline="0" dirty="0">
              <a:latin typeface="+mn-lt"/>
            </a:endParaRPr>
          </a:p>
        </p:txBody>
      </p:sp>
      <p:pic>
        <p:nvPicPr>
          <p:cNvPr id="2" name="Picture 2">
            <a:extLst>
              <a:ext uri="{FF2B5EF4-FFF2-40B4-BE49-F238E27FC236}">
                <a16:creationId xmlns:a16="http://schemas.microsoft.com/office/drawing/2014/main" id="{64223087-CFD9-787B-88AC-85B4F40E98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5277" y="1397114"/>
            <a:ext cx="706437"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val 2">
            <a:extLst>
              <a:ext uri="{FF2B5EF4-FFF2-40B4-BE49-F238E27FC236}">
                <a16:creationId xmlns:a16="http://schemas.microsoft.com/office/drawing/2014/main" id="{355D0D8E-D03A-4AE0-470B-1A7F0E184EF9}"/>
              </a:ext>
            </a:extLst>
          </p:cNvPr>
          <p:cNvSpPr/>
          <p:nvPr/>
        </p:nvSpPr>
        <p:spPr>
          <a:xfrm>
            <a:off x="10922728" y="2363008"/>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CA1D9C7F-961F-BF28-20FB-3BDAE0775889}"/>
              </a:ext>
            </a:extLst>
          </p:cNvPr>
          <p:cNvSpPr/>
          <p:nvPr/>
        </p:nvSpPr>
        <p:spPr>
          <a:xfrm>
            <a:off x="10893476" y="1853624"/>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202FBF5B-5513-F498-F070-483535A4182B}"/>
              </a:ext>
            </a:extLst>
          </p:cNvPr>
          <p:cNvSpPr/>
          <p:nvPr/>
        </p:nvSpPr>
        <p:spPr>
          <a:xfrm>
            <a:off x="11084711" y="2138973"/>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17FD4D6-1A79-6FD9-636D-2A7B537B5764}"/>
              </a:ext>
            </a:extLst>
          </p:cNvPr>
          <p:cNvSpPr/>
          <p:nvPr/>
        </p:nvSpPr>
        <p:spPr>
          <a:xfrm>
            <a:off x="11740113" y="1284327"/>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2FA26B44-1A19-5A07-6AD2-A70D5310100B}"/>
              </a:ext>
            </a:extLst>
          </p:cNvPr>
          <p:cNvSpPr/>
          <p:nvPr/>
        </p:nvSpPr>
        <p:spPr>
          <a:xfrm>
            <a:off x="11892513" y="1436727"/>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929EA321-E099-91D6-E970-63B997D825CB}"/>
              </a:ext>
            </a:extLst>
          </p:cNvPr>
          <p:cNvSpPr/>
          <p:nvPr/>
        </p:nvSpPr>
        <p:spPr>
          <a:xfrm>
            <a:off x="11892513" y="1660762"/>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78B786F9-C0B8-ADCA-6602-3AA198A25B13}"/>
              </a:ext>
            </a:extLst>
          </p:cNvPr>
          <p:cNvSpPr/>
          <p:nvPr/>
        </p:nvSpPr>
        <p:spPr>
          <a:xfrm>
            <a:off x="11669226" y="1614553"/>
            <a:ext cx="125767" cy="224035"/>
          </a:xfrm>
          <a:prstGeom prst="ellipse">
            <a:avLst/>
          </a:prstGeom>
          <a:ln>
            <a:noFill/>
          </a:ln>
          <a:effectLst>
            <a:glow rad="228600">
              <a:schemeClr val="bg2">
                <a:lumMod val="2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942584A6-E972-3C20-6B77-D5C045515E61}"/>
              </a:ext>
            </a:extLst>
          </p:cNvPr>
          <p:cNvSpPr txBox="1"/>
          <p:nvPr/>
        </p:nvSpPr>
        <p:spPr>
          <a:xfrm>
            <a:off x="533518" y="4766183"/>
            <a:ext cx="11075594" cy="1785104"/>
          </a:xfrm>
          <a:prstGeom prst="rect">
            <a:avLst/>
          </a:prstGeom>
          <a:noFill/>
        </p:spPr>
        <p:txBody>
          <a:bodyPr wrap="square">
            <a:spAutoFit/>
          </a:bodyPr>
          <a:lstStyle/>
          <a:p>
            <a:pPr marR="0" algn="l" rtl="0"/>
            <a:r>
              <a:rPr lang="en-GB" sz="1800" b="0" i="0" u="none" strike="noStrike" baseline="0" dirty="0">
                <a:solidFill>
                  <a:srgbClr val="218282"/>
                </a:solidFill>
                <a:latin typeface="+mn-lt"/>
              </a:rPr>
              <a:t>Isa 5:12</a:t>
            </a:r>
            <a:r>
              <a:rPr lang="en-GB" sz="1800" b="0" i="0" u="none" strike="noStrike" baseline="0" dirty="0">
                <a:solidFill>
                  <a:srgbClr val="292F33"/>
                </a:solidFill>
                <a:latin typeface="+mn-lt"/>
              </a:rPr>
              <a:t>  And the harp, and the viol, the tabret, and pipe, and wine, are in their feasts: but they regard not</a:t>
            </a:r>
            <a:r>
              <a:rPr lang="en-GB" sz="2000" b="0" i="0" u="none" strike="noStrike" baseline="0" dirty="0">
                <a:solidFill>
                  <a:srgbClr val="292F33"/>
                </a:solidFill>
                <a:latin typeface="+mn-lt"/>
              </a:rPr>
              <a:t> </a:t>
            </a:r>
            <a:r>
              <a:rPr lang="he-IL" sz="2000" b="0" i="0" u="none" strike="noStrike" baseline="0" dirty="0">
                <a:solidFill>
                  <a:srgbClr val="292F33"/>
                </a:solidFill>
                <a:latin typeface="+mn-lt"/>
              </a:rPr>
              <a:t>את </a:t>
            </a:r>
            <a:r>
              <a:rPr lang="en-GB" sz="1800" b="0" i="0" u="none" strike="noStrike" baseline="0" dirty="0">
                <a:solidFill>
                  <a:srgbClr val="292F33"/>
                </a:solidFill>
                <a:latin typeface="+mn-lt"/>
              </a:rPr>
              <a:t>the work of </a:t>
            </a:r>
            <a:r>
              <a:rPr lang="en-GB" sz="1800" b="1" i="0" u="none" strike="noStrike" baseline="0" dirty="0">
                <a:solidFill>
                  <a:srgbClr val="292F33"/>
                </a:solidFill>
                <a:latin typeface="+mn-lt"/>
              </a:rPr>
              <a:t>Yahuah</a:t>
            </a:r>
            <a:r>
              <a:rPr lang="en-GB" sz="1800" b="0" i="0" u="none" strike="noStrike" baseline="0" dirty="0">
                <a:solidFill>
                  <a:srgbClr val="292F33"/>
                </a:solidFill>
                <a:latin typeface="+mn-lt"/>
              </a:rPr>
              <a:t>, </a:t>
            </a:r>
            <a:r>
              <a:rPr lang="en-GB" sz="1800" b="0" i="0" u="none" strike="noStrike" baseline="0" dirty="0">
                <a:solidFill>
                  <a:srgbClr val="292F33"/>
                </a:solidFill>
                <a:highlight>
                  <a:srgbClr val="FFE697"/>
                </a:highlight>
                <a:latin typeface="+mn-lt"/>
              </a:rPr>
              <a:t>neither consider the operation of his hands</a:t>
            </a:r>
            <a:r>
              <a:rPr lang="en-GB" sz="1800" b="0" i="0" u="none" strike="noStrike" baseline="0" dirty="0">
                <a:solidFill>
                  <a:srgbClr val="292F33"/>
                </a:solidFill>
                <a:latin typeface="+mn-lt"/>
              </a:rPr>
              <a:t>. </a:t>
            </a:r>
          </a:p>
          <a:p>
            <a:pPr marR="0" algn="l" rtl="0"/>
            <a:r>
              <a:rPr lang="en-GB" sz="1800" b="0" i="0" u="none" strike="noStrike" baseline="0" dirty="0">
                <a:solidFill>
                  <a:srgbClr val="218282"/>
                </a:solidFill>
                <a:latin typeface="+mn-lt"/>
              </a:rPr>
              <a:t>Isa 5:13</a:t>
            </a:r>
            <a:r>
              <a:rPr lang="en-GB" sz="1800" b="0" i="0" u="none" strike="noStrike" baseline="0" dirty="0">
                <a:solidFill>
                  <a:srgbClr val="292F33"/>
                </a:solidFill>
                <a:latin typeface="+mn-lt"/>
              </a:rPr>
              <a:t>  Therefore </a:t>
            </a:r>
            <a:r>
              <a:rPr lang="en-GB" sz="1800" b="0" i="0" u="none" strike="noStrike" baseline="0" dirty="0">
                <a:solidFill>
                  <a:srgbClr val="292F33"/>
                </a:solidFill>
                <a:highlight>
                  <a:srgbClr val="FFE697"/>
                </a:highlight>
                <a:latin typeface="+mn-lt"/>
              </a:rPr>
              <a:t>my people are gone into captivity, because </a:t>
            </a:r>
            <a:r>
              <a:rPr lang="en-GB" sz="1800" b="0" i="1" u="none" strike="noStrike" baseline="0" dirty="0">
                <a:solidFill>
                  <a:srgbClr val="757575"/>
                </a:solidFill>
                <a:highlight>
                  <a:srgbClr val="FFE697"/>
                </a:highlight>
                <a:latin typeface="+mn-lt"/>
              </a:rPr>
              <a:t>they have</a:t>
            </a:r>
            <a:r>
              <a:rPr lang="en-GB" sz="1800" b="0" i="0" u="none" strike="noStrike" baseline="0" dirty="0">
                <a:solidFill>
                  <a:srgbClr val="292F33"/>
                </a:solidFill>
                <a:highlight>
                  <a:srgbClr val="FFE697"/>
                </a:highlight>
                <a:latin typeface="+mn-lt"/>
              </a:rPr>
              <a:t> no knowledge</a:t>
            </a:r>
            <a:r>
              <a:rPr lang="en-GB" sz="1800" b="0" i="0" u="none" strike="noStrike" baseline="0" dirty="0">
                <a:solidFill>
                  <a:srgbClr val="292F33"/>
                </a:solidFill>
                <a:latin typeface="+mn-lt"/>
              </a:rPr>
              <a:t>: and their </a:t>
            </a:r>
            <a:r>
              <a:rPr lang="en-GB" sz="1800" b="0" i="0" u="none" strike="noStrike" baseline="0" dirty="0" err="1">
                <a:solidFill>
                  <a:srgbClr val="292F33"/>
                </a:solidFill>
                <a:latin typeface="+mn-lt"/>
              </a:rPr>
              <a:t>honorable</a:t>
            </a:r>
            <a:r>
              <a:rPr lang="en-GB" sz="1800" b="0" i="0" u="none" strike="noStrike" baseline="0" dirty="0">
                <a:solidFill>
                  <a:srgbClr val="292F33"/>
                </a:solidFill>
                <a:latin typeface="+mn-lt"/>
              </a:rPr>
              <a:t> men </a:t>
            </a:r>
            <a:r>
              <a:rPr lang="en-GB" sz="1800" b="0" i="1" u="none" strike="noStrike" baseline="0" dirty="0">
                <a:solidFill>
                  <a:srgbClr val="757575"/>
                </a:solidFill>
                <a:latin typeface="+mn-lt"/>
              </a:rPr>
              <a:t>are</a:t>
            </a:r>
            <a:r>
              <a:rPr lang="en-GB" sz="1800" b="0" i="0" u="none" strike="noStrike" baseline="0" dirty="0">
                <a:solidFill>
                  <a:srgbClr val="292F33"/>
                </a:solidFill>
                <a:latin typeface="+mn-lt"/>
              </a:rPr>
              <a:t> famished, and their multitude dried up with thirst. </a:t>
            </a:r>
          </a:p>
          <a:p>
            <a:pPr marR="0" algn="l" rtl="0"/>
            <a:r>
              <a:rPr lang="en-GB" sz="1800" b="0" i="0" u="none" strike="noStrike" baseline="0" dirty="0">
                <a:solidFill>
                  <a:srgbClr val="218282"/>
                </a:solidFill>
                <a:latin typeface="+mn-lt"/>
              </a:rPr>
              <a:t>Isa 5:14</a:t>
            </a:r>
            <a:r>
              <a:rPr lang="en-GB" sz="1800" b="0" i="0" u="none" strike="noStrike" baseline="0" dirty="0">
                <a:solidFill>
                  <a:srgbClr val="292F33"/>
                </a:solidFill>
                <a:latin typeface="+mn-lt"/>
              </a:rPr>
              <a:t>  Therefore </a:t>
            </a:r>
            <a:r>
              <a:rPr lang="en-GB" sz="1800" b="0" i="0" u="none" strike="noStrike" baseline="0" dirty="0" err="1">
                <a:solidFill>
                  <a:srgbClr val="292F33"/>
                </a:solidFill>
                <a:highlight>
                  <a:srgbClr val="FFE697"/>
                </a:highlight>
                <a:latin typeface="+mn-lt"/>
              </a:rPr>
              <a:t>She’ol</a:t>
            </a:r>
            <a:r>
              <a:rPr lang="en-GB" sz="1800" b="0" i="0" u="none" strike="noStrike" baseline="0" dirty="0">
                <a:solidFill>
                  <a:srgbClr val="292F33"/>
                </a:solidFill>
                <a:highlight>
                  <a:srgbClr val="FFE697"/>
                </a:highlight>
                <a:latin typeface="+mn-lt"/>
              </a:rPr>
              <a:t> has enlarged herself, and opened her mouth without measure</a:t>
            </a:r>
            <a:r>
              <a:rPr lang="en-GB" sz="1800" b="0" i="0" u="none" strike="noStrike" baseline="0" dirty="0">
                <a:solidFill>
                  <a:srgbClr val="292F33"/>
                </a:solidFill>
                <a:latin typeface="+mn-lt"/>
              </a:rPr>
              <a:t>: and their glory, and their multitude, and their pomp, and he that rejoices, shall descend into it. </a:t>
            </a:r>
            <a:endParaRPr lang="en-GB" dirty="0">
              <a:latin typeface="+mn-lt"/>
            </a:endParaRPr>
          </a:p>
        </p:txBody>
      </p:sp>
    </p:spTree>
    <p:extLst>
      <p:ext uri="{BB962C8B-B14F-4D97-AF65-F5344CB8AC3E}">
        <p14:creationId xmlns:p14="http://schemas.microsoft.com/office/powerpoint/2010/main" val="498242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49E9B0-3E91-3380-7BE4-5C23AB262CD5}"/>
              </a:ext>
            </a:extLst>
          </p:cNvPr>
          <p:cNvSpPr/>
          <p:nvPr/>
        </p:nvSpPr>
        <p:spPr>
          <a:xfrm>
            <a:off x="221671" y="715917"/>
            <a:ext cx="11748655" cy="6001643"/>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6FAE1843-5E71-10B7-C6D5-145906CE47D4}"/>
              </a:ext>
            </a:extLst>
          </p:cNvPr>
          <p:cNvSpPr txBox="1"/>
          <p:nvPr/>
        </p:nvSpPr>
        <p:spPr>
          <a:xfrm>
            <a:off x="221671" y="715916"/>
            <a:ext cx="11748655" cy="6001643"/>
          </a:xfrm>
          <a:prstGeom prst="rect">
            <a:avLst/>
          </a:prstGeom>
          <a:noFill/>
        </p:spPr>
        <p:txBody>
          <a:bodyPr wrap="square">
            <a:spAutoFit/>
          </a:bodyPr>
          <a:lstStyle/>
          <a:p>
            <a:pPr>
              <a:spcAft>
                <a:spcPts val="900"/>
              </a:spcAft>
            </a:pPr>
            <a:r>
              <a:rPr lang="en-GB" dirty="0">
                <a:solidFill>
                  <a:schemeClr val="bg1">
                    <a:lumMod val="50000"/>
                  </a:schemeClr>
                </a:solidFill>
                <a:latin typeface="+mn-lt"/>
              </a:rPr>
              <a:t>Enoch 15:2 </a:t>
            </a:r>
            <a:r>
              <a:rPr lang="en-GB" sz="1800" dirty="0">
                <a:solidFill>
                  <a:schemeClr val="bg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Wherefore have you forsaken the lofty and holy heaven, which endures forever, and have lain with women; have defiled yourselves with the daughters of men; have taken to yourselves women; have acted like the sons of the earth, and have begotten Naphaliym. </a:t>
            </a:r>
          </a:p>
          <a:p>
            <a:pPr>
              <a:spcAft>
                <a:spcPts val="900"/>
              </a:spcAft>
            </a:pPr>
            <a:r>
              <a:rPr lang="en-GB" dirty="0">
                <a:solidFill>
                  <a:schemeClr val="bg1">
                    <a:lumMod val="50000"/>
                  </a:schemeClr>
                </a:solidFill>
                <a:latin typeface="+mn-lt"/>
              </a:rPr>
              <a:t>15:3 </a:t>
            </a:r>
            <a:r>
              <a:rPr lang="en-GB" sz="1800" dirty="0">
                <a:solidFill>
                  <a:schemeClr val="bg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You being spiritual, holy, and possessing a life which is eternal, have polluted yourselves with women; have begotten in carnal blood; have lusted in the blood of men; and have done as those who are flesh and blood do. </a:t>
            </a:r>
          </a:p>
          <a:p>
            <a:pPr>
              <a:spcAft>
                <a:spcPts val="900"/>
              </a:spcAft>
            </a:pPr>
            <a:r>
              <a:rPr lang="en-GB" dirty="0">
                <a:solidFill>
                  <a:schemeClr val="bg1">
                    <a:lumMod val="50000"/>
                  </a:schemeClr>
                </a:solidFill>
                <a:latin typeface="+mn-lt"/>
              </a:rPr>
              <a:t>15:4</a:t>
            </a:r>
            <a:r>
              <a:rPr lang="en-GB" dirty="0">
                <a:solidFill>
                  <a:schemeClr val="bg1">
                    <a:lumMod val="50000"/>
                  </a:schemeClr>
                </a:solidFill>
                <a:ea typeface="Times New Roman" panose="02020603050405020304" pitchFamily="18" charset="0"/>
                <a:cs typeface="Times New Roman" panose="02020603050405020304" pitchFamily="18" charset="0"/>
              </a:rPr>
              <a:t> </a:t>
            </a:r>
            <a:r>
              <a:rPr lang="en-GB" sz="1800" dirty="0">
                <a:solidFill>
                  <a:schemeClr val="bg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These however die and perish. </a:t>
            </a:r>
          </a:p>
          <a:p>
            <a:pPr>
              <a:spcAft>
                <a:spcPts val="900"/>
              </a:spcAft>
            </a:pPr>
            <a:r>
              <a:rPr lang="en-GB" dirty="0">
                <a:solidFill>
                  <a:schemeClr val="bg1">
                    <a:lumMod val="50000"/>
                  </a:schemeClr>
                </a:solidFill>
                <a:latin typeface="+mn-lt"/>
              </a:rPr>
              <a:t>15:5 </a:t>
            </a:r>
            <a:r>
              <a:rPr lang="en-GB" sz="1800" dirty="0">
                <a:solidFill>
                  <a:schemeClr val="bg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Therefore have I given to them women, that they might cohabit with them; that sons might be born of them; and that this might be transacted upon earth. </a:t>
            </a:r>
          </a:p>
          <a:p>
            <a:pPr>
              <a:spcAft>
                <a:spcPts val="900"/>
              </a:spcAft>
            </a:pPr>
            <a:r>
              <a:rPr lang="en-GB" dirty="0">
                <a:solidFill>
                  <a:srgbClr val="218282"/>
                </a:solidFill>
                <a:latin typeface="+mn-lt"/>
              </a:rPr>
              <a:t>15:6</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But you from the beginning were made spiritual, possessing a life which is eternal, and not subject to death forever.</a:t>
            </a:r>
          </a:p>
          <a:p>
            <a:pPr>
              <a:spcAft>
                <a:spcPts val="900"/>
              </a:spcAft>
            </a:pPr>
            <a:r>
              <a:rPr lang="en-GB" dirty="0">
                <a:solidFill>
                  <a:srgbClr val="218282"/>
                </a:solidFill>
                <a:latin typeface="+mn-lt"/>
              </a:rPr>
              <a:t>15:7</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Therefore I made not women for you, because, being spiritual, your dwelling is in heaven.</a:t>
            </a:r>
          </a:p>
          <a:p>
            <a:pPr>
              <a:spcAft>
                <a:spcPts val="900"/>
              </a:spcAft>
            </a:pPr>
            <a:r>
              <a:rPr lang="en-GB" dirty="0">
                <a:solidFill>
                  <a:srgbClr val="218282"/>
                </a:solidFill>
                <a:latin typeface="+mn-lt"/>
              </a:rPr>
              <a:t>15:8</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Now the Naphaliym, who have been born of the ruach and of flesh, shall be called upon earth </a:t>
            </a:r>
            <a:r>
              <a:rPr lang="en-GB" sz="1800" dirty="0">
                <a:effectLst/>
                <a:highlight>
                  <a:srgbClr val="FFE697"/>
                </a:highlight>
                <a:latin typeface="Calibri" panose="020F0502020204030204" pitchFamily="34" charset="0"/>
                <a:ea typeface="Times New Roman" panose="02020603050405020304" pitchFamily="18" charset="0"/>
                <a:cs typeface="Times New Roman" panose="02020603050405020304" pitchFamily="18" charset="0"/>
              </a:rPr>
              <a:t>evil ruachoth</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and on earth shall be their habitation. Evil ruachoth shall proceed from their flesh, because they were created from above; from the holy Watchers was their beginning and primary foundation. Evil ruachoth shall they be upon earth, and the ruachoth of the wicked shall they be called. The habitation of the ruachoth of heaven shall be in heaven; but upon earth shall be the habitation of terrestrial ruachoth, who are born on earth. </a:t>
            </a:r>
          </a:p>
          <a:p>
            <a:pPr>
              <a:spcAft>
                <a:spcPts val="900"/>
              </a:spcAft>
            </a:pPr>
            <a:r>
              <a:rPr lang="en-GB" dirty="0">
                <a:solidFill>
                  <a:srgbClr val="218282"/>
                </a:solidFill>
                <a:latin typeface="+mn-lt"/>
              </a:rPr>
              <a:t>15:9</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ruachoth of the Naphaliym are like clouds, which shall oppress, corrupt, fall, content, and bruise upon earth. </a:t>
            </a:r>
          </a:p>
          <a:p>
            <a:pPr>
              <a:spcAft>
                <a:spcPts val="900"/>
              </a:spcAft>
            </a:pPr>
            <a:r>
              <a:rPr lang="en-GB" dirty="0">
                <a:solidFill>
                  <a:srgbClr val="218282"/>
                </a:solidFill>
                <a:latin typeface="+mn-lt"/>
              </a:rPr>
              <a:t>15:10</a:t>
            </a:r>
            <a:r>
              <a:rPr lang="en-GB" dirty="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They shall cause lamentation. No food shall they eat; and they shall be thirsty; they shall be concealed, and shall rise up against the sons of men, and against women; for they come forth during the days of slaughter and destruction.  </a:t>
            </a:r>
          </a:p>
        </p:txBody>
      </p:sp>
      <p:sp>
        <p:nvSpPr>
          <p:cNvPr id="5" name="TextBox 4">
            <a:extLst>
              <a:ext uri="{FF2B5EF4-FFF2-40B4-BE49-F238E27FC236}">
                <a16:creationId xmlns:a16="http://schemas.microsoft.com/office/drawing/2014/main" id="{C0ED8C1B-86B8-7ADC-3410-6A1DF5169CE5}"/>
              </a:ext>
            </a:extLst>
          </p:cNvPr>
          <p:cNvSpPr txBox="1"/>
          <p:nvPr/>
        </p:nvSpPr>
        <p:spPr>
          <a:xfrm>
            <a:off x="164389" y="100036"/>
            <a:ext cx="11322120" cy="461665"/>
          </a:xfrm>
          <a:prstGeom prst="rect">
            <a:avLst/>
          </a:prstGeom>
          <a:noFill/>
        </p:spPr>
        <p:txBody>
          <a:bodyPr wrap="square" rtlCol="0">
            <a:spAutoFit/>
          </a:bodyPr>
          <a:lstStyle/>
          <a:p>
            <a:r>
              <a:rPr lang="en-GB" sz="2400" b="1" dirty="0">
                <a:latin typeface="+mn-lt"/>
              </a:rPr>
              <a:t>The Source of the Unclean Spirits (Evil Ruachoth) – having no corporal body</a:t>
            </a:r>
            <a:endParaRPr lang="en-GB" sz="2400" b="1" i="0" u="none" strike="noStrike" baseline="0" dirty="0">
              <a:latin typeface="+mn-lt"/>
            </a:endParaRPr>
          </a:p>
        </p:txBody>
      </p:sp>
    </p:spTree>
    <p:extLst>
      <p:ext uri="{BB962C8B-B14F-4D97-AF65-F5344CB8AC3E}">
        <p14:creationId xmlns:p14="http://schemas.microsoft.com/office/powerpoint/2010/main" val="1766176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AF09DDF-958D-A633-027B-5F5D93ABCBFC}"/>
              </a:ext>
            </a:extLst>
          </p:cNvPr>
          <p:cNvSpPr/>
          <p:nvPr/>
        </p:nvSpPr>
        <p:spPr>
          <a:xfrm>
            <a:off x="407504" y="1114473"/>
            <a:ext cx="11350487" cy="4781458"/>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06FC24B6-A407-40B4-AEF0-AACA29A94938}"/>
              </a:ext>
            </a:extLst>
          </p:cNvPr>
          <p:cNvSpPr txBox="1"/>
          <p:nvPr/>
        </p:nvSpPr>
        <p:spPr>
          <a:xfrm>
            <a:off x="434010" y="1156172"/>
            <a:ext cx="11323982" cy="4739759"/>
          </a:xfrm>
          <a:prstGeom prst="rect">
            <a:avLst/>
          </a:prstGeom>
          <a:noFill/>
        </p:spPr>
        <p:txBody>
          <a:bodyPr wrap="square">
            <a:spAutoFit/>
          </a:bodyPr>
          <a:lstStyle/>
          <a:p>
            <a:pPr>
              <a:spcAft>
                <a:spcPts val="1200"/>
              </a:spcAft>
            </a:pPr>
            <a:r>
              <a:rPr lang="en-GB" dirty="0">
                <a:solidFill>
                  <a:srgbClr val="218282"/>
                </a:solidFill>
                <a:latin typeface="+mn-lt"/>
              </a:rPr>
              <a:t>Jub 10:1 </a:t>
            </a:r>
            <a:r>
              <a:rPr lang="en-GB" sz="1800" dirty="0">
                <a:effectLst/>
                <a:latin typeface="Calibri" panose="020F0502020204030204" pitchFamily="34" charset="0"/>
                <a:ea typeface="Calibri" panose="020F0502020204030204" pitchFamily="34" charset="0"/>
              </a:rPr>
              <a:t>And in the third week of this jubilee the unclean devils began to lead astray the children of the sons of Noach, and to make to err and destroy them. </a:t>
            </a:r>
          </a:p>
          <a:p>
            <a:pPr>
              <a:spcAft>
                <a:spcPts val="1200"/>
              </a:spcAft>
            </a:pPr>
            <a:r>
              <a:rPr lang="en-GB" dirty="0">
                <a:solidFill>
                  <a:srgbClr val="218282"/>
                </a:solidFill>
                <a:latin typeface="+mn-lt"/>
              </a:rPr>
              <a:t>2</a:t>
            </a:r>
            <a:r>
              <a:rPr lang="en-GB" dirty="0">
                <a:ea typeface="Calibri" panose="020F0502020204030204" pitchFamily="34" charset="0"/>
              </a:rPr>
              <a:t> </a:t>
            </a:r>
            <a:r>
              <a:rPr lang="en-GB" sz="1800" dirty="0">
                <a:effectLst/>
                <a:latin typeface="Calibri" panose="020F0502020204030204" pitchFamily="34" charset="0"/>
                <a:ea typeface="Calibri" panose="020F0502020204030204" pitchFamily="34" charset="0"/>
              </a:rPr>
              <a:t>And the sons of Noach came to Noach their father, and they told him concerning the devils which were leading astray and blinding and slaying his sons' sons. </a:t>
            </a:r>
          </a:p>
          <a:p>
            <a:pPr>
              <a:spcAft>
                <a:spcPts val="1200"/>
              </a:spcAft>
            </a:pPr>
            <a:r>
              <a:rPr lang="en-GB" dirty="0">
                <a:solidFill>
                  <a:srgbClr val="218282"/>
                </a:solidFill>
                <a:latin typeface="+mn-lt"/>
              </a:rPr>
              <a:t>3</a:t>
            </a:r>
            <a:r>
              <a:rPr lang="en-GB" dirty="0">
                <a:ea typeface="Calibri" panose="020F0502020204030204" pitchFamily="34" charset="0"/>
              </a:rPr>
              <a:t> </a:t>
            </a:r>
            <a:r>
              <a:rPr lang="en-GB" sz="1800" dirty="0">
                <a:effectLst/>
                <a:latin typeface="Calibri" panose="020F0502020204030204" pitchFamily="34" charset="0"/>
                <a:ea typeface="Calibri" panose="020F0502020204030204" pitchFamily="34" charset="0"/>
              </a:rPr>
              <a:t>And he prayed before Yahuah Elohayu, and said: Elohiym of the ruachoth of all flesh, who has shown mercy unto me and has saved me and my sons from the waters of the flood, and has not caused me to perish as you did the sons of perdition; For your grace has been great towards me, and great has been your mercy to my soul; Let your grace be lift up upon my sons, and let not wicked ruachoth rule over them lest they should destroy them from the earth. </a:t>
            </a:r>
          </a:p>
          <a:p>
            <a:pPr>
              <a:spcAft>
                <a:spcPts val="1200"/>
              </a:spcAft>
            </a:pPr>
            <a:r>
              <a:rPr lang="en-GB" dirty="0">
                <a:solidFill>
                  <a:srgbClr val="218282"/>
                </a:solidFill>
                <a:latin typeface="+mn-lt"/>
              </a:rPr>
              <a:t>4</a:t>
            </a:r>
            <a:r>
              <a:rPr lang="en-GB" dirty="0">
                <a:ea typeface="Calibri" panose="020F0502020204030204" pitchFamily="34" charset="0"/>
              </a:rPr>
              <a:t> </a:t>
            </a:r>
            <a:r>
              <a:rPr lang="en-GB" sz="1800" dirty="0">
                <a:effectLst/>
                <a:latin typeface="Calibri" panose="020F0502020204030204" pitchFamily="34" charset="0"/>
                <a:ea typeface="Calibri" panose="020F0502020204030204" pitchFamily="34" charset="0"/>
              </a:rPr>
              <a:t>But do you bless me and my sons, that we may increase and multiply and replenish the earth. </a:t>
            </a:r>
          </a:p>
          <a:p>
            <a:pPr>
              <a:spcAft>
                <a:spcPts val="1200"/>
              </a:spcAft>
            </a:pPr>
            <a:r>
              <a:rPr lang="en-GB" dirty="0">
                <a:solidFill>
                  <a:srgbClr val="218282"/>
                </a:solidFill>
                <a:latin typeface="+mn-lt"/>
              </a:rPr>
              <a:t>5</a:t>
            </a:r>
            <a:r>
              <a:rPr lang="en-GB" dirty="0">
                <a:ea typeface="Calibri" panose="020F0502020204030204" pitchFamily="34" charset="0"/>
              </a:rPr>
              <a:t> </a:t>
            </a:r>
            <a:r>
              <a:rPr lang="en-GB" sz="1800" dirty="0">
                <a:effectLst/>
                <a:latin typeface="Calibri" panose="020F0502020204030204" pitchFamily="34" charset="0"/>
                <a:ea typeface="Calibri" panose="020F0502020204030204" pitchFamily="34" charset="0"/>
              </a:rPr>
              <a:t>And you know how your Watchers, the fathers of these ruachoth, acted in my day: and as for these ruachoth which are living, imprison them and hold them fast in the place of condemnation, and let them not bring destruction on the sons of your servant, my Elohiym; </a:t>
            </a:r>
            <a:r>
              <a:rPr lang="en-GB" sz="1800" dirty="0">
                <a:effectLst/>
                <a:highlight>
                  <a:srgbClr val="FFE697"/>
                </a:highlight>
                <a:latin typeface="Calibri" panose="020F0502020204030204" pitchFamily="34" charset="0"/>
                <a:ea typeface="Calibri" panose="020F0502020204030204" pitchFamily="34" charset="0"/>
              </a:rPr>
              <a:t>for these are malignant, and created in order to destroy</a:t>
            </a:r>
            <a:r>
              <a:rPr lang="en-GB" sz="1800" dirty="0">
                <a:effectLst/>
                <a:latin typeface="Calibri" panose="020F0502020204030204" pitchFamily="34" charset="0"/>
                <a:ea typeface="Calibri" panose="020F0502020204030204" pitchFamily="34" charset="0"/>
              </a:rPr>
              <a:t>. </a:t>
            </a:r>
          </a:p>
          <a:p>
            <a:pPr>
              <a:spcAft>
                <a:spcPts val="1200"/>
              </a:spcAft>
            </a:pPr>
            <a:r>
              <a:rPr lang="en-GB" dirty="0">
                <a:solidFill>
                  <a:srgbClr val="218282"/>
                </a:solidFill>
                <a:latin typeface="+mn-lt"/>
              </a:rPr>
              <a:t>6</a:t>
            </a:r>
            <a:r>
              <a:rPr lang="en-GB" dirty="0">
                <a:ea typeface="Calibri" panose="020F0502020204030204" pitchFamily="34" charset="0"/>
              </a:rPr>
              <a:t> </a:t>
            </a:r>
            <a:r>
              <a:rPr lang="en-GB" sz="1800" dirty="0">
                <a:effectLst/>
                <a:latin typeface="Calibri" panose="020F0502020204030204" pitchFamily="34" charset="0"/>
                <a:ea typeface="Calibri" panose="020F0502020204030204" pitchFamily="34" charset="0"/>
              </a:rPr>
              <a:t>And let them not rule over the ruachoth of the living; for you alone can exercise dominion over them. And let them not have power over the sons of the righteous from henceforth and forevermore. </a:t>
            </a:r>
            <a:endParaRPr lang="en-GB" dirty="0">
              <a:ea typeface="Calibri" panose="020F0502020204030204" pitchFamily="34" charset="0"/>
            </a:endParaRPr>
          </a:p>
        </p:txBody>
      </p:sp>
      <p:sp>
        <p:nvSpPr>
          <p:cNvPr id="8" name="TextBox 7">
            <a:extLst>
              <a:ext uri="{FF2B5EF4-FFF2-40B4-BE49-F238E27FC236}">
                <a16:creationId xmlns:a16="http://schemas.microsoft.com/office/drawing/2014/main" id="{790D5BF1-0C19-EC9A-C80A-3A3FCA5178CE}"/>
              </a:ext>
            </a:extLst>
          </p:cNvPr>
          <p:cNvSpPr txBox="1"/>
          <p:nvPr/>
        </p:nvSpPr>
        <p:spPr>
          <a:xfrm>
            <a:off x="164389" y="100036"/>
            <a:ext cx="11322120" cy="461665"/>
          </a:xfrm>
          <a:prstGeom prst="rect">
            <a:avLst/>
          </a:prstGeom>
          <a:noFill/>
        </p:spPr>
        <p:txBody>
          <a:bodyPr wrap="square" rtlCol="0">
            <a:spAutoFit/>
          </a:bodyPr>
          <a:lstStyle/>
          <a:p>
            <a:r>
              <a:rPr lang="en-GB" sz="2400" b="1" dirty="0">
                <a:latin typeface="+mn-lt"/>
              </a:rPr>
              <a:t>Noah’s Plea to Yah for help</a:t>
            </a:r>
            <a:endParaRPr lang="en-GB" sz="2400" b="1" i="0" u="none" strike="noStrike" baseline="0" dirty="0">
              <a:latin typeface="+mn-lt"/>
            </a:endParaRPr>
          </a:p>
        </p:txBody>
      </p:sp>
    </p:spTree>
    <p:extLst>
      <p:ext uri="{BB962C8B-B14F-4D97-AF65-F5344CB8AC3E}">
        <p14:creationId xmlns:p14="http://schemas.microsoft.com/office/powerpoint/2010/main" val="3862856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224847</TotalTime>
  <Words>4516</Words>
  <Application>Microsoft Office PowerPoint</Application>
  <PresentationFormat>Widescreen</PresentationFormat>
  <Paragraphs>244</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High Level Overview</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hallam</dc:creator>
  <cp:lastModifiedBy>jon hallam</cp:lastModifiedBy>
  <cp:revision>1847</cp:revision>
  <cp:lastPrinted>2023-03-24T11:15:37Z</cp:lastPrinted>
  <dcterms:created xsi:type="dcterms:W3CDTF">2022-10-20T12:30:16Z</dcterms:created>
  <dcterms:modified xsi:type="dcterms:W3CDTF">2023-12-05T18:16:11Z</dcterms:modified>
</cp:coreProperties>
</file>