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83" r:id="rId6"/>
    <p:sldId id="284" r:id="rId7"/>
    <p:sldId id="261"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45ED-0062-BC84-243F-25D0C14E05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812A88-DDD0-4F59-A3FD-950B58EFE6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E56AF2-20FD-C30D-EC8C-F62C341B6095}"/>
              </a:ext>
            </a:extLst>
          </p:cNvPr>
          <p:cNvSpPr>
            <a:spLocks noGrp="1"/>
          </p:cNvSpPr>
          <p:nvPr>
            <p:ph type="dt" sz="half" idx="10"/>
          </p:nvPr>
        </p:nvSpPr>
        <p:spPr/>
        <p:txBody>
          <a:bodyPr/>
          <a:lstStyle/>
          <a:p>
            <a:fld id="{05B3DE2F-7968-4579-B08A-B6754FD42C66}" type="datetimeFigureOut">
              <a:rPr lang="en-US" smtClean="0"/>
              <a:t>1/29/2024</a:t>
            </a:fld>
            <a:endParaRPr lang="en-US"/>
          </a:p>
        </p:txBody>
      </p:sp>
      <p:sp>
        <p:nvSpPr>
          <p:cNvPr id="5" name="Footer Placeholder 4">
            <a:extLst>
              <a:ext uri="{FF2B5EF4-FFF2-40B4-BE49-F238E27FC236}">
                <a16:creationId xmlns:a16="http://schemas.microsoft.com/office/drawing/2014/main" id="{77D0FDC5-9CB0-8124-1C0D-F0746DC89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1B47E-973C-52BD-B7FA-83C8E0247E86}"/>
              </a:ext>
            </a:extLst>
          </p:cNvPr>
          <p:cNvSpPr>
            <a:spLocks noGrp="1"/>
          </p:cNvSpPr>
          <p:nvPr>
            <p:ph type="sldNum" sz="quarter" idx="12"/>
          </p:nvPr>
        </p:nvSpPr>
        <p:spPr/>
        <p:txBody>
          <a:bodyPr/>
          <a:lstStyle/>
          <a:p>
            <a:fld id="{DF0E3987-F27F-4C81-A6E2-5241C006DF1F}" type="slidenum">
              <a:rPr lang="en-US" smtClean="0"/>
              <a:t>‹#›</a:t>
            </a:fld>
            <a:endParaRPr lang="en-US"/>
          </a:p>
        </p:txBody>
      </p:sp>
    </p:spTree>
    <p:extLst>
      <p:ext uri="{BB962C8B-B14F-4D97-AF65-F5344CB8AC3E}">
        <p14:creationId xmlns:p14="http://schemas.microsoft.com/office/powerpoint/2010/main" val="325838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4BA7-28BB-358E-18EB-AF89381E6B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56272-3DA0-006A-63B1-E0D6BFB6CB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CCC61-600B-2565-8FED-4E40567BBD9B}"/>
              </a:ext>
            </a:extLst>
          </p:cNvPr>
          <p:cNvSpPr>
            <a:spLocks noGrp="1"/>
          </p:cNvSpPr>
          <p:nvPr>
            <p:ph type="dt" sz="half" idx="10"/>
          </p:nvPr>
        </p:nvSpPr>
        <p:spPr/>
        <p:txBody>
          <a:bodyPr/>
          <a:lstStyle/>
          <a:p>
            <a:fld id="{05B3DE2F-7968-4579-B08A-B6754FD42C66}" type="datetimeFigureOut">
              <a:rPr lang="en-US" smtClean="0"/>
              <a:t>1/29/2024</a:t>
            </a:fld>
            <a:endParaRPr lang="en-US"/>
          </a:p>
        </p:txBody>
      </p:sp>
      <p:sp>
        <p:nvSpPr>
          <p:cNvPr id="5" name="Footer Placeholder 4">
            <a:extLst>
              <a:ext uri="{FF2B5EF4-FFF2-40B4-BE49-F238E27FC236}">
                <a16:creationId xmlns:a16="http://schemas.microsoft.com/office/drawing/2014/main" id="{96C2207E-9BA3-9D02-D7E5-F33CB27C0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2E5D9-0112-9212-97A0-C68E99BF9AF2}"/>
              </a:ext>
            </a:extLst>
          </p:cNvPr>
          <p:cNvSpPr>
            <a:spLocks noGrp="1"/>
          </p:cNvSpPr>
          <p:nvPr>
            <p:ph type="sldNum" sz="quarter" idx="12"/>
          </p:nvPr>
        </p:nvSpPr>
        <p:spPr/>
        <p:txBody>
          <a:bodyPr/>
          <a:lstStyle/>
          <a:p>
            <a:fld id="{DF0E3987-F27F-4C81-A6E2-5241C006DF1F}" type="slidenum">
              <a:rPr lang="en-US" smtClean="0"/>
              <a:t>‹#›</a:t>
            </a:fld>
            <a:endParaRPr lang="en-US"/>
          </a:p>
        </p:txBody>
      </p:sp>
    </p:spTree>
    <p:extLst>
      <p:ext uri="{BB962C8B-B14F-4D97-AF65-F5344CB8AC3E}">
        <p14:creationId xmlns:p14="http://schemas.microsoft.com/office/powerpoint/2010/main" val="332601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C721E-5DA1-38A1-308B-9C34F74E85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566AC1-329A-956A-1B5A-54D8546B40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10E1D-4BA8-BAC6-A6D2-22A7F403ABEC}"/>
              </a:ext>
            </a:extLst>
          </p:cNvPr>
          <p:cNvSpPr>
            <a:spLocks noGrp="1"/>
          </p:cNvSpPr>
          <p:nvPr>
            <p:ph type="dt" sz="half" idx="10"/>
          </p:nvPr>
        </p:nvSpPr>
        <p:spPr/>
        <p:txBody>
          <a:bodyPr/>
          <a:lstStyle/>
          <a:p>
            <a:fld id="{05B3DE2F-7968-4579-B08A-B6754FD42C66}" type="datetimeFigureOut">
              <a:rPr lang="en-US" smtClean="0"/>
              <a:t>1/29/2024</a:t>
            </a:fld>
            <a:endParaRPr lang="en-US"/>
          </a:p>
        </p:txBody>
      </p:sp>
      <p:sp>
        <p:nvSpPr>
          <p:cNvPr id="5" name="Footer Placeholder 4">
            <a:extLst>
              <a:ext uri="{FF2B5EF4-FFF2-40B4-BE49-F238E27FC236}">
                <a16:creationId xmlns:a16="http://schemas.microsoft.com/office/drawing/2014/main" id="{20A671B5-573F-E94B-5174-461FAAF37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46A4A-0955-25AA-DB9A-92374DD2A57D}"/>
              </a:ext>
            </a:extLst>
          </p:cNvPr>
          <p:cNvSpPr>
            <a:spLocks noGrp="1"/>
          </p:cNvSpPr>
          <p:nvPr>
            <p:ph type="sldNum" sz="quarter" idx="12"/>
          </p:nvPr>
        </p:nvSpPr>
        <p:spPr/>
        <p:txBody>
          <a:bodyPr/>
          <a:lstStyle/>
          <a:p>
            <a:fld id="{DF0E3987-F27F-4C81-A6E2-5241C006DF1F}" type="slidenum">
              <a:rPr lang="en-US" smtClean="0"/>
              <a:t>‹#›</a:t>
            </a:fld>
            <a:endParaRPr lang="en-US"/>
          </a:p>
        </p:txBody>
      </p:sp>
    </p:spTree>
    <p:extLst>
      <p:ext uri="{BB962C8B-B14F-4D97-AF65-F5344CB8AC3E}">
        <p14:creationId xmlns:p14="http://schemas.microsoft.com/office/powerpoint/2010/main" val="215257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6942-E339-B944-B2EE-84D7B38488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EAC2F9-68D6-A35E-A296-B6AAEEE7D9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71018E-D4FD-1A67-4C73-9D14091DCE3C}"/>
              </a:ext>
            </a:extLst>
          </p:cNvPr>
          <p:cNvSpPr>
            <a:spLocks noGrp="1"/>
          </p:cNvSpPr>
          <p:nvPr>
            <p:ph type="dt" sz="half" idx="10"/>
          </p:nvPr>
        </p:nvSpPr>
        <p:spPr/>
        <p:txBody>
          <a:bodyPr/>
          <a:lstStyle/>
          <a:p>
            <a:fld id="{05B3DE2F-7968-4579-B08A-B6754FD42C66}" type="datetimeFigureOut">
              <a:rPr lang="en-US" smtClean="0"/>
              <a:t>1/29/2024</a:t>
            </a:fld>
            <a:endParaRPr lang="en-US"/>
          </a:p>
        </p:txBody>
      </p:sp>
      <p:sp>
        <p:nvSpPr>
          <p:cNvPr id="5" name="Footer Placeholder 4">
            <a:extLst>
              <a:ext uri="{FF2B5EF4-FFF2-40B4-BE49-F238E27FC236}">
                <a16:creationId xmlns:a16="http://schemas.microsoft.com/office/drawing/2014/main" id="{64AD2DB8-00F6-FCAE-F4F1-610975FF3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6078F-E4A5-A360-1674-AD9058E25E26}"/>
              </a:ext>
            </a:extLst>
          </p:cNvPr>
          <p:cNvSpPr>
            <a:spLocks noGrp="1"/>
          </p:cNvSpPr>
          <p:nvPr>
            <p:ph type="sldNum" sz="quarter" idx="12"/>
          </p:nvPr>
        </p:nvSpPr>
        <p:spPr/>
        <p:txBody>
          <a:bodyPr/>
          <a:lstStyle/>
          <a:p>
            <a:fld id="{DF0E3987-F27F-4C81-A6E2-5241C006DF1F}" type="slidenum">
              <a:rPr lang="en-US" smtClean="0"/>
              <a:t>‹#›</a:t>
            </a:fld>
            <a:endParaRPr lang="en-US"/>
          </a:p>
        </p:txBody>
      </p:sp>
    </p:spTree>
    <p:extLst>
      <p:ext uri="{BB962C8B-B14F-4D97-AF65-F5344CB8AC3E}">
        <p14:creationId xmlns:p14="http://schemas.microsoft.com/office/powerpoint/2010/main" val="377131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698F-6599-3DDD-84F9-006586571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33D704-BD88-EF02-0F65-ADB47B958E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0E8902-20E6-5161-2FEE-A3CBFECE0E14}"/>
              </a:ext>
            </a:extLst>
          </p:cNvPr>
          <p:cNvSpPr>
            <a:spLocks noGrp="1"/>
          </p:cNvSpPr>
          <p:nvPr>
            <p:ph type="dt" sz="half" idx="10"/>
          </p:nvPr>
        </p:nvSpPr>
        <p:spPr/>
        <p:txBody>
          <a:bodyPr/>
          <a:lstStyle/>
          <a:p>
            <a:fld id="{05B3DE2F-7968-4579-B08A-B6754FD42C66}" type="datetimeFigureOut">
              <a:rPr lang="en-US" smtClean="0"/>
              <a:t>1/29/2024</a:t>
            </a:fld>
            <a:endParaRPr lang="en-US"/>
          </a:p>
        </p:txBody>
      </p:sp>
      <p:sp>
        <p:nvSpPr>
          <p:cNvPr id="5" name="Footer Placeholder 4">
            <a:extLst>
              <a:ext uri="{FF2B5EF4-FFF2-40B4-BE49-F238E27FC236}">
                <a16:creationId xmlns:a16="http://schemas.microsoft.com/office/drawing/2014/main" id="{1839B6F6-3E03-A5F7-C02C-1E604D0F6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73653-F16E-7619-1F4F-81B6E25C2436}"/>
              </a:ext>
            </a:extLst>
          </p:cNvPr>
          <p:cNvSpPr>
            <a:spLocks noGrp="1"/>
          </p:cNvSpPr>
          <p:nvPr>
            <p:ph type="sldNum" sz="quarter" idx="12"/>
          </p:nvPr>
        </p:nvSpPr>
        <p:spPr/>
        <p:txBody>
          <a:bodyPr/>
          <a:lstStyle/>
          <a:p>
            <a:fld id="{DF0E3987-F27F-4C81-A6E2-5241C006DF1F}" type="slidenum">
              <a:rPr lang="en-US" smtClean="0"/>
              <a:t>‹#›</a:t>
            </a:fld>
            <a:endParaRPr lang="en-US"/>
          </a:p>
        </p:txBody>
      </p:sp>
    </p:spTree>
    <p:extLst>
      <p:ext uri="{BB962C8B-B14F-4D97-AF65-F5344CB8AC3E}">
        <p14:creationId xmlns:p14="http://schemas.microsoft.com/office/powerpoint/2010/main" val="131991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B91C-9496-BB66-CA89-2F6DFE4F6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C16B3C-55F2-90B1-5FAC-3AA883FC6E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B228FD-0D02-6ACE-D03D-C7389B6FFC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83828C-5BC6-9F51-9884-F6DB3984F42C}"/>
              </a:ext>
            </a:extLst>
          </p:cNvPr>
          <p:cNvSpPr>
            <a:spLocks noGrp="1"/>
          </p:cNvSpPr>
          <p:nvPr>
            <p:ph type="dt" sz="half" idx="10"/>
          </p:nvPr>
        </p:nvSpPr>
        <p:spPr/>
        <p:txBody>
          <a:bodyPr/>
          <a:lstStyle/>
          <a:p>
            <a:fld id="{05B3DE2F-7968-4579-B08A-B6754FD42C66}" type="datetimeFigureOut">
              <a:rPr lang="en-US" smtClean="0"/>
              <a:t>1/29/2024</a:t>
            </a:fld>
            <a:endParaRPr lang="en-US"/>
          </a:p>
        </p:txBody>
      </p:sp>
      <p:sp>
        <p:nvSpPr>
          <p:cNvPr id="6" name="Footer Placeholder 5">
            <a:extLst>
              <a:ext uri="{FF2B5EF4-FFF2-40B4-BE49-F238E27FC236}">
                <a16:creationId xmlns:a16="http://schemas.microsoft.com/office/drawing/2014/main" id="{CE8C6C12-274B-C7C6-7E80-258B82A627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778B4-7257-68AA-DD88-7C0DF1D51C1F}"/>
              </a:ext>
            </a:extLst>
          </p:cNvPr>
          <p:cNvSpPr>
            <a:spLocks noGrp="1"/>
          </p:cNvSpPr>
          <p:nvPr>
            <p:ph type="sldNum" sz="quarter" idx="12"/>
          </p:nvPr>
        </p:nvSpPr>
        <p:spPr/>
        <p:txBody>
          <a:bodyPr/>
          <a:lstStyle/>
          <a:p>
            <a:fld id="{DF0E3987-F27F-4C81-A6E2-5241C006DF1F}" type="slidenum">
              <a:rPr lang="en-US" smtClean="0"/>
              <a:t>‹#›</a:t>
            </a:fld>
            <a:endParaRPr lang="en-US"/>
          </a:p>
        </p:txBody>
      </p:sp>
    </p:spTree>
    <p:extLst>
      <p:ext uri="{BB962C8B-B14F-4D97-AF65-F5344CB8AC3E}">
        <p14:creationId xmlns:p14="http://schemas.microsoft.com/office/powerpoint/2010/main" val="176593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2A643-EA10-49D3-3850-6BA77DC9B3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700236-AE9D-374A-E63A-80913ECD10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6D2E61-F2A2-DCBF-58BA-57F79503DD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787481-0D7C-EDFB-E375-A9F98B511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D08572-786C-1EBB-4716-581A82F1BA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B31F85-BA40-7879-2510-E0CA90886CC6}"/>
              </a:ext>
            </a:extLst>
          </p:cNvPr>
          <p:cNvSpPr>
            <a:spLocks noGrp="1"/>
          </p:cNvSpPr>
          <p:nvPr>
            <p:ph type="dt" sz="half" idx="10"/>
          </p:nvPr>
        </p:nvSpPr>
        <p:spPr/>
        <p:txBody>
          <a:bodyPr/>
          <a:lstStyle/>
          <a:p>
            <a:fld id="{05B3DE2F-7968-4579-B08A-B6754FD42C66}" type="datetimeFigureOut">
              <a:rPr lang="en-US" smtClean="0"/>
              <a:t>1/29/2024</a:t>
            </a:fld>
            <a:endParaRPr lang="en-US"/>
          </a:p>
        </p:txBody>
      </p:sp>
      <p:sp>
        <p:nvSpPr>
          <p:cNvPr id="8" name="Footer Placeholder 7">
            <a:extLst>
              <a:ext uri="{FF2B5EF4-FFF2-40B4-BE49-F238E27FC236}">
                <a16:creationId xmlns:a16="http://schemas.microsoft.com/office/drawing/2014/main" id="{F58179D2-B592-9D93-AACB-686B3335AB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8BEB91-4E6E-C872-C380-3F0463980AC8}"/>
              </a:ext>
            </a:extLst>
          </p:cNvPr>
          <p:cNvSpPr>
            <a:spLocks noGrp="1"/>
          </p:cNvSpPr>
          <p:nvPr>
            <p:ph type="sldNum" sz="quarter" idx="12"/>
          </p:nvPr>
        </p:nvSpPr>
        <p:spPr/>
        <p:txBody>
          <a:bodyPr/>
          <a:lstStyle/>
          <a:p>
            <a:fld id="{DF0E3987-F27F-4C81-A6E2-5241C006DF1F}" type="slidenum">
              <a:rPr lang="en-US" smtClean="0"/>
              <a:t>‹#›</a:t>
            </a:fld>
            <a:endParaRPr lang="en-US"/>
          </a:p>
        </p:txBody>
      </p:sp>
    </p:spTree>
    <p:extLst>
      <p:ext uri="{BB962C8B-B14F-4D97-AF65-F5344CB8AC3E}">
        <p14:creationId xmlns:p14="http://schemas.microsoft.com/office/powerpoint/2010/main" val="153979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9FD2-349E-2AD4-B970-1DE81B1600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49047-D4C7-E347-1E74-B1D4BE02553C}"/>
              </a:ext>
            </a:extLst>
          </p:cNvPr>
          <p:cNvSpPr>
            <a:spLocks noGrp="1"/>
          </p:cNvSpPr>
          <p:nvPr>
            <p:ph type="dt" sz="half" idx="10"/>
          </p:nvPr>
        </p:nvSpPr>
        <p:spPr/>
        <p:txBody>
          <a:bodyPr/>
          <a:lstStyle/>
          <a:p>
            <a:fld id="{05B3DE2F-7968-4579-B08A-B6754FD42C66}" type="datetimeFigureOut">
              <a:rPr lang="en-US" smtClean="0"/>
              <a:t>1/29/2024</a:t>
            </a:fld>
            <a:endParaRPr lang="en-US"/>
          </a:p>
        </p:txBody>
      </p:sp>
      <p:sp>
        <p:nvSpPr>
          <p:cNvPr id="4" name="Footer Placeholder 3">
            <a:extLst>
              <a:ext uri="{FF2B5EF4-FFF2-40B4-BE49-F238E27FC236}">
                <a16:creationId xmlns:a16="http://schemas.microsoft.com/office/drawing/2014/main" id="{8D21DC7D-F750-2F32-F802-D14E94637C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86FCFF-11F3-6D27-3D69-0F4C085B360B}"/>
              </a:ext>
            </a:extLst>
          </p:cNvPr>
          <p:cNvSpPr>
            <a:spLocks noGrp="1"/>
          </p:cNvSpPr>
          <p:nvPr>
            <p:ph type="sldNum" sz="quarter" idx="12"/>
          </p:nvPr>
        </p:nvSpPr>
        <p:spPr/>
        <p:txBody>
          <a:bodyPr/>
          <a:lstStyle/>
          <a:p>
            <a:fld id="{DF0E3987-F27F-4C81-A6E2-5241C006DF1F}" type="slidenum">
              <a:rPr lang="en-US" smtClean="0"/>
              <a:t>‹#›</a:t>
            </a:fld>
            <a:endParaRPr lang="en-US"/>
          </a:p>
        </p:txBody>
      </p:sp>
    </p:spTree>
    <p:extLst>
      <p:ext uri="{BB962C8B-B14F-4D97-AF65-F5344CB8AC3E}">
        <p14:creationId xmlns:p14="http://schemas.microsoft.com/office/powerpoint/2010/main" val="426005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D4105C-A470-2E6C-048A-BA59015ECC25}"/>
              </a:ext>
            </a:extLst>
          </p:cNvPr>
          <p:cNvSpPr>
            <a:spLocks noGrp="1"/>
          </p:cNvSpPr>
          <p:nvPr>
            <p:ph type="dt" sz="half" idx="10"/>
          </p:nvPr>
        </p:nvSpPr>
        <p:spPr/>
        <p:txBody>
          <a:bodyPr/>
          <a:lstStyle/>
          <a:p>
            <a:fld id="{05B3DE2F-7968-4579-B08A-B6754FD42C66}" type="datetimeFigureOut">
              <a:rPr lang="en-US" smtClean="0"/>
              <a:t>1/29/2024</a:t>
            </a:fld>
            <a:endParaRPr lang="en-US"/>
          </a:p>
        </p:txBody>
      </p:sp>
      <p:sp>
        <p:nvSpPr>
          <p:cNvPr id="3" name="Footer Placeholder 2">
            <a:extLst>
              <a:ext uri="{FF2B5EF4-FFF2-40B4-BE49-F238E27FC236}">
                <a16:creationId xmlns:a16="http://schemas.microsoft.com/office/drawing/2014/main" id="{8EC29D82-3735-79D1-69A3-44D6CFEC7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FA2C6F-5C0B-C799-F74F-E63C5352A805}"/>
              </a:ext>
            </a:extLst>
          </p:cNvPr>
          <p:cNvSpPr>
            <a:spLocks noGrp="1"/>
          </p:cNvSpPr>
          <p:nvPr>
            <p:ph type="sldNum" sz="quarter" idx="12"/>
          </p:nvPr>
        </p:nvSpPr>
        <p:spPr/>
        <p:txBody>
          <a:bodyPr/>
          <a:lstStyle/>
          <a:p>
            <a:fld id="{DF0E3987-F27F-4C81-A6E2-5241C006DF1F}" type="slidenum">
              <a:rPr lang="en-US" smtClean="0"/>
              <a:t>‹#›</a:t>
            </a:fld>
            <a:endParaRPr lang="en-US"/>
          </a:p>
        </p:txBody>
      </p:sp>
    </p:spTree>
    <p:extLst>
      <p:ext uri="{BB962C8B-B14F-4D97-AF65-F5344CB8AC3E}">
        <p14:creationId xmlns:p14="http://schemas.microsoft.com/office/powerpoint/2010/main" val="315743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6C0A-6535-3FB0-864F-24D5EF789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72A663-65C4-1436-7B1E-0F4BF13BCB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582382-793A-34C7-315A-2214A2A0F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A54BE-7CE1-557E-2DF9-6AAFF8A969BA}"/>
              </a:ext>
            </a:extLst>
          </p:cNvPr>
          <p:cNvSpPr>
            <a:spLocks noGrp="1"/>
          </p:cNvSpPr>
          <p:nvPr>
            <p:ph type="dt" sz="half" idx="10"/>
          </p:nvPr>
        </p:nvSpPr>
        <p:spPr/>
        <p:txBody>
          <a:bodyPr/>
          <a:lstStyle/>
          <a:p>
            <a:fld id="{05B3DE2F-7968-4579-B08A-B6754FD42C66}" type="datetimeFigureOut">
              <a:rPr lang="en-US" smtClean="0"/>
              <a:t>1/29/2024</a:t>
            </a:fld>
            <a:endParaRPr lang="en-US"/>
          </a:p>
        </p:txBody>
      </p:sp>
      <p:sp>
        <p:nvSpPr>
          <p:cNvPr id="6" name="Footer Placeholder 5">
            <a:extLst>
              <a:ext uri="{FF2B5EF4-FFF2-40B4-BE49-F238E27FC236}">
                <a16:creationId xmlns:a16="http://schemas.microsoft.com/office/drawing/2014/main" id="{BDBF6023-0A6B-6145-38AB-4F3AC7EFF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124CB-0AC5-B297-655A-E92B5CF6CCEB}"/>
              </a:ext>
            </a:extLst>
          </p:cNvPr>
          <p:cNvSpPr>
            <a:spLocks noGrp="1"/>
          </p:cNvSpPr>
          <p:nvPr>
            <p:ph type="sldNum" sz="quarter" idx="12"/>
          </p:nvPr>
        </p:nvSpPr>
        <p:spPr/>
        <p:txBody>
          <a:bodyPr/>
          <a:lstStyle/>
          <a:p>
            <a:fld id="{DF0E3987-F27F-4C81-A6E2-5241C006DF1F}" type="slidenum">
              <a:rPr lang="en-US" smtClean="0"/>
              <a:t>‹#›</a:t>
            </a:fld>
            <a:endParaRPr lang="en-US"/>
          </a:p>
        </p:txBody>
      </p:sp>
    </p:spTree>
    <p:extLst>
      <p:ext uri="{BB962C8B-B14F-4D97-AF65-F5344CB8AC3E}">
        <p14:creationId xmlns:p14="http://schemas.microsoft.com/office/powerpoint/2010/main" val="172658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D78F-F415-C969-C715-4BDEE1BF0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EE55B2-EA93-9077-AECB-F45A09A56D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EA2098-8EE3-5099-3013-10A6C39B1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B17900-1125-B504-8971-21115859997C}"/>
              </a:ext>
            </a:extLst>
          </p:cNvPr>
          <p:cNvSpPr>
            <a:spLocks noGrp="1"/>
          </p:cNvSpPr>
          <p:nvPr>
            <p:ph type="dt" sz="half" idx="10"/>
          </p:nvPr>
        </p:nvSpPr>
        <p:spPr/>
        <p:txBody>
          <a:bodyPr/>
          <a:lstStyle/>
          <a:p>
            <a:fld id="{05B3DE2F-7968-4579-B08A-B6754FD42C66}" type="datetimeFigureOut">
              <a:rPr lang="en-US" smtClean="0"/>
              <a:t>1/29/2024</a:t>
            </a:fld>
            <a:endParaRPr lang="en-US"/>
          </a:p>
        </p:txBody>
      </p:sp>
      <p:sp>
        <p:nvSpPr>
          <p:cNvPr id="6" name="Footer Placeholder 5">
            <a:extLst>
              <a:ext uri="{FF2B5EF4-FFF2-40B4-BE49-F238E27FC236}">
                <a16:creationId xmlns:a16="http://schemas.microsoft.com/office/drawing/2014/main" id="{1D9EFD95-F4C4-2516-CC9F-8479A7AE7D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69616-6C8C-61BF-4300-42834D133E6B}"/>
              </a:ext>
            </a:extLst>
          </p:cNvPr>
          <p:cNvSpPr>
            <a:spLocks noGrp="1"/>
          </p:cNvSpPr>
          <p:nvPr>
            <p:ph type="sldNum" sz="quarter" idx="12"/>
          </p:nvPr>
        </p:nvSpPr>
        <p:spPr/>
        <p:txBody>
          <a:bodyPr/>
          <a:lstStyle/>
          <a:p>
            <a:fld id="{DF0E3987-F27F-4C81-A6E2-5241C006DF1F}" type="slidenum">
              <a:rPr lang="en-US" smtClean="0"/>
              <a:t>‹#›</a:t>
            </a:fld>
            <a:endParaRPr lang="en-US"/>
          </a:p>
        </p:txBody>
      </p:sp>
    </p:spTree>
    <p:extLst>
      <p:ext uri="{BB962C8B-B14F-4D97-AF65-F5344CB8AC3E}">
        <p14:creationId xmlns:p14="http://schemas.microsoft.com/office/powerpoint/2010/main" val="365750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029A9C-A442-D320-45C7-75A86714B2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0ED06-1E7D-F440-D64D-1382E0C92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D6370-4C51-0738-95AA-E46DA27FF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3DE2F-7968-4579-B08A-B6754FD42C66}" type="datetimeFigureOut">
              <a:rPr lang="en-US" smtClean="0"/>
              <a:t>1/29/2024</a:t>
            </a:fld>
            <a:endParaRPr lang="en-US"/>
          </a:p>
        </p:txBody>
      </p:sp>
      <p:sp>
        <p:nvSpPr>
          <p:cNvPr id="5" name="Footer Placeholder 4">
            <a:extLst>
              <a:ext uri="{FF2B5EF4-FFF2-40B4-BE49-F238E27FC236}">
                <a16:creationId xmlns:a16="http://schemas.microsoft.com/office/drawing/2014/main" id="{E36EA7BE-9ED9-8BE9-C8E3-140534733C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E1F223-DFE1-5778-4F73-F0086FDB6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E3987-F27F-4C81-A6E2-5241C006DF1F}" type="slidenum">
              <a:rPr lang="en-US" smtClean="0"/>
              <a:t>‹#›</a:t>
            </a:fld>
            <a:endParaRPr lang="en-US"/>
          </a:p>
        </p:txBody>
      </p:sp>
    </p:spTree>
    <p:extLst>
      <p:ext uri="{BB962C8B-B14F-4D97-AF65-F5344CB8AC3E}">
        <p14:creationId xmlns:p14="http://schemas.microsoft.com/office/powerpoint/2010/main" val="2730244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1524000" y="1122362"/>
            <a:ext cx="9144000" cy="2900518"/>
          </a:xfrm>
        </p:spPr>
        <p:txBody>
          <a:bodyPr>
            <a:noAutofit/>
          </a:bodyPr>
          <a:lstStyle/>
          <a:p>
            <a:r>
              <a:rPr lang="en-US" sz="12000" dirty="0">
                <a:solidFill>
                  <a:srgbClr val="FFFFFF"/>
                </a:solidFill>
                <a:latin typeface="Cambria" panose="02040503050406030204" pitchFamily="18" charset="0"/>
                <a:ea typeface="Cambria" panose="02040503050406030204" pitchFamily="18" charset="0"/>
              </a:rPr>
              <a:t>Cepher </a:t>
            </a:r>
            <a:r>
              <a:rPr lang="en-US" sz="96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1524000" y="4159404"/>
            <a:ext cx="9144000" cy="1830849"/>
          </a:xfrm>
        </p:spPr>
        <p:txBody>
          <a:bodyPr>
            <a:normAutofit/>
          </a:bodyPr>
          <a:lstStyle/>
          <a:p>
            <a:r>
              <a:rPr lang="en-US" sz="5400" dirty="0">
                <a:solidFill>
                  <a:srgbClr val="FFFFFF"/>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5090606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3"/>
            <a:ext cx="11526417" cy="4661304"/>
          </a:xfrm>
        </p:spPr>
        <p:txBody>
          <a:bodyPr>
            <a:normAutofit/>
          </a:bodyPr>
          <a:lstStyle/>
          <a:p>
            <a:pPr lvl="1">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Exodus 3:15</a:t>
            </a:r>
          </a:p>
          <a:p>
            <a:pPr algn="l">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NIV: </a:t>
            </a:r>
            <a:r>
              <a:rPr lang="en-US" i="1" dirty="0">
                <a:solidFill>
                  <a:srgbClr val="FFFFFF"/>
                </a:solidFill>
                <a:latin typeface="Cambria" panose="02040503050406030204" pitchFamily="18" charset="0"/>
                <a:ea typeface="Cambria" panose="02040503050406030204" pitchFamily="18" charset="0"/>
              </a:rPr>
              <a:t>God also said to Moses, “Say to the Israelites, ‘The Lord, the God of your fathers—the God of Abraham, the God of Isaac and the God of Jacob—has sent me to you.’ “This is my name forever, the name you shall call me from generation to generation.</a:t>
            </a:r>
          </a:p>
          <a:p>
            <a:pPr algn="l">
              <a:lnSpc>
                <a:spcPct val="114000"/>
              </a:lnSpc>
              <a:spcBef>
                <a:spcPts val="0"/>
              </a:spcBef>
            </a:pPr>
            <a:endParaRPr lang="en-US" i="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NKJV: </a:t>
            </a:r>
            <a:r>
              <a:rPr lang="en-US" i="1" dirty="0">
                <a:solidFill>
                  <a:srgbClr val="FFFFFF"/>
                </a:solidFill>
                <a:latin typeface="Cambria" panose="02040503050406030204" pitchFamily="18" charset="0"/>
                <a:ea typeface="Cambria" panose="02040503050406030204" pitchFamily="18" charset="0"/>
              </a:rPr>
              <a:t>Moreover God said to Moses, “Thus you shall say to the children of Israel: ‘The Lord God of your fathers, the God of Abraham, the God of Isaac, and the God of Jacob, has sent me to you. This is My name forever, and this is My memorial to all generations.’ </a:t>
            </a:r>
          </a:p>
        </p:txBody>
      </p:sp>
    </p:spTree>
    <p:extLst>
      <p:ext uri="{BB962C8B-B14F-4D97-AF65-F5344CB8AC3E}">
        <p14:creationId xmlns:p14="http://schemas.microsoft.com/office/powerpoint/2010/main" val="30814958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3"/>
            <a:ext cx="11526417" cy="4661304"/>
          </a:xfrm>
        </p:spPr>
        <p:txBody>
          <a:bodyPr>
            <a:normAutofit/>
          </a:bodyPr>
          <a:lstStyle/>
          <a:p>
            <a:pPr lvl="1">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Exodus 6:3</a:t>
            </a:r>
          </a:p>
          <a:p>
            <a:pPr lvl="1">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KJV: </a:t>
            </a:r>
            <a:r>
              <a:rPr lang="en-US" i="1" dirty="0">
                <a:solidFill>
                  <a:srgbClr val="FFFFFF"/>
                </a:solidFill>
                <a:latin typeface="Cambria" panose="02040503050406030204" pitchFamily="18" charset="0"/>
                <a:ea typeface="Cambria" panose="02040503050406030204" pitchFamily="18" charset="0"/>
              </a:rPr>
              <a:t>And I appeared unto Abraham, unto Isaac, and unto Jacob, by the name of God Almighty, but by my name Jehovah was I not known to them.</a:t>
            </a:r>
          </a:p>
          <a:p>
            <a:pPr algn="l">
              <a:lnSpc>
                <a:spcPct val="114000"/>
              </a:lnSpc>
              <a:spcBef>
                <a:spcPts val="0"/>
              </a:spcBef>
            </a:pPr>
            <a:endParaRPr lang="en-US" i="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ASV: </a:t>
            </a:r>
            <a:r>
              <a:rPr lang="en-US" i="1" dirty="0">
                <a:solidFill>
                  <a:srgbClr val="FFFFFF"/>
                </a:solidFill>
                <a:latin typeface="Cambria" panose="02040503050406030204" pitchFamily="18" charset="0"/>
                <a:ea typeface="Cambria" panose="02040503050406030204" pitchFamily="18" charset="0"/>
              </a:rPr>
              <a:t>and I appeared unto Abraham, unto Isaac, and unto Jacob, as God Almighty; but by my name Jehovah I was not known to them.</a:t>
            </a:r>
          </a:p>
          <a:p>
            <a:pPr algn="l">
              <a:lnSpc>
                <a:spcPct val="114000"/>
              </a:lnSpc>
              <a:spcBef>
                <a:spcPts val="0"/>
              </a:spcBef>
            </a:pPr>
            <a:endParaRPr lang="en-US" i="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ESV: </a:t>
            </a:r>
            <a:r>
              <a:rPr lang="en-US" i="1" dirty="0">
                <a:solidFill>
                  <a:srgbClr val="FFFFFF"/>
                </a:solidFill>
                <a:latin typeface="Cambria" panose="02040503050406030204" pitchFamily="18" charset="0"/>
                <a:ea typeface="Cambria" panose="02040503050406030204" pitchFamily="18" charset="0"/>
              </a:rPr>
              <a:t>I appeared to Abraham, to Isaac, and to Jacob, as God Almighty, but by my name the Lord I did not make myself known to them.</a:t>
            </a:r>
          </a:p>
        </p:txBody>
      </p:sp>
    </p:spTree>
    <p:extLst>
      <p:ext uri="{BB962C8B-B14F-4D97-AF65-F5344CB8AC3E}">
        <p14:creationId xmlns:p14="http://schemas.microsoft.com/office/powerpoint/2010/main" val="36256671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3"/>
            <a:ext cx="11526417" cy="4661304"/>
          </a:xfrm>
        </p:spPr>
        <p:txBody>
          <a:bodyPr>
            <a:normAutofit/>
          </a:bodyPr>
          <a:lstStyle/>
          <a:p>
            <a:pPr lvl="1">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Exodus 6:3</a:t>
            </a:r>
          </a:p>
          <a:p>
            <a:pPr lvl="1">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NIV: </a:t>
            </a:r>
            <a:r>
              <a:rPr lang="en-US" i="1" dirty="0">
                <a:solidFill>
                  <a:srgbClr val="FFFFFF"/>
                </a:solidFill>
                <a:latin typeface="Cambria" panose="02040503050406030204" pitchFamily="18" charset="0"/>
                <a:ea typeface="Cambria" panose="02040503050406030204" pitchFamily="18" charset="0"/>
              </a:rPr>
              <a:t>I appeared to Abraham, to Isaac and to Jacob as God Almighty, but by my name the Lord I did not make myself fully known to them.</a:t>
            </a:r>
          </a:p>
          <a:p>
            <a:pPr algn="l">
              <a:lnSpc>
                <a:spcPct val="114000"/>
              </a:lnSpc>
              <a:spcBef>
                <a:spcPts val="0"/>
              </a:spcBef>
            </a:pPr>
            <a:endParaRPr lang="en-US" i="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NKJV: </a:t>
            </a:r>
            <a:r>
              <a:rPr lang="en-US" i="1" dirty="0">
                <a:solidFill>
                  <a:srgbClr val="FFFFFF"/>
                </a:solidFill>
                <a:latin typeface="Cambria" panose="02040503050406030204" pitchFamily="18" charset="0"/>
                <a:ea typeface="Cambria" panose="02040503050406030204" pitchFamily="18" charset="0"/>
              </a:rPr>
              <a:t>I appeared to Abraham, to Isaac, and to Jacob, as God Almighty, but by My name Lord I was not known to them.</a:t>
            </a:r>
          </a:p>
          <a:p>
            <a:pPr algn="l">
              <a:lnSpc>
                <a:spcPct val="114000"/>
              </a:lnSpc>
              <a:spcBef>
                <a:spcPts val="0"/>
              </a:spcBef>
            </a:pPr>
            <a:endParaRPr lang="en-US" i="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NLT: </a:t>
            </a:r>
            <a:r>
              <a:rPr lang="en-US" i="1" dirty="0">
                <a:solidFill>
                  <a:srgbClr val="FFFFFF"/>
                </a:solidFill>
                <a:latin typeface="Cambria" panose="02040503050406030204" pitchFamily="18" charset="0"/>
                <a:ea typeface="Cambria" panose="02040503050406030204" pitchFamily="18" charset="0"/>
              </a:rPr>
              <a:t>I appeared to Abraham, to Isaac, and to Jacob as El-Shaddai—‘God Almighty’—but I did not reveal my name, Yahweh, to them.</a:t>
            </a:r>
          </a:p>
        </p:txBody>
      </p:sp>
    </p:spTree>
    <p:extLst>
      <p:ext uri="{BB962C8B-B14F-4D97-AF65-F5344CB8AC3E}">
        <p14:creationId xmlns:p14="http://schemas.microsoft.com/office/powerpoint/2010/main" val="7517295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3"/>
            <a:ext cx="11526417" cy="4661304"/>
          </a:xfrm>
        </p:spPr>
        <p:txBody>
          <a:bodyPr>
            <a:normAutofit/>
          </a:bodyPr>
          <a:lstStyle/>
          <a:p>
            <a:pPr lvl="1">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Exodus 6:3</a:t>
            </a:r>
          </a:p>
          <a:p>
            <a:pPr lvl="1">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nSpc>
                <a:spcPct val="114000"/>
              </a:lnSpc>
              <a:spcBef>
                <a:spcPts val="0"/>
              </a:spcBef>
            </a:pPr>
            <a:r>
              <a:rPr lang="he-IL" sz="4000" b="1" dirty="0">
                <a:solidFill>
                  <a:srgbClr val="FFFFFF"/>
                </a:solidFill>
                <a:latin typeface="Cambria" panose="02040503050406030204" pitchFamily="18" charset="0"/>
                <a:ea typeface="Cambria" panose="02040503050406030204" pitchFamily="18" charset="0"/>
              </a:rPr>
              <a:t>וָאֵרָא אֶל־אַבְרָהָם אֶל־יִצְחָק וְאֶל־יַעֲקֹב בְּאֵל שַׁדָּי וּשְׁמִי </a:t>
            </a:r>
            <a:r>
              <a:rPr lang="he-IL" sz="4000" b="1" dirty="0">
                <a:solidFill>
                  <a:srgbClr val="FFFF00"/>
                </a:solidFill>
                <a:latin typeface="Cambria" panose="02040503050406030204" pitchFamily="18" charset="0"/>
                <a:ea typeface="Cambria" panose="02040503050406030204" pitchFamily="18" charset="0"/>
              </a:rPr>
              <a:t>יהוה</a:t>
            </a:r>
            <a:r>
              <a:rPr lang="he-IL" sz="4000" b="1" dirty="0">
                <a:solidFill>
                  <a:srgbClr val="FFFFFF"/>
                </a:solidFill>
                <a:latin typeface="Cambria" panose="02040503050406030204" pitchFamily="18" charset="0"/>
                <a:ea typeface="Cambria" panose="02040503050406030204" pitchFamily="18" charset="0"/>
              </a:rPr>
              <a:t> לֹא נוֹדַעְתִּי לָהֶם׃</a:t>
            </a:r>
            <a:endParaRPr lang="en-US" sz="4000" b="1" dirty="0">
              <a:solidFill>
                <a:srgbClr val="FFFFFF"/>
              </a:solidFill>
              <a:latin typeface="Cambria" panose="02040503050406030204" pitchFamily="18" charset="0"/>
              <a:ea typeface="Cambria" panose="02040503050406030204" pitchFamily="18" charset="0"/>
            </a:endParaRPr>
          </a:p>
          <a:p>
            <a:pPr>
              <a:lnSpc>
                <a:spcPct val="114000"/>
              </a:lnSpc>
              <a:spcBef>
                <a:spcPts val="0"/>
              </a:spcBef>
            </a:pPr>
            <a:endParaRPr lang="en-US" sz="4000" i="1" dirty="0">
              <a:solidFill>
                <a:srgbClr val="FFFFFF"/>
              </a:solidFill>
              <a:latin typeface="Cambria" panose="02040503050406030204" pitchFamily="18" charset="0"/>
              <a:ea typeface="Cambria" panose="02040503050406030204" pitchFamily="18" charset="0"/>
            </a:endParaRPr>
          </a:p>
          <a:p>
            <a:pPr>
              <a:lnSpc>
                <a:spcPct val="114000"/>
              </a:lnSpc>
              <a:spcBef>
                <a:spcPts val="0"/>
              </a:spcBef>
            </a:pPr>
            <a:r>
              <a:rPr lang="en-US" sz="4000" i="1" dirty="0" err="1">
                <a:solidFill>
                  <a:srgbClr val="FFFFFF"/>
                </a:solidFill>
                <a:latin typeface="Cambria" panose="02040503050406030204" pitchFamily="18" charset="0"/>
                <a:ea typeface="Cambria" panose="02040503050406030204" pitchFamily="18" charset="0"/>
              </a:rPr>
              <a:t>Va’erah</a:t>
            </a:r>
            <a:r>
              <a:rPr lang="en-US" sz="4000" i="1" dirty="0">
                <a:solidFill>
                  <a:srgbClr val="FFFFFF"/>
                </a:solidFill>
                <a:latin typeface="Cambria" panose="02040503050406030204" pitchFamily="18" charset="0"/>
                <a:ea typeface="Cambria" panose="02040503050406030204" pitchFamily="18" charset="0"/>
              </a:rPr>
              <a:t> El-Avraham El-Yitschaq </a:t>
            </a:r>
            <a:r>
              <a:rPr lang="en-US" sz="4000" i="1" dirty="0" err="1">
                <a:solidFill>
                  <a:srgbClr val="FFFFFF"/>
                </a:solidFill>
                <a:latin typeface="Cambria" panose="02040503050406030204" pitchFamily="18" charset="0"/>
                <a:ea typeface="Cambria" panose="02040503050406030204" pitchFamily="18" charset="0"/>
              </a:rPr>
              <a:t>v’El</a:t>
            </a:r>
            <a:r>
              <a:rPr lang="en-US" sz="4000" i="1" dirty="0">
                <a:solidFill>
                  <a:srgbClr val="FFFFFF"/>
                </a:solidFill>
                <a:latin typeface="Cambria" panose="02040503050406030204" pitchFamily="18" charset="0"/>
                <a:ea typeface="Cambria" panose="02040503050406030204" pitchFamily="18" charset="0"/>
              </a:rPr>
              <a:t>-Ya’aqov </a:t>
            </a:r>
            <a:r>
              <a:rPr lang="en-US" sz="4000" i="1" dirty="0" err="1">
                <a:solidFill>
                  <a:srgbClr val="FFFFFF"/>
                </a:solidFill>
                <a:latin typeface="Cambria" panose="02040503050406030204" pitchFamily="18" charset="0"/>
                <a:ea typeface="Cambria" panose="02040503050406030204" pitchFamily="18" charset="0"/>
              </a:rPr>
              <a:t>b’El</a:t>
            </a:r>
            <a:r>
              <a:rPr lang="en-US" sz="4000" i="1" dirty="0">
                <a:solidFill>
                  <a:srgbClr val="FFFFFF"/>
                </a:solidFill>
                <a:latin typeface="Cambria" panose="02040503050406030204" pitchFamily="18" charset="0"/>
                <a:ea typeface="Cambria" panose="02040503050406030204" pitchFamily="18" charset="0"/>
              </a:rPr>
              <a:t> Shaddai </a:t>
            </a:r>
            <a:r>
              <a:rPr lang="en-US" sz="4000" i="1" dirty="0" err="1">
                <a:solidFill>
                  <a:srgbClr val="FFFFFF"/>
                </a:solidFill>
                <a:latin typeface="Cambria" panose="02040503050406030204" pitchFamily="18" charset="0"/>
                <a:ea typeface="Cambria" panose="02040503050406030204" pitchFamily="18" charset="0"/>
              </a:rPr>
              <a:t>u’shemi</a:t>
            </a:r>
            <a:r>
              <a:rPr lang="en-US" sz="4000" i="1" dirty="0">
                <a:solidFill>
                  <a:srgbClr val="FFFFFF"/>
                </a:solidFill>
                <a:latin typeface="Cambria" panose="02040503050406030204" pitchFamily="18" charset="0"/>
                <a:ea typeface="Cambria" panose="02040503050406030204" pitchFamily="18" charset="0"/>
              </a:rPr>
              <a:t> Yahuah lo </a:t>
            </a:r>
            <a:r>
              <a:rPr lang="en-US" sz="4000" i="1" dirty="0" err="1">
                <a:solidFill>
                  <a:srgbClr val="FFFFFF"/>
                </a:solidFill>
                <a:latin typeface="Cambria" panose="02040503050406030204" pitchFamily="18" charset="0"/>
                <a:ea typeface="Cambria" panose="02040503050406030204" pitchFamily="18" charset="0"/>
              </a:rPr>
              <a:t>nivda’ati</a:t>
            </a:r>
            <a:r>
              <a:rPr lang="en-US" sz="4000" i="1" dirty="0">
                <a:solidFill>
                  <a:srgbClr val="FFFFFF"/>
                </a:solidFill>
                <a:latin typeface="Cambria" panose="02040503050406030204" pitchFamily="18" charset="0"/>
                <a:ea typeface="Cambria" panose="02040503050406030204" pitchFamily="18" charset="0"/>
              </a:rPr>
              <a:t> </a:t>
            </a:r>
            <a:r>
              <a:rPr lang="en-US" sz="4000" i="1" dirty="0" err="1">
                <a:solidFill>
                  <a:srgbClr val="FFFFFF"/>
                </a:solidFill>
                <a:latin typeface="Cambria" panose="02040503050406030204" pitchFamily="18" charset="0"/>
                <a:ea typeface="Cambria" panose="02040503050406030204" pitchFamily="18" charset="0"/>
              </a:rPr>
              <a:t>lahem</a:t>
            </a:r>
            <a:r>
              <a:rPr lang="en-US" sz="4000" i="1" dirty="0">
                <a:solidFill>
                  <a:srgbClr val="FFFFFF"/>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1591586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3"/>
            <a:ext cx="11526417" cy="4661304"/>
          </a:xfrm>
        </p:spPr>
        <p:txBody>
          <a:bodyPr>
            <a:normAutofit/>
          </a:bodyPr>
          <a:lstStyle/>
          <a:p>
            <a:pPr lvl="1">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Isaiah 42:8</a:t>
            </a:r>
          </a:p>
          <a:p>
            <a:pPr lvl="1">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KJV: </a:t>
            </a:r>
            <a:r>
              <a:rPr lang="en-US" i="1" dirty="0">
                <a:solidFill>
                  <a:srgbClr val="FFFFFF"/>
                </a:solidFill>
                <a:latin typeface="Cambria" panose="02040503050406030204" pitchFamily="18" charset="0"/>
                <a:ea typeface="Cambria" panose="02040503050406030204" pitchFamily="18" charset="0"/>
              </a:rPr>
              <a:t>I am the Lord: that is my name: and my glory will I not give to another, neither my praise to graven images.</a:t>
            </a:r>
          </a:p>
          <a:p>
            <a:pPr algn="l">
              <a:lnSpc>
                <a:spcPct val="114000"/>
              </a:lnSpc>
              <a:spcBef>
                <a:spcPts val="0"/>
              </a:spcBef>
            </a:pPr>
            <a:endParaRPr lang="en-US" i="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ASV: </a:t>
            </a:r>
            <a:r>
              <a:rPr lang="en-US" i="1" dirty="0">
                <a:solidFill>
                  <a:srgbClr val="FFFFFF"/>
                </a:solidFill>
                <a:latin typeface="Cambria" panose="02040503050406030204" pitchFamily="18" charset="0"/>
                <a:ea typeface="Cambria" panose="02040503050406030204" pitchFamily="18" charset="0"/>
              </a:rPr>
              <a:t>I am Jehovah, that is my name; and my glory will I not give to another, neither my praise unto graven images.</a:t>
            </a:r>
          </a:p>
          <a:p>
            <a:pPr algn="l">
              <a:lnSpc>
                <a:spcPct val="114000"/>
              </a:lnSpc>
              <a:spcBef>
                <a:spcPts val="0"/>
              </a:spcBef>
            </a:pPr>
            <a:endParaRPr lang="en-US" i="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ESV: </a:t>
            </a:r>
            <a:r>
              <a:rPr lang="en-US" i="1" dirty="0">
                <a:solidFill>
                  <a:srgbClr val="FFFFFF"/>
                </a:solidFill>
                <a:latin typeface="Cambria" panose="02040503050406030204" pitchFamily="18" charset="0"/>
                <a:ea typeface="Cambria" panose="02040503050406030204" pitchFamily="18" charset="0"/>
              </a:rPr>
              <a:t>I am the Lord; that is my name; my glory I give to no other, nor my praise to carved idols.</a:t>
            </a:r>
          </a:p>
        </p:txBody>
      </p:sp>
    </p:spTree>
    <p:extLst>
      <p:ext uri="{BB962C8B-B14F-4D97-AF65-F5344CB8AC3E}">
        <p14:creationId xmlns:p14="http://schemas.microsoft.com/office/powerpoint/2010/main" val="38836961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3"/>
            <a:ext cx="11526417" cy="4661304"/>
          </a:xfrm>
        </p:spPr>
        <p:txBody>
          <a:bodyPr>
            <a:normAutofit/>
          </a:bodyPr>
          <a:lstStyle/>
          <a:p>
            <a:pPr lvl="1">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Isaiah 42:8</a:t>
            </a:r>
          </a:p>
          <a:p>
            <a:pPr lvl="1">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NIV: </a:t>
            </a:r>
            <a:r>
              <a:rPr lang="en-US" i="1" dirty="0">
                <a:solidFill>
                  <a:srgbClr val="FFFFFF"/>
                </a:solidFill>
                <a:latin typeface="Cambria" panose="02040503050406030204" pitchFamily="18" charset="0"/>
                <a:ea typeface="Cambria" panose="02040503050406030204" pitchFamily="18" charset="0"/>
              </a:rPr>
              <a:t>I am the Lord; that is my name! I will not yield my glory to another or my praise to idols.</a:t>
            </a:r>
          </a:p>
          <a:p>
            <a:pPr algn="l">
              <a:lnSpc>
                <a:spcPct val="114000"/>
              </a:lnSpc>
              <a:spcBef>
                <a:spcPts val="0"/>
              </a:spcBef>
            </a:pPr>
            <a:endParaRPr lang="en-US" i="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NKJV: </a:t>
            </a:r>
            <a:r>
              <a:rPr lang="en-US" i="1" dirty="0">
                <a:solidFill>
                  <a:srgbClr val="FFFFFF"/>
                </a:solidFill>
                <a:latin typeface="Cambria" panose="02040503050406030204" pitchFamily="18" charset="0"/>
                <a:ea typeface="Cambria" panose="02040503050406030204" pitchFamily="18" charset="0"/>
              </a:rPr>
              <a:t>I am the Lord, that is My name; And My glory I will not give to another, Nor My praise to carved images.</a:t>
            </a:r>
          </a:p>
          <a:p>
            <a:pPr algn="l">
              <a:lnSpc>
                <a:spcPct val="114000"/>
              </a:lnSpc>
              <a:spcBef>
                <a:spcPts val="0"/>
              </a:spcBef>
            </a:pPr>
            <a:endParaRPr lang="en-US" i="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NLT: </a:t>
            </a:r>
            <a:r>
              <a:rPr lang="en-US" i="1" dirty="0">
                <a:solidFill>
                  <a:srgbClr val="FFFFFF"/>
                </a:solidFill>
                <a:latin typeface="Cambria" panose="02040503050406030204" pitchFamily="18" charset="0"/>
                <a:ea typeface="Cambria" panose="02040503050406030204" pitchFamily="18" charset="0"/>
              </a:rPr>
              <a:t>I am the Lord; that is my name! I will not give my glory to anyone else, nor share my praise with carved idols.</a:t>
            </a:r>
          </a:p>
        </p:txBody>
      </p:sp>
    </p:spTree>
    <p:extLst>
      <p:ext uri="{BB962C8B-B14F-4D97-AF65-F5344CB8AC3E}">
        <p14:creationId xmlns:p14="http://schemas.microsoft.com/office/powerpoint/2010/main" val="2007976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2"/>
            <a:ext cx="11526417" cy="5165157"/>
          </a:xfrm>
        </p:spPr>
        <p:txBody>
          <a:bodyPr>
            <a:normAutofit fontScale="70000" lnSpcReduction="20000"/>
          </a:bodyPr>
          <a:lstStyle/>
          <a:p>
            <a:pPr lvl="1" algn="l">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                                                                                 </a:t>
            </a:r>
            <a:r>
              <a:rPr lang="en-US" sz="4000" dirty="0">
                <a:solidFill>
                  <a:srgbClr val="FFFFFF"/>
                </a:solidFill>
                <a:latin typeface="Cambria" panose="02040503050406030204" pitchFamily="18" charset="0"/>
                <a:ea typeface="Cambria" panose="02040503050406030204" pitchFamily="18" charset="0"/>
              </a:rPr>
              <a:t>Who then is “the </a:t>
            </a:r>
            <a:r>
              <a:rPr lang="en-US" sz="4000" cap="small" dirty="0">
                <a:solidFill>
                  <a:srgbClr val="FFFFFF"/>
                </a:solidFill>
                <a:latin typeface="Cambria" panose="02040503050406030204" pitchFamily="18" charset="0"/>
                <a:ea typeface="Cambria" panose="02040503050406030204" pitchFamily="18" charset="0"/>
              </a:rPr>
              <a:t>Lord</a:t>
            </a:r>
            <a:r>
              <a:rPr lang="en-US" sz="4000" dirty="0">
                <a:solidFill>
                  <a:srgbClr val="FFFFFF"/>
                </a:solidFill>
                <a:latin typeface="Cambria" panose="02040503050406030204" pitchFamily="18" charset="0"/>
                <a:ea typeface="Cambria" panose="02040503050406030204" pitchFamily="18" charset="0"/>
              </a:rPr>
              <a:t>”?</a:t>
            </a:r>
          </a:p>
          <a:p>
            <a:pPr lvl="1">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sz="4000" b="1" dirty="0">
                <a:solidFill>
                  <a:srgbClr val="FFFFFF"/>
                </a:solidFill>
                <a:latin typeface="Cambria" panose="02040503050406030204" pitchFamily="18" charset="0"/>
                <a:ea typeface="Cambria" panose="02040503050406030204" pitchFamily="18" charset="0"/>
              </a:rPr>
              <a:t> </a:t>
            </a:r>
            <a:r>
              <a:rPr lang="en-US" sz="4000" b="1" dirty="0" err="1">
                <a:solidFill>
                  <a:srgbClr val="FFFFFF"/>
                </a:solidFill>
                <a:latin typeface="Cambria" panose="02040503050406030204" pitchFamily="18" charset="0"/>
                <a:ea typeface="Cambria" panose="02040503050406030204" pitchFamily="18" charset="0"/>
              </a:rPr>
              <a:t>Baʻal</a:t>
            </a:r>
            <a:r>
              <a:rPr lang="en-US" sz="4000" b="1" dirty="0">
                <a:solidFill>
                  <a:srgbClr val="FFFFFF"/>
                </a:solidFill>
                <a:latin typeface="Cambria" panose="02040503050406030204" pitchFamily="18" charset="0"/>
                <a:ea typeface="Cambria" panose="02040503050406030204" pitchFamily="18" charset="0"/>
              </a:rPr>
              <a:t> (</a:t>
            </a:r>
            <a:r>
              <a:rPr lang="he-IL" sz="4000" b="1" dirty="0">
                <a:solidFill>
                  <a:srgbClr val="FFFFFF"/>
                </a:solidFill>
                <a:latin typeface="Cambria" panose="02040503050406030204" pitchFamily="18" charset="0"/>
                <a:ea typeface="Cambria" panose="02040503050406030204" pitchFamily="18" charset="0"/>
              </a:rPr>
              <a:t>בַּעַל</a:t>
            </a:r>
            <a:r>
              <a:rPr lang="en-US" sz="4000" b="1" dirty="0">
                <a:solidFill>
                  <a:srgbClr val="FFFFFF"/>
                </a:solidFill>
                <a:latin typeface="Cambria" panose="02040503050406030204" pitchFamily="18" charset="0"/>
                <a:ea typeface="Cambria" panose="02040503050406030204" pitchFamily="18" charset="0"/>
              </a:rPr>
              <a:t>) H1167</a:t>
            </a:r>
          </a:p>
          <a:p>
            <a:pPr algn="l">
              <a:lnSpc>
                <a:spcPct val="114000"/>
              </a:lnSpc>
              <a:spcBef>
                <a:spcPts val="0"/>
              </a:spcBef>
            </a:pPr>
            <a:r>
              <a:rPr lang="en-US" sz="4000" dirty="0">
                <a:solidFill>
                  <a:srgbClr val="FFFFFF"/>
                </a:solidFill>
                <a:latin typeface="Cambria" panose="02040503050406030204" pitchFamily="18" charset="0"/>
                <a:ea typeface="Cambria" panose="02040503050406030204" pitchFamily="18" charset="0"/>
              </a:rPr>
              <a:t> </a:t>
            </a:r>
          </a:p>
          <a:p>
            <a:pPr algn="l">
              <a:lnSpc>
                <a:spcPct val="114000"/>
              </a:lnSpc>
              <a:spcBef>
                <a:spcPts val="0"/>
              </a:spcBef>
            </a:pPr>
            <a:r>
              <a:rPr lang="en-US" sz="4000" dirty="0">
                <a:solidFill>
                  <a:srgbClr val="FFFFFF"/>
                </a:solidFill>
                <a:latin typeface="Cambria" panose="02040503050406030204" pitchFamily="18" charset="0"/>
                <a:ea typeface="Cambria" panose="02040503050406030204" pitchFamily="18" charset="0"/>
              </a:rPr>
              <a:t>This is a masculine noun meaning a </a:t>
            </a:r>
            <a:r>
              <a:rPr lang="en-US" sz="4000" i="1" dirty="0">
                <a:solidFill>
                  <a:srgbClr val="FFFFFF"/>
                </a:solidFill>
                <a:latin typeface="Cambria" panose="02040503050406030204" pitchFamily="18" charset="0"/>
                <a:ea typeface="Cambria" panose="02040503050406030204" pitchFamily="18" charset="0"/>
              </a:rPr>
              <a:t>master</a:t>
            </a:r>
            <a:r>
              <a:rPr lang="en-US" sz="4000" dirty="0">
                <a:solidFill>
                  <a:srgbClr val="FFFFFF"/>
                </a:solidFill>
                <a:latin typeface="Cambria" panose="02040503050406030204" pitchFamily="18" charset="0"/>
                <a:ea typeface="Cambria" panose="02040503050406030204" pitchFamily="18" charset="0"/>
              </a:rPr>
              <a:t>; hence, a </a:t>
            </a:r>
            <a:r>
              <a:rPr lang="en-US" sz="4000" i="1" dirty="0">
                <a:solidFill>
                  <a:srgbClr val="FFFFFF"/>
                </a:solidFill>
                <a:latin typeface="Cambria" panose="02040503050406030204" pitchFamily="18" charset="0"/>
                <a:ea typeface="Cambria" panose="02040503050406030204" pitchFamily="18" charset="0"/>
              </a:rPr>
              <a:t>husband</a:t>
            </a:r>
            <a:r>
              <a:rPr lang="en-US" sz="4000" dirty="0">
                <a:solidFill>
                  <a:srgbClr val="FFFFFF"/>
                </a:solidFill>
                <a:latin typeface="Cambria" panose="02040503050406030204" pitchFamily="18" charset="0"/>
                <a:ea typeface="Cambria" panose="02040503050406030204" pitchFamily="18" charset="0"/>
              </a:rPr>
              <a:t>, or (figuratively) </a:t>
            </a:r>
            <a:r>
              <a:rPr lang="en-US" sz="4000" i="1" dirty="0">
                <a:solidFill>
                  <a:srgbClr val="FFFFFF"/>
                </a:solidFill>
                <a:latin typeface="Cambria" panose="02040503050406030204" pitchFamily="18" charset="0"/>
                <a:ea typeface="Cambria" panose="02040503050406030204" pitchFamily="18" charset="0"/>
              </a:rPr>
              <a:t>owner</a:t>
            </a:r>
            <a:r>
              <a:rPr lang="en-US" sz="4000" dirty="0">
                <a:solidFill>
                  <a:srgbClr val="FFFFFF"/>
                </a:solidFill>
                <a:latin typeface="Cambria" panose="02040503050406030204" pitchFamily="18" charset="0"/>
                <a:ea typeface="Cambria" panose="02040503050406030204" pitchFamily="18" charset="0"/>
              </a:rPr>
              <a:t> (often used with another noun in modifications of this latter sense):— archer, babbler, bird, captain, chief man, confederate, have to do, dreamer, those to whom it is due, furious, those that are given to it, great, hairy, he that hath it, have, horseman, husband, </a:t>
            </a:r>
            <a:r>
              <a:rPr lang="en-US" sz="4000" i="1" dirty="0">
                <a:solidFill>
                  <a:srgbClr val="FFFF00"/>
                </a:solidFill>
                <a:latin typeface="Cambria" panose="02040503050406030204" pitchFamily="18" charset="0"/>
                <a:ea typeface="Cambria" panose="02040503050406030204" pitchFamily="18" charset="0"/>
              </a:rPr>
              <a:t>lord</a:t>
            </a:r>
            <a:r>
              <a:rPr lang="en-US" sz="4000" dirty="0">
                <a:solidFill>
                  <a:srgbClr val="FFFFFF"/>
                </a:solidFill>
                <a:latin typeface="Cambria" panose="02040503050406030204" pitchFamily="18" charset="0"/>
                <a:ea typeface="Cambria" panose="02040503050406030204" pitchFamily="18" charset="0"/>
              </a:rPr>
              <a:t>, man, married, master, person. </a:t>
            </a:r>
          </a:p>
          <a:p>
            <a:pPr algn="l">
              <a:lnSpc>
                <a:spcPct val="114000"/>
              </a:lnSpc>
              <a:spcBef>
                <a:spcPts val="0"/>
              </a:spcBef>
            </a:pPr>
            <a:r>
              <a:rPr lang="en-US" sz="4000" dirty="0">
                <a:solidFill>
                  <a:srgbClr val="FFFFFF"/>
                </a:solidFill>
                <a:latin typeface="Cambria" panose="02040503050406030204" pitchFamily="18" charset="0"/>
                <a:ea typeface="Cambria" panose="02040503050406030204" pitchFamily="18" charset="0"/>
              </a:rPr>
              <a:t> </a:t>
            </a:r>
          </a:p>
          <a:p>
            <a:pPr algn="l">
              <a:lnSpc>
                <a:spcPct val="114000"/>
              </a:lnSpc>
              <a:spcBef>
                <a:spcPts val="0"/>
              </a:spcBef>
            </a:pPr>
            <a:r>
              <a:rPr lang="en-US" sz="4000" dirty="0">
                <a:solidFill>
                  <a:srgbClr val="FFFFFF"/>
                </a:solidFill>
                <a:latin typeface="Cambria" panose="02040503050406030204" pitchFamily="18" charset="0"/>
                <a:ea typeface="Cambria" panose="02040503050406030204" pitchFamily="18" charset="0"/>
              </a:rPr>
              <a:t>From H1166</a:t>
            </a:r>
            <a:r>
              <a:rPr lang="he-IL" sz="4000" dirty="0">
                <a:solidFill>
                  <a:srgbClr val="FFFFFF"/>
                </a:solidFill>
                <a:latin typeface="Cambria" panose="02040503050406030204" pitchFamily="18" charset="0"/>
                <a:ea typeface="Cambria" panose="02040503050406030204" pitchFamily="18" charset="0"/>
              </a:rPr>
              <a:t> </a:t>
            </a:r>
            <a:r>
              <a:rPr lang="en-US" sz="4000" dirty="0">
                <a:solidFill>
                  <a:srgbClr val="FFFFFF"/>
                </a:solidFill>
                <a:latin typeface="Cambria" panose="02040503050406030204" pitchFamily="18" charset="0"/>
                <a:ea typeface="Cambria" panose="02040503050406030204" pitchFamily="18" charset="0"/>
              </a:rPr>
              <a:t>(</a:t>
            </a:r>
            <a:r>
              <a:rPr lang="he-IL" sz="4000" dirty="0">
                <a:solidFill>
                  <a:srgbClr val="FFFFFF"/>
                </a:solidFill>
                <a:latin typeface="Cambria" panose="02040503050406030204" pitchFamily="18" charset="0"/>
                <a:ea typeface="Cambria" panose="02040503050406030204" pitchFamily="18" charset="0"/>
              </a:rPr>
              <a:t>בָּעַל</a:t>
            </a:r>
            <a:r>
              <a:rPr lang="en-US" sz="4000" dirty="0">
                <a:solidFill>
                  <a:srgbClr val="FFFFFF"/>
                </a:solidFill>
                <a:latin typeface="Cambria" panose="02040503050406030204" pitchFamily="18" charset="0"/>
                <a:ea typeface="Cambria" panose="02040503050406030204" pitchFamily="18" charset="0"/>
              </a:rPr>
              <a:t>) </a:t>
            </a:r>
            <a:r>
              <a:rPr lang="he-IL" sz="4000" dirty="0">
                <a:solidFill>
                  <a:srgbClr val="FFFFFF"/>
                </a:solidFill>
                <a:latin typeface="Cambria" panose="02040503050406030204" pitchFamily="18" charset="0"/>
                <a:ea typeface="Cambria" panose="02040503050406030204" pitchFamily="18" charset="0"/>
              </a:rPr>
              <a:t> </a:t>
            </a:r>
            <a:r>
              <a:rPr lang="en-US" sz="4000" dirty="0" err="1">
                <a:solidFill>
                  <a:srgbClr val="FFFFFF"/>
                </a:solidFill>
                <a:latin typeface="Cambria" panose="02040503050406030204" pitchFamily="18" charset="0"/>
                <a:ea typeface="Cambria" panose="02040503050406030204" pitchFamily="18" charset="0"/>
              </a:rPr>
              <a:t>bâʻal</a:t>
            </a:r>
            <a:r>
              <a:rPr lang="en-US" sz="4000" dirty="0">
                <a:solidFill>
                  <a:srgbClr val="FFFFFF"/>
                </a:solidFill>
                <a:latin typeface="Cambria" panose="02040503050406030204" pitchFamily="18" charset="0"/>
                <a:ea typeface="Cambria" panose="02040503050406030204" pitchFamily="18" charset="0"/>
              </a:rPr>
              <a:t>, a primitive root meaning to be master.</a:t>
            </a:r>
          </a:p>
          <a:p>
            <a:pPr>
              <a:lnSpc>
                <a:spcPct val="114000"/>
              </a:lnSpc>
              <a:spcBef>
                <a:spcPts val="0"/>
              </a:spcBef>
            </a:pPr>
            <a:r>
              <a:rPr lang="en-US" sz="4000" dirty="0">
                <a:solidFill>
                  <a:srgbClr val="FFFFFF"/>
                </a:solidFill>
                <a:latin typeface="Cambria" panose="02040503050406030204" pitchFamily="18" charset="0"/>
                <a:ea typeface="Cambria" panose="02040503050406030204" pitchFamily="18" charset="0"/>
              </a:rPr>
              <a:t>The “Lord God” in Hebrew is </a:t>
            </a:r>
            <a:r>
              <a:rPr lang="en-US" sz="4000" dirty="0" err="1">
                <a:solidFill>
                  <a:srgbClr val="FFFFFF"/>
                </a:solidFill>
                <a:latin typeface="Cambria" panose="02040503050406030204" pitchFamily="18" charset="0"/>
                <a:ea typeface="Cambria" panose="02040503050406030204" pitchFamily="18" charset="0"/>
              </a:rPr>
              <a:t>Ba’al</a:t>
            </a:r>
            <a:r>
              <a:rPr lang="en-US" sz="4000" dirty="0">
                <a:solidFill>
                  <a:srgbClr val="FFFFFF"/>
                </a:solidFill>
                <a:latin typeface="Cambria" panose="02040503050406030204" pitchFamily="18" charset="0"/>
                <a:ea typeface="Cambria" panose="02040503050406030204" pitchFamily="18" charset="0"/>
              </a:rPr>
              <a:t> Gad – the master of fortune. </a:t>
            </a:r>
          </a:p>
          <a:p>
            <a:pPr algn="l">
              <a:lnSpc>
                <a:spcPct val="114000"/>
              </a:lnSpc>
              <a:spcBef>
                <a:spcPts val="0"/>
              </a:spcBef>
            </a:pPr>
            <a:endParaRPr lang="en-US" sz="4000" i="1" dirty="0">
              <a:solidFill>
                <a:srgbClr val="FFFF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11930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2"/>
            <a:ext cx="11526417" cy="5165157"/>
          </a:xfrm>
        </p:spPr>
        <p:txBody>
          <a:bodyPr>
            <a:normAutofit fontScale="77500" lnSpcReduction="20000"/>
          </a:bodyPr>
          <a:lstStyle/>
          <a:p>
            <a:pPr lvl="1" algn="l">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                                                                                 </a:t>
            </a:r>
            <a:r>
              <a:rPr lang="en-US" sz="4000" dirty="0">
                <a:solidFill>
                  <a:srgbClr val="FFFFFF"/>
                </a:solidFill>
                <a:latin typeface="Cambria" panose="02040503050406030204" pitchFamily="18" charset="0"/>
                <a:ea typeface="Cambria" panose="02040503050406030204" pitchFamily="18" charset="0"/>
              </a:rPr>
              <a:t>Where are you in this?</a:t>
            </a:r>
          </a:p>
          <a:p>
            <a:pPr lvl="1">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gn="l">
              <a:lnSpc>
                <a:spcPct val="134000"/>
              </a:lnSpc>
              <a:spcBef>
                <a:spcPts val="0"/>
              </a:spcBef>
            </a:pPr>
            <a:r>
              <a:rPr lang="en-US" sz="4000" b="1" dirty="0">
                <a:solidFill>
                  <a:srgbClr val="FFFFFF"/>
                </a:solidFill>
                <a:latin typeface="Cambria" panose="02040503050406030204" pitchFamily="18" charset="0"/>
                <a:ea typeface="Cambria" panose="02040503050406030204" pitchFamily="18" charset="0"/>
              </a:rPr>
              <a:t> </a:t>
            </a:r>
            <a:r>
              <a:rPr lang="en-US" sz="4000" dirty="0">
                <a:solidFill>
                  <a:srgbClr val="FFFFFF"/>
                </a:solidFill>
                <a:latin typeface="Cambria" panose="02040503050406030204" pitchFamily="18" charset="0"/>
                <a:ea typeface="Cambria" panose="02040503050406030204" pitchFamily="18" charset="0"/>
              </a:rPr>
              <a:t> </a:t>
            </a:r>
          </a:p>
          <a:p>
            <a:pPr algn="l">
              <a:lnSpc>
                <a:spcPct val="134000"/>
              </a:lnSpc>
              <a:spcBef>
                <a:spcPts val="0"/>
              </a:spcBef>
            </a:pPr>
            <a:r>
              <a:rPr lang="en-US" sz="4000" i="1" dirty="0">
                <a:solidFill>
                  <a:srgbClr val="FFFFFF"/>
                </a:solidFill>
                <a:latin typeface="Cambria" panose="02040503050406030204" pitchFamily="18" charset="0"/>
                <a:ea typeface="Cambria" panose="02040503050406030204" pitchFamily="18" charset="0"/>
              </a:rPr>
              <a:t>11 And the children of Yashar’el did evil in the sight of Yahuah and served </a:t>
            </a:r>
            <a:r>
              <a:rPr lang="en-US" sz="4000" i="1" dirty="0" err="1">
                <a:solidFill>
                  <a:srgbClr val="FFFFFF"/>
                </a:solidFill>
                <a:latin typeface="Cambria" panose="02040503050406030204" pitchFamily="18" charset="0"/>
                <a:ea typeface="Cambria" panose="02040503050406030204" pitchFamily="18" charset="0"/>
              </a:rPr>
              <a:t>Ba`aliym</a:t>
            </a:r>
            <a:r>
              <a:rPr lang="en-US" sz="4000" i="1" dirty="0">
                <a:solidFill>
                  <a:srgbClr val="FFFFFF"/>
                </a:solidFill>
                <a:latin typeface="Cambria" panose="02040503050406030204" pitchFamily="18" charset="0"/>
                <a:ea typeface="Cambria" panose="02040503050406030204" pitchFamily="18" charset="0"/>
              </a:rPr>
              <a:t>: 12 And they forsook Yahuah Elohai of their fathers, which brought them out of the land of Mitsrayim, and followed other elohiym, of the elohiym of the people that were round about them, and bowed themselves unto them, and provoked Yahuah to anger. 13 And they forsook Yahuah and served </a:t>
            </a:r>
            <a:r>
              <a:rPr lang="en-US" sz="4000" i="1" dirty="0" err="1">
                <a:solidFill>
                  <a:srgbClr val="FFFFFF"/>
                </a:solidFill>
                <a:latin typeface="Cambria" panose="02040503050406030204" pitchFamily="18" charset="0"/>
                <a:ea typeface="Cambria" panose="02040503050406030204" pitchFamily="18" charset="0"/>
              </a:rPr>
              <a:t>Ba`al</a:t>
            </a:r>
            <a:r>
              <a:rPr lang="en-US" sz="4000" i="1" dirty="0">
                <a:solidFill>
                  <a:srgbClr val="FFFFFF"/>
                </a:solidFill>
                <a:latin typeface="Cambria" panose="02040503050406030204" pitchFamily="18" charset="0"/>
                <a:ea typeface="Cambria" panose="02040503050406030204" pitchFamily="18" charset="0"/>
              </a:rPr>
              <a:t> and Ashtaroth.</a:t>
            </a:r>
          </a:p>
          <a:p>
            <a:pPr algn="r">
              <a:lnSpc>
                <a:spcPct val="134000"/>
              </a:lnSpc>
              <a:spcBef>
                <a:spcPts val="0"/>
              </a:spcBef>
            </a:pPr>
            <a:r>
              <a:rPr lang="en-US" sz="4000" dirty="0">
                <a:solidFill>
                  <a:srgbClr val="FFFFFF"/>
                </a:solidFill>
                <a:latin typeface="Cambria" panose="02040503050406030204" pitchFamily="18" charset="0"/>
                <a:ea typeface="Cambria" panose="02040503050406030204" pitchFamily="18" charset="0"/>
              </a:rPr>
              <a:t>Shofetiym (Judges) 2:11-13 </a:t>
            </a:r>
          </a:p>
          <a:p>
            <a:pPr algn="l">
              <a:lnSpc>
                <a:spcPct val="114000"/>
              </a:lnSpc>
              <a:spcBef>
                <a:spcPts val="0"/>
              </a:spcBef>
            </a:pPr>
            <a:endParaRPr lang="en-US" sz="4000" i="1" dirty="0">
              <a:solidFill>
                <a:srgbClr val="FFFF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31445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2"/>
            <a:ext cx="11526417" cy="5165157"/>
          </a:xfrm>
        </p:spPr>
        <p:txBody>
          <a:bodyPr>
            <a:normAutofit fontScale="92500" lnSpcReduction="20000"/>
          </a:bodyPr>
          <a:lstStyle/>
          <a:p>
            <a:pPr lvl="1" algn="l">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                                                                                 </a:t>
            </a:r>
            <a:r>
              <a:rPr lang="en-US" sz="4000" dirty="0">
                <a:solidFill>
                  <a:srgbClr val="FFFFFF"/>
                </a:solidFill>
                <a:latin typeface="Cambria" panose="02040503050406030204" pitchFamily="18" charset="0"/>
                <a:ea typeface="Cambria" panose="02040503050406030204" pitchFamily="18" charset="0"/>
              </a:rPr>
              <a:t>Where are you in this?</a:t>
            </a:r>
          </a:p>
          <a:p>
            <a:pPr lvl="1">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gn="l">
              <a:lnSpc>
                <a:spcPct val="134000"/>
              </a:lnSpc>
              <a:spcBef>
                <a:spcPts val="0"/>
              </a:spcBef>
            </a:pPr>
            <a:r>
              <a:rPr lang="en-US" sz="4000" b="1" dirty="0">
                <a:solidFill>
                  <a:srgbClr val="FFFFFF"/>
                </a:solidFill>
                <a:latin typeface="Cambria" panose="02040503050406030204" pitchFamily="18" charset="0"/>
                <a:ea typeface="Cambria" panose="02040503050406030204" pitchFamily="18" charset="0"/>
              </a:rPr>
              <a:t> </a:t>
            </a:r>
            <a:r>
              <a:rPr lang="en-US" sz="4000" dirty="0">
                <a:solidFill>
                  <a:srgbClr val="FFFFFF"/>
                </a:solidFill>
                <a:latin typeface="Cambria" panose="02040503050406030204" pitchFamily="18" charset="0"/>
                <a:ea typeface="Cambria" panose="02040503050406030204" pitchFamily="18" charset="0"/>
              </a:rPr>
              <a:t> </a:t>
            </a:r>
          </a:p>
          <a:p>
            <a:pPr algn="l">
              <a:lnSpc>
                <a:spcPct val="134000"/>
              </a:lnSpc>
              <a:spcBef>
                <a:spcPts val="0"/>
              </a:spcBef>
            </a:pPr>
            <a:r>
              <a:rPr lang="en-US" sz="4000" i="1" dirty="0">
                <a:solidFill>
                  <a:srgbClr val="FFFFFF"/>
                </a:solidFill>
                <a:latin typeface="Cambria" panose="02040503050406030204" pitchFamily="18" charset="0"/>
                <a:ea typeface="Cambria" panose="02040503050406030204" pitchFamily="18" charset="0"/>
              </a:rPr>
              <a:t>16 And it shall be at that day, says Yahuah, that you shall call me </a:t>
            </a:r>
            <a:r>
              <a:rPr lang="en-US" sz="4000" i="1" dirty="0" err="1">
                <a:solidFill>
                  <a:srgbClr val="FFFFFF"/>
                </a:solidFill>
                <a:latin typeface="Cambria" panose="02040503050406030204" pitchFamily="18" charset="0"/>
                <a:ea typeface="Cambria" panose="02040503050406030204" pitchFamily="18" charset="0"/>
              </a:rPr>
              <a:t>Iyshiy</a:t>
            </a:r>
            <a:r>
              <a:rPr lang="en-US" sz="4000" i="1" dirty="0">
                <a:solidFill>
                  <a:srgbClr val="FFFFFF"/>
                </a:solidFill>
                <a:latin typeface="Cambria" panose="02040503050406030204" pitchFamily="18" charset="0"/>
                <a:ea typeface="Cambria" panose="02040503050406030204" pitchFamily="18" charset="0"/>
              </a:rPr>
              <a:t>; and shall call me no more </a:t>
            </a:r>
            <a:r>
              <a:rPr lang="en-US" sz="4000" i="1" dirty="0" err="1">
                <a:solidFill>
                  <a:srgbClr val="FFFFFF"/>
                </a:solidFill>
                <a:latin typeface="Cambria" panose="02040503050406030204" pitchFamily="18" charset="0"/>
                <a:ea typeface="Cambria" panose="02040503050406030204" pitchFamily="18" charset="0"/>
              </a:rPr>
              <a:t>Ba`aliy</a:t>
            </a:r>
            <a:r>
              <a:rPr lang="en-US" sz="4000" i="1" dirty="0">
                <a:solidFill>
                  <a:srgbClr val="FFFFFF"/>
                </a:solidFill>
                <a:latin typeface="Cambria" panose="02040503050406030204" pitchFamily="18" charset="0"/>
                <a:ea typeface="Cambria" panose="02040503050406030204" pitchFamily="18" charset="0"/>
              </a:rPr>
              <a:t>. 17 For I will take away the names of </a:t>
            </a:r>
            <a:r>
              <a:rPr lang="en-US" sz="4000" i="1" dirty="0" err="1">
                <a:solidFill>
                  <a:srgbClr val="FFFFFF"/>
                </a:solidFill>
                <a:latin typeface="Cambria" panose="02040503050406030204" pitchFamily="18" charset="0"/>
                <a:ea typeface="Cambria" panose="02040503050406030204" pitchFamily="18" charset="0"/>
              </a:rPr>
              <a:t>Ba`aliym</a:t>
            </a:r>
            <a:r>
              <a:rPr lang="en-US" sz="4000" i="1" dirty="0">
                <a:solidFill>
                  <a:srgbClr val="FFFFFF"/>
                </a:solidFill>
                <a:latin typeface="Cambria" panose="02040503050406030204" pitchFamily="18" charset="0"/>
                <a:ea typeface="Cambria" panose="02040503050406030204" pitchFamily="18" charset="0"/>
              </a:rPr>
              <a:t> out of her mouth, and they shall no more be remembered by their name.</a:t>
            </a:r>
          </a:p>
          <a:p>
            <a:pPr algn="r">
              <a:lnSpc>
                <a:spcPct val="134000"/>
              </a:lnSpc>
              <a:spcBef>
                <a:spcPts val="0"/>
              </a:spcBef>
            </a:pPr>
            <a:r>
              <a:rPr lang="en-US" sz="4000" dirty="0">
                <a:solidFill>
                  <a:srgbClr val="FFFFFF"/>
                </a:solidFill>
                <a:latin typeface="Cambria" panose="02040503050406030204" pitchFamily="18" charset="0"/>
                <a:ea typeface="Cambria" panose="02040503050406030204" pitchFamily="18" charset="0"/>
              </a:rPr>
              <a:t>Husha (Hosea) 2:16-17 </a:t>
            </a:r>
          </a:p>
          <a:p>
            <a:pPr algn="l">
              <a:lnSpc>
                <a:spcPct val="114000"/>
              </a:lnSpc>
              <a:spcBef>
                <a:spcPts val="0"/>
              </a:spcBef>
            </a:pPr>
            <a:endParaRPr lang="en-US" sz="4000" i="1" dirty="0">
              <a:solidFill>
                <a:srgbClr val="FFFF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322623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3"/>
            <a:ext cx="11526417" cy="5083798"/>
          </a:xfrm>
        </p:spPr>
        <p:txBody>
          <a:bodyPr>
            <a:normAutofit/>
          </a:bodyPr>
          <a:lstStyle/>
          <a:p>
            <a:pPr lvl="1">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                 The name Yahusha</a:t>
            </a:r>
          </a:p>
          <a:p>
            <a:pPr lvl="1">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 The book of Joshua in the Greek is called </a:t>
            </a:r>
            <a:r>
              <a:rPr lang="el-GR" b="1" dirty="0">
                <a:solidFill>
                  <a:srgbClr val="FFFFFF"/>
                </a:solidFill>
                <a:latin typeface="Cambria" panose="02040503050406030204" pitchFamily="18" charset="0"/>
                <a:ea typeface="Cambria" panose="02040503050406030204" pitchFamily="18" charset="0"/>
              </a:rPr>
              <a:t>Ἰησοῖ υἱῷ Ναυη </a:t>
            </a:r>
            <a:endParaRPr lang="en-US" b="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endParaRPr lang="en-US" b="1" i="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l-GR" i="1" dirty="0">
                <a:solidFill>
                  <a:srgbClr val="FFFFFF"/>
                </a:solidFill>
                <a:latin typeface="Cambria" panose="02040503050406030204" pitchFamily="18" charset="0"/>
                <a:ea typeface="Cambria" panose="02040503050406030204" pitchFamily="18" charset="0"/>
              </a:rPr>
              <a:t>καὶ ἐγένετο μετὰ τὴν τελευτὴν Μωυσῆ εἶπεν κύριος τῷ Ἰησοῖ υἱῷ Ναυη τῷ ὑπουργῷ Μωυσῆ λέγων</a:t>
            </a:r>
            <a:endParaRPr lang="en-US" i="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endParaRPr lang="en-US" i="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dirty="0" err="1">
                <a:solidFill>
                  <a:srgbClr val="FFFFFF"/>
                </a:solidFill>
                <a:latin typeface="Cambria" panose="02040503050406030204" pitchFamily="18" charset="0"/>
                <a:ea typeface="Cambria" panose="02040503050406030204" pitchFamily="18" charset="0"/>
              </a:rPr>
              <a:t>Ἰησοῦς</a:t>
            </a:r>
            <a:r>
              <a:rPr lang="en-US" dirty="0">
                <a:solidFill>
                  <a:srgbClr val="FFFFFF"/>
                </a:solidFill>
                <a:latin typeface="Cambria" panose="02040503050406030204" pitchFamily="18" charset="0"/>
                <a:ea typeface="Cambria" panose="02040503050406030204" pitchFamily="18" charset="0"/>
              </a:rPr>
              <a:t> (</a:t>
            </a:r>
            <a:r>
              <a:rPr lang="en-US" dirty="0" err="1">
                <a:solidFill>
                  <a:srgbClr val="FFFFFF"/>
                </a:solidFill>
                <a:latin typeface="Cambria" panose="02040503050406030204" pitchFamily="18" charset="0"/>
                <a:ea typeface="Cambria" panose="02040503050406030204" pitchFamily="18" charset="0"/>
              </a:rPr>
              <a:t>Iēsous</a:t>
            </a:r>
            <a:r>
              <a:rPr lang="en-US" dirty="0">
                <a:solidFill>
                  <a:srgbClr val="FFFFFF"/>
                </a:solidFill>
                <a:latin typeface="Cambria" panose="02040503050406030204" pitchFamily="18" charset="0"/>
                <a:ea typeface="Cambria" panose="02040503050406030204" pitchFamily="18" charset="0"/>
              </a:rPr>
              <a:t>) G2424 </a:t>
            </a:r>
            <a:r>
              <a:rPr lang="en-US" dirty="0" err="1">
                <a:solidFill>
                  <a:srgbClr val="FFFFFF"/>
                </a:solidFill>
                <a:latin typeface="Cambria" panose="02040503050406030204" pitchFamily="18" charset="0"/>
                <a:ea typeface="Cambria" panose="02040503050406030204" pitchFamily="18" charset="0"/>
              </a:rPr>
              <a:t>ee</a:t>
            </a:r>
            <a:r>
              <a:rPr lang="en-US" dirty="0">
                <a:solidFill>
                  <a:srgbClr val="FFFFFF"/>
                </a:solidFill>
                <a:latin typeface="Cambria" panose="02040503050406030204" pitchFamily="18" charset="0"/>
                <a:ea typeface="Cambria" panose="02040503050406030204" pitchFamily="18" charset="0"/>
              </a:rPr>
              <a:t>-ay-</a:t>
            </a:r>
            <a:r>
              <a:rPr lang="en-US" dirty="0" err="1">
                <a:solidFill>
                  <a:srgbClr val="FFFFFF"/>
                </a:solidFill>
                <a:latin typeface="Cambria" panose="02040503050406030204" pitchFamily="18" charset="0"/>
                <a:ea typeface="Cambria" panose="02040503050406030204" pitchFamily="18" charset="0"/>
              </a:rPr>
              <a:t>sooce</a:t>
            </a:r>
            <a:r>
              <a:rPr lang="en-US" dirty="0">
                <a:solidFill>
                  <a:srgbClr val="FFFFFF"/>
                </a:solidFill>
                <a:latin typeface="Cambria" panose="02040503050406030204" pitchFamily="18" charset="0"/>
                <a:ea typeface="Cambria" panose="02040503050406030204" pitchFamily="18" charset="0"/>
              </a:rPr>
              <a:t>'</a:t>
            </a:r>
          </a:p>
          <a:p>
            <a:pPr algn="l">
              <a:lnSpc>
                <a:spcPct val="114000"/>
              </a:lnSpc>
              <a:spcBef>
                <a:spcPts val="0"/>
              </a:spcBef>
            </a:pPr>
            <a:r>
              <a:rPr lang="en-US" dirty="0">
                <a:solidFill>
                  <a:srgbClr val="FFFFFF"/>
                </a:solidFill>
                <a:latin typeface="Cambria" panose="02040503050406030204" pitchFamily="18" charset="0"/>
                <a:ea typeface="Cambria" panose="02040503050406030204" pitchFamily="18" charset="0"/>
              </a:rPr>
              <a:t>Of Hebrew origin [H091]; Jesus, the name of our Lord and two (three) other Israelites: - Jesus.</a:t>
            </a:r>
          </a:p>
          <a:p>
            <a:pPr>
              <a:lnSpc>
                <a:spcPct val="114000"/>
              </a:lnSpc>
              <a:spcBef>
                <a:spcPts val="0"/>
              </a:spcBef>
            </a:pPr>
            <a:r>
              <a:rPr lang="en-US" sz="4000" dirty="0">
                <a:solidFill>
                  <a:srgbClr val="FFFFFF"/>
                </a:solidFill>
                <a:latin typeface="Cambria" panose="02040503050406030204" pitchFamily="18" charset="0"/>
                <a:ea typeface="Cambria" panose="02040503050406030204" pitchFamily="18" charset="0"/>
              </a:rPr>
              <a:t>H3091 is</a:t>
            </a:r>
            <a:r>
              <a:rPr lang="he-IL" sz="4000" dirty="0">
                <a:solidFill>
                  <a:srgbClr val="FFFFFF"/>
                </a:solidFill>
                <a:latin typeface="Cambria" panose="02040503050406030204" pitchFamily="18" charset="0"/>
                <a:ea typeface="Cambria" panose="02040503050406030204" pitchFamily="18" charset="0"/>
              </a:rPr>
              <a:t>יהושע </a:t>
            </a:r>
            <a:endParaRPr lang="en-US" sz="4000" dirty="0">
              <a:solidFill>
                <a:srgbClr val="FFFF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357212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1524000" y="1017037"/>
            <a:ext cx="9144000" cy="5197151"/>
          </a:xfrm>
        </p:spPr>
        <p:txBody>
          <a:bodyPr>
            <a:normAutofit/>
          </a:bodyPr>
          <a:lstStyle/>
          <a:p>
            <a:r>
              <a:rPr lang="en-US" sz="5400" dirty="0">
                <a:solidFill>
                  <a:srgbClr val="FFFFFF"/>
                </a:solidFill>
                <a:latin typeface="Cambria" panose="02040503050406030204" pitchFamily="18" charset="0"/>
                <a:ea typeface="Cambria" panose="02040503050406030204" pitchFamily="18" charset="0"/>
              </a:rPr>
              <a:t>__ Reasons to make</a:t>
            </a:r>
          </a:p>
          <a:p>
            <a:r>
              <a:rPr lang="en-US" sz="5400" dirty="0">
                <a:solidFill>
                  <a:srgbClr val="FFFFFF"/>
                </a:solidFill>
                <a:latin typeface="Cambria" panose="02040503050406030204" pitchFamily="18" charset="0"/>
                <a:ea typeface="Cambria" panose="02040503050406030204" pitchFamily="18" charset="0"/>
              </a:rPr>
              <a:t>Cepher your scripture</a:t>
            </a:r>
          </a:p>
          <a:p>
            <a:r>
              <a:rPr lang="en-US" sz="5400" dirty="0">
                <a:solidFill>
                  <a:srgbClr val="FFFFFF"/>
                </a:solidFill>
                <a:latin typeface="Cambria" panose="02040503050406030204" pitchFamily="18" charset="0"/>
                <a:ea typeface="Cambria" panose="02040503050406030204" pitchFamily="18" charset="0"/>
              </a:rPr>
              <a:t>of choice.</a:t>
            </a:r>
          </a:p>
        </p:txBody>
      </p:sp>
    </p:spTree>
    <p:extLst>
      <p:ext uri="{BB962C8B-B14F-4D97-AF65-F5344CB8AC3E}">
        <p14:creationId xmlns:p14="http://schemas.microsoft.com/office/powerpoint/2010/main" val="492393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3"/>
            <a:ext cx="11526417" cy="4661304"/>
          </a:xfrm>
        </p:spPr>
        <p:txBody>
          <a:bodyPr>
            <a:normAutofit/>
          </a:bodyPr>
          <a:lstStyle/>
          <a:p>
            <a:pPr lvl="1">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Joshua 1:1</a:t>
            </a:r>
          </a:p>
          <a:p>
            <a:pPr lvl="1">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nSpc>
                <a:spcPct val="114000"/>
              </a:lnSpc>
              <a:spcBef>
                <a:spcPts val="0"/>
              </a:spcBef>
            </a:pPr>
            <a:r>
              <a:rPr lang="he-IL" sz="4000" b="1" dirty="0">
                <a:solidFill>
                  <a:srgbClr val="FFFFFF"/>
                </a:solidFill>
                <a:latin typeface="Cambria" panose="02040503050406030204" pitchFamily="18" charset="0"/>
                <a:ea typeface="Cambria" panose="02040503050406030204" pitchFamily="18" charset="0"/>
              </a:rPr>
              <a:t>וַיְהִי אַחֲרֵי מוֹת מֹשֶׁה עֶבֶד </a:t>
            </a:r>
            <a:r>
              <a:rPr lang="he-IL" sz="4000" b="1" dirty="0">
                <a:solidFill>
                  <a:srgbClr val="FFFF00"/>
                </a:solidFill>
                <a:latin typeface="Cambria" panose="02040503050406030204" pitchFamily="18" charset="0"/>
                <a:ea typeface="Cambria" panose="02040503050406030204" pitchFamily="18" charset="0"/>
              </a:rPr>
              <a:t>יהוה</a:t>
            </a:r>
            <a:r>
              <a:rPr lang="he-IL" sz="4000" b="1" dirty="0">
                <a:solidFill>
                  <a:srgbClr val="FFFFFF"/>
                </a:solidFill>
                <a:latin typeface="Cambria" panose="02040503050406030204" pitchFamily="18" charset="0"/>
                <a:ea typeface="Cambria" panose="02040503050406030204" pitchFamily="18" charset="0"/>
              </a:rPr>
              <a:t> וַיֹּאמֶר יְהוָֹה אֶל־</a:t>
            </a:r>
            <a:r>
              <a:rPr lang="he-IL" sz="4000" b="1" dirty="0">
                <a:solidFill>
                  <a:srgbClr val="FFFF00"/>
                </a:solidFill>
                <a:latin typeface="Cambria" panose="02040503050406030204" pitchFamily="18" charset="0"/>
                <a:ea typeface="Cambria" panose="02040503050406030204" pitchFamily="18" charset="0"/>
              </a:rPr>
              <a:t>יהושע</a:t>
            </a:r>
            <a:r>
              <a:rPr lang="he-IL" sz="4000" b="1" dirty="0">
                <a:solidFill>
                  <a:srgbClr val="FFFFFF"/>
                </a:solidFill>
                <a:latin typeface="Cambria" panose="02040503050406030204" pitchFamily="18" charset="0"/>
                <a:ea typeface="Cambria" panose="02040503050406030204" pitchFamily="18" charset="0"/>
              </a:rPr>
              <a:t> בִּן־נוּן מְשָׁרֵת מֹשֶׁה לֵאמֹר׃</a:t>
            </a:r>
            <a:endParaRPr lang="en-US" sz="4000" b="1" dirty="0">
              <a:solidFill>
                <a:srgbClr val="FFFFFF"/>
              </a:solidFill>
              <a:latin typeface="Cambria" panose="02040503050406030204" pitchFamily="18" charset="0"/>
              <a:ea typeface="Cambria" panose="02040503050406030204" pitchFamily="18" charset="0"/>
            </a:endParaRPr>
          </a:p>
          <a:p>
            <a:pPr>
              <a:lnSpc>
                <a:spcPct val="114000"/>
              </a:lnSpc>
              <a:spcBef>
                <a:spcPts val="0"/>
              </a:spcBef>
            </a:pPr>
            <a:endParaRPr lang="en-US" sz="4000" i="1" dirty="0">
              <a:solidFill>
                <a:srgbClr val="FFFFFF"/>
              </a:solidFill>
              <a:latin typeface="Cambria" panose="02040503050406030204" pitchFamily="18" charset="0"/>
              <a:ea typeface="Cambria" panose="02040503050406030204" pitchFamily="18" charset="0"/>
            </a:endParaRPr>
          </a:p>
          <a:p>
            <a:pPr>
              <a:lnSpc>
                <a:spcPct val="114000"/>
              </a:lnSpc>
              <a:spcBef>
                <a:spcPts val="0"/>
              </a:spcBef>
            </a:pPr>
            <a:r>
              <a:rPr lang="en-US" sz="4000" i="1" dirty="0" err="1">
                <a:solidFill>
                  <a:srgbClr val="FFFFFF"/>
                </a:solidFill>
                <a:latin typeface="Cambria" panose="02040503050406030204" pitchFamily="18" charset="0"/>
                <a:ea typeface="Cambria" panose="02040503050406030204" pitchFamily="18" charset="0"/>
              </a:rPr>
              <a:t>V’yahi</a:t>
            </a:r>
            <a:r>
              <a:rPr lang="en-US" sz="4000" i="1" dirty="0">
                <a:solidFill>
                  <a:srgbClr val="FFFFFF"/>
                </a:solidFill>
                <a:latin typeface="Cambria" panose="02040503050406030204" pitchFamily="18" charset="0"/>
                <a:ea typeface="Cambria" panose="02040503050406030204" pitchFamily="18" charset="0"/>
              </a:rPr>
              <a:t> </a:t>
            </a:r>
            <a:r>
              <a:rPr lang="en-US" sz="4000" i="1" dirty="0" err="1">
                <a:solidFill>
                  <a:srgbClr val="FFFFFF"/>
                </a:solidFill>
                <a:latin typeface="Cambria" panose="02040503050406030204" pitchFamily="18" charset="0"/>
                <a:ea typeface="Cambria" panose="02040503050406030204" pitchFamily="18" charset="0"/>
              </a:rPr>
              <a:t>acheri</a:t>
            </a:r>
            <a:r>
              <a:rPr lang="en-US" sz="4000" i="1" dirty="0">
                <a:solidFill>
                  <a:srgbClr val="FFFFFF"/>
                </a:solidFill>
                <a:latin typeface="Cambria" panose="02040503050406030204" pitchFamily="18" charset="0"/>
                <a:ea typeface="Cambria" panose="02040503050406030204" pitchFamily="18" charset="0"/>
              </a:rPr>
              <a:t> </a:t>
            </a:r>
            <a:r>
              <a:rPr lang="en-US" sz="4000" i="1" dirty="0" err="1">
                <a:solidFill>
                  <a:srgbClr val="FFFFFF"/>
                </a:solidFill>
                <a:latin typeface="Cambria" panose="02040503050406030204" pitchFamily="18" charset="0"/>
                <a:ea typeface="Cambria" panose="02040503050406030204" pitchFamily="18" charset="0"/>
              </a:rPr>
              <a:t>miveth</a:t>
            </a:r>
            <a:r>
              <a:rPr lang="en-US" sz="4000" i="1" dirty="0">
                <a:solidFill>
                  <a:srgbClr val="FFFFFF"/>
                </a:solidFill>
                <a:latin typeface="Cambria" panose="02040503050406030204" pitchFamily="18" charset="0"/>
                <a:ea typeface="Cambria" panose="02040503050406030204" pitchFamily="18" charset="0"/>
              </a:rPr>
              <a:t> Moshe ebed Yahuah </a:t>
            </a:r>
            <a:r>
              <a:rPr lang="en-US" sz="4000" i="1" dirty="0" err="1">
                <a:solidFill>
                  <a:srgbClr val="FFFFFF"/>
                </a:solidFill>
                <a:latin typeface="Cambria" panose="02040503050406030204" pitchFamily="18" charset="0"/>
                <a:ea typeface="Cambria" panose="02040503050406030204" pitchFamily="18" charset="0"/>
              </a:rPr>
              <a:t>vayi’amar</a:t>
            </a:r>
            <a:r>
              <a:rPr lang="en-US" sz="4000" i="1" dirty="0">
                <a:solidFill>
                  <a:srgbClr val="FFFFFF"/>
                </a:solidFill>
                <a:latin typeface="Cambria" panose="02040503050406030204" pitchFamily="18" charset="0"/>
                <a:ea typeface="Cambria" panose="02040503050406030204" pitchFamily="18" charset="0"/>
              </a:rPr>
              <a:t> El-Yahusha ben-nun </a:t>
            </a:r>
            <a:r>
              <a:rPr lang="en-US" sz="4000" i="1" dirty="0" err="1">
                <a:solidFill>
                  <a:srgbClr val="FFFFFF"/>
                </a:solidFill>
                <a:latin typeface="Cambria" panose="02040503050406030204" pitchFamily="18" charset="0"/>
                <a:ea typeface="Cambria" panose="02040503050406030204" pitchFamily="18" charset="0"/>
              </a:rPr>
              <a:t>m’shareth</a:t>
            </a:r>
            <a:r>
              <a:rPr lang="en-US" sz="4000" i="1" dirty="0">
                <a:solidFill>
                  <a:srgbClr val="FFFFFF"/>
                </a:solidFill>
                <a:latin typeface="Cambria" panose="02040503050406030204" pitchFamily="18" charset="0"/>
                <a:ea typeface="Cambria" panose="02040503050406030204" pitchFamily="18" charset="0"/>
              </a:rPr>
              <a:t> Moshe </a:t>
            </a:r>
            <a:r>
              <a:rPr lang="en-US" sz="4000" i="1" dirty="0" err="1">
                <a:solidFill>
                  <a:srgbClr val="FFFFFF"/>
                </a:solidFill>
                <a:latin typeface="Cambria" panose="02040503050406030204" pitchFamily="18" charset="0"/>
                <a:ea typeface="Cambria" panose="02040503050406030204" pitchFamily="18" charset="0"/>
              </a:rPr>
              <a:t>l’amer</a:t>
            </a:r>
            <a:r>
              <a:rPr lang="en-US" sz="4000" i="1" dirty="0">
                <a:solidFill>
                  <a:srgbClr val="FFFFFF"/>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224413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3"/>
            <a:ext cx="11526417" cy="4661304"/>
          </a:xfrm>
        </p:spPr>
        <p:txBody>
          <a:bodyPr>
            <a:normAutofit fontScale="92500" lnSpcReduction="10000"/>
          </a:bodyPr>
          <a:lstStyle/>
          <a:p>
            <a:pPr lvl="1">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Joshua 1:1</a:t>
            </a:r>
          </a:p>
          <a:p>
            <a:pPr lvl="1">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nSpc>
                <a:spcPct val="114000"/>
              </a:lnSpc>
              <a:spcBef>
                <a:spcPts val="0"/>
              </a:spcBef>
            </a:pPr>
            <a:r>
              <a:rPr lang="en-US" sz="4000" b="1" dirty="0">
                <a:solidFill>
                  <a:srgbClr val="FFFFFF"/>
                </a:solidFill>
                <a:latin typeface="Cambria" panose="02040503050406030204" pitchFamily="18" charset="0"/>
                <a:ea typeface="Cambria" panose="02040503050406030204" pitchFamily="18" charset="0"/>
              </a:rPr>
              <a:t>  </a:t>
            </a:r>
            <a:r>
              <a:rPr lang="he-IL" sz="4000" b="1" dirty="0">
                <a:solidFill>
                  <a:srgbClr val="FFFF00"/>
                </a:solidFill>
                <a:latin typeface="Cambria" panose="02040503050406030204" pitchFamily="18" charset="0"/>
                <a:ea typeface="Cambria" panose="02040503050406030204" pitchFamily="18" charset="0"/>
              </a:rPr>
              <a:t>יהושע</a:t>
            </a:r>
            <a:r>
              <a:rPr lang="he-IL" sz="4000" b="1" dirty="0">
                <a:solidFill>
                  <a:srgbClr val="FFFFFF"/>
                </a:solidFill>
                <a:latin typeface="Cambria" panose="02040503050406030204" pitchFamily="18" charset="0"/>
                <a:ea typeface="Cambria" panose="02040503050406030204" pitchFamily="18" charset="0"/>
              </a:rPr>
              <a:t> </a:t>
            </a:r>
            <a:r>
              <a:rPr lang="en-US" sz="4000" b="1" dirty="0">
                <a:solidFill>
                  <a:srgbClr val="FFFFFF"/>
                </a:solidFill>
                <a:latin typeface="Cambria" panose="02040503050406030204" pitchFamily="18" charset="0"/>
                <a:ea typeface="Cambria" panose="02040503050406030204" pitchFamily="18" charset="0"/>
              </a:rPr>
              <a:t> </a:t>
            </a:r>
          </a:p>
          <a:p>
            <a:pPr algn="l">
              <a:lnSpc>
                <a:spcPct val="114000"/>
              </a:lnSpc>
              <a:spcBef>
                <a:spcPts val="0"/>
              </a:spcBef>
            </a:pPr>
            <a:r>
              <a:rPr lang="en-US" dirty="0">
                <a:solidFill>
                  <a:srgbClr val="FFFFFF"/>
                </a:solidFill>
                <a:latin typeface="Cambria" panose="02040503050406030204" pitchFamily="18" charset="0"/>
                <a:ea typeface="Cambria" panose="02040503050406030204" pitchFamily="18" charset="0"/>
              </a:rPr>
              <a:t>This name Yahusha (</a:t>
            </a:r>
            <a:r>
              <a:rPr lang="he-IL" dirty="0">
                <a:solidFill>
                  <a:srgbClr val="FFFFFF"/>
                </a:solidFill>
                <a:latin typeface="Arial" panose="020B0604020202020204" pitchFamily="34" charset="0"/>
                <a:ea typeface="Cambria" panose="02040503050406030204" pitchFamily="18" charset="0"/>
                <a:cs typeface="Arial" panose="020B0604020202020204" pitchFamily="34" charset="0"/>
              </a:rPr>
              <a:t>יהושע</a:t>
            </a:r>
            <a:r>
              <a:rPr lang="en-US" dirty="0">
                <a:solidFill>
                  <a:srgbClr val="FFFFFF"/>
                </a:solidFill>
                <a:latin typeface="Cambria" panose="02040503050406030204" pitchFamily="18" charset="0"/>
                <a:ea typeface="Cambria" panose="02040503050406030204" pitchFamily="18" charset="0"/>
              </a:rPr>
              <a:t>) appears in this form in the following verses: </a:t>
            </a:r>
            <a:r>
              <a:rPr lang="fi-FI" dirty="0">
                <a:solidFill>
                  <a:srgbClr val="FFFFFF"/>
                </a:solidFill>
                <a:latin typeface="Cambria" panose="02040503050406030204" pitchFamily="18" charset="0"/>
                <a:ea typeface="Cambria" panose="02040503050406030204" pitchFamily="18" charset="0"/>
              </a:rPr>
              <a:t>Ex 17:9-10,13-14; Ex 32:17; Ex 33:11; Nu 11:28; Nu 13:16; Nu 27:18,22; Nu 32:28; De 1:38; De 3:28; De 31:3,14,23; Jos 1:1,10,12,16; Jos 2:1,23-24; Jos 3:1,5-7,9-10; Jos 4:1,4-5,8-10,14-15,17,20; Jos 5:2-4,7,9,13-15; Jos 6:2,6,8,10,12,16,22,25-27; Jos 7:2-3,6-7,10,16,19-20,22-25; Jos 8:1,3,9-10,13,15-16,18,23,27-30,35; Jos 9:2-3,6,8,15,22,24,27; Jos 10:1,4,6-9,12,15,18,20-22,24-29,31,33-34,36,38,40-43; Jos 11:6-7,9-10,12-13,15-16,18,21,23; Jos 12:7; Jos 14:6,13; Jos 17:4,14-15,17; Jos 18:3,8-10; Jos 20:1; Jos 21:1; Jos 22:1,6-7; Jos 23:2; Jos 24:1-2,19,21-22,24-29,31; Jg 1:1; Jg 2:6-8,21,23; 1Sa 6:14,18; 1Ki 16:34; 2Ki 23:8; 1Ch 7:27; Hag 1:1,14; Hag 2:2,4; Zec 3:1,8-9; Zec 6:11</a:t>
            </a:r>
            <a:endParaRPr lang="en-US" i="1" dirty="0">
              <a:solidFill>
                <a:srgbClr val="FFFF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90464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3"/>
            <a:ext cx="11526417" cy="4661304"/>
          </a:xfrm>
        </p:spPr>
        <p:txBody>
          <a:bodyPr>
            <a:normAutofit/>
          </a:bodyPr>
          <a:lstStyle/>
          <a:p>
            <a:pPr lvl="1">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Joshua 1:1</a:t>
            </a:r>
          </a:p>
          <a:p>
            <a:pPr lvl="1">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nSpc>
                <a:spcPct val="114000"/>
              </a:lnSpc>
              <a:spcBef>
                <a:spcPts val="0"/>
              </a:spcBef>
            </a:pPr>
            <a:r>
              <a:rPr lang="en-US" sz="4000" b="1" dirty="0">
                <a:latin typeface="Cambria" panose="02040503050406030204" pitchFamily="18" charset="0"/>
                <a:ea typeface="Cambria" panose="02040503050406030204" pitchFamily="18" charset="0"/>
              </a:rPr>
              <a:t>  </a:t>
            </a:r>
            <a:r>
              <a:rPr lang="he-IL" sz="4000" b="1" dirty="0">
                <a:latin typeface="Cambria" panose="02040503050406030204" pitchFamily="18" charset="0"/>
                <a:ea typeface="Cambria" panose="02040503050406030204" pitchFamily="18" charset="0"/>
              </a:rPr>
              <a:t>יְהוֹשׁוּעַ </a:t>
            </a:r>
            <a:r>
              <a:rPr lang="en-US" sz="4000" b="1" dirty="0">
                <a:latin typeface="Cambria" panose="02040503050406030204" pitchFamily="18" charset="0"/>
                <a:ea typeface="Cambria" panose="02040503050406030204" pitchFamily="18" charset="0"/>
              </a:rPr>
              <a:t> </a:t>
            </a:r>
          </a:p>
          <a:p>
            <a:pPr algn="l">
              <a:lnSpc>
                <a:spcPct val="114000"/>
              </a:lnSpc>
              <a:spcBef>
                <a:spcPts val="0"/>
              </a:spcBef>
            </a:pPr>
            <a:r>
              <a:rPr lang="en-US" dirty="0">
                <a:solidFill>
                  <a:srgbClr val="FFFFFF"/>
                </a:solidFill>
                <a:latin typeface="Cambria" panose="02040503050406030204" pitchFamily="18" charset="0"/>
                <a:ea typeface="Cambria" panose="02040503050406030204" pitchFamily="18" charset="0"/>
              </a:rPr>
              <a:t>The name that sacred name haters like to claim is the true pronunciation of the name of Joshua (</a:t>
            </a:r>
            <a:r>
              <a:rPr lang="he-IL" dirty="0">
                <a:solidFill>
                  <a:srgbClr val="FFFFFF"/>
                </a:solidFill>
                <a:latin typeface="Arial" panose="020B0604020202020204" pitchFamily="34" charset="0"/>
                <a:ea typeface="Cambria" panose="02040503050406030204" pitchFamily="18" charset="0"/>
                <a:cs typeface="Arial" panose="020B0604020202020204" pitchFamily="34" charset="0"/>
              </a:rPr>
              <a:t>יהושע</a:t>
            </a:r>
            <a:r>
              <a:rPr lang="en-US" dirty="0">
                <a:solidFill>
                  <a:srgbClr val="FFFFFF"/>
                </a:solidFill>
                <a:latin typeface="Cambria" panose="02040503050406030204" pitchFamily="18" charset="0"/>
                <a:ea typeface="Cambria" panose="02040503050406030204" pitchFamily="18" charset="0"/>
              </a:rPr>
              <a:t>) which is </a:t>
            </a:r>
            <a:r>
              <a:rPr lang="en-US" dirty="0" err="1">
                <a:solidFill>
                  <a:srgbClr val="FFFFFF"/>
                </a:solidFill>
                <a:latin typeface="Cambria" panose="02040503050406030204" pitchFamily="18" charset="0"/>
                <a:ea typeface="Cambria" panose="02040503050406030204" pitchFamily="18" charset="0"/>
              </a:rPr>
              <a:t>Yahoshua</a:t>
            </a:r>
            <a:r>
              <a:rPr lang="en-US" dirty="0">
                <a:solidFill>
                  <a:srgbClr val="FFFFFF"/>
                </a:solidFill>
                <a:latin typeface="Cambria" panose="02040503050406030204" pitchFamily="18" charset="0"/>
                <a:ea typeface="Cambria" panose="02040503050406030204" pitchFamily="18" charset="0"/>
              </a:rPr>
              <a:t> (</a:t>
            </a:r>
            <a:r>
              <a:rPr lang="he-IL" dirty="0">
                <a:solidFill>
                  <a:srgbClr val="FFFFFF"/>
                </a:solidFill>
                <a:latin typeface="Cambria" panose="02040503050406030204" pitchFamily="18" charset="0"/>
                <a:ea typeface="Cambria" panose="02040503050406030204" pitchFamily="18" charset="0"/>
              </a:rPr>
              <a:t>יְהוֹשׁוּעַ</a:t>
            </a:r>
            <a:r>
              <a:rPr lang="en-US" dirty="0">
                <a:solidFill>
                  <a:srgbClr val="FFFFFF"/>
                </a:solidFill>
                <a:latin typeface="Cambria" panose="02040503050406030204" pitchFamily="18" charset="0"/>
                <a:ea typeface="Cambria" panose="02040503050406030204" pitchFamily="18" charset="0"/>
              </a:rPr>
              <a:t>) appears in this form in the following verses: </a:t>
            </a:r>
            <a:r>
              <a:rPr lang="fi-FI" dirty="0">
                <a:solidFill>
                  <a:srgbClr val="FFFFFF"/>
                </a:solidFill>
                <a:latin typeface="Cambria" panose="02040503050406030204" pitchFamily="18" charset="0"/>
                <a:ea typeface="Cambria" panose="02040503050406030204" pitchFamily="18" charset="0"/>
              </a:rPr>
              <a:t>De 3:21; Jg 2:7</a:t>
            </a:r>
            <a:endParaRPr lang="en-US" i="1" dirty="0">
              <a:solidFill>
                <a:srgbClr val="FFFF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489239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3"/>
            <a:ext cx="11526417" cy="5270410"/>
          </a:xfrm>
        </p:spPr>
        <p:txBody>
          <a:bodyPr>
            <a:normAutofit lnSpcReduction="10000"/>
          </a:bodyPr>
          <a:lstStyle/>
          <a:p>
            <a:pPr lvl="1">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The name </a:t>
            </a:r>
            <a:r>
              <a:rPr lang="en-US" sz="2800" dirty="0" err="1">
                <a:solidFill>
                  <a:srgbClr val="FFFFFF"/>
                </a:solidFill>
                <a:latin typeface="Cambria" panose="02040503050406030204" pitchFamily="18" charset="0"/>
                <a:ea typeface="Cambria" panose="02040503050406030204" pitchFamily="18" charset="0"/>
              </a:rPr>
              <a:t>Yeshua</a:t>
            </a:r>
            <a:endParaRPr lang="en-US" sz="2800" dirty="0">
              <a:solidFill>
                <a:srgbClr val="FFFFFF"/>
              </a:solidFill>
              <a:latin typeface="Cambria" panose="02040503050406030204" pitchFamily="18" charset="0"/>
              <a:ea typeface="Cambria" panose="02040503050406030204" pitchFamily="18" charset="0"/>
            </a:endParaRPr>
          </a:p>
          <a:p>
            <a:pPr lvl="1">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nSpc>
                <a:spcPct val="114000"/>
              </a:lnSpc>
              <a:spcBef>
                <a:spcPts val="0"/>
              </a:spcBef>
            </a:pPr>
            <a:r>
              <a:rPr lang="en-US" sz="4000" b="1" dirty="0">
                <a:solidFill>
                  <a:srgbClr val="FFFFFF"/>
                </a:solidFill>
                <a:latin typeface="Cambria" panose="02040503050406030204" pitchFamily="18" charset="0"/>
                <a:ea typeface="Cambria" panose="02040503050406030204" pitchFamily="18" charset="0"/>
              </a:rPr>
              <a:t>  </a:t>
            </a:r>
            <a:r>
              <a:rPr lang="he-IL" sz="4000" b="1" dirty="0">
                <a:latin typeface="Cambria" panose="02040503050406030204" pitchFamily="18" charset="0"/>
                <a:ea typeface="Cambria" panose="02040503050406030204" pitchFamily="18" charset="0"/>
              </a:rPr>
              <a:t>יֵשׁוּעַ</a:t>
            </a:r>
            <a:r>
              <a:rPr lang="he-IL" sz="4000" b="1" dirty="0">
                <a:solidFill>
                  <a:srgbClr val="FFFFFF"/>
                </a:solidFill>
                <a:latin typeface="Cambria" panose="02040503050406030204" pitchFamily="18" charset="0"/>
                <a:ea typeface="Cambria" panose="02040503050406030204" pitchFamily="18" charset="0"/>
              </a:rPr>
              <a:t> </a:t>
            </a:r>
            <a:r>
              <a:rPr lang="en-US" sz="4000" b="1" dirty="0">
                <a:solidFill>
                  <a:srgbClr val="FFFFFF"/>
                </a:solidFill>
                <a:latin typeface="Cambria" panose="02040503050406030204" pitchFamily="18" charset="0"/>
                <a:ea typeface="Cambria" panose="02040503050406030204" pitchFamily="18" charset="0"/>
              </a:rPr>
              <a:t> </a:t>
            </a:r>
          </a:p>
          <a:p>
            <a:pPr algn="l">
              <a:lnSpc>
                <a:spcPct val="114000"/>
              </a:lnSpc>
              <a:spcBef>
                <a:spcPts val="0"/>
              </a:spcBef>
            </a:pPr>
            <a:r>
              <a:rPr lang="en-US" dirty="0" err="1">
                <a:solidFill>
                  <a:srgbClr val="FFFFFF"/>
                </a:solidFill>
                <a:latin typeface="Cambria" panose="02040503050406030204" pitchFamily="18" charset="0"/>
                <a:ea typeface="Cambria" panose="02040503050406030204" pitchFamily="18" charset="0"/>
              </a:rPr>
              <a:t>Yeshua</a:t>
            </a:r>
            <a:r>
              <a:rPr lang="en-US" dirty="0">
                <a:solidFill>
                  <a:srgbClr val="FFFFFF"/>
                </a:solidFill>
                <a:latin typeface="Cambria" panose="02040503050406030204" pitchFamily="18" charset="0"/>
                <a:ea typeface="Cambria" panose="02040503050406030204" pitchFamily="18" charset="0"/>
              </a:rPr>
              <a:t> (</a:t>
            </a:r>
            <a:r>
              <a:rPr lang="he-IL" dirty="0">
                <a:solidFill>
                  <a:srgbClr val="FFFFFF"/>
                </a:solidFill>
                <a:latin typeface="Cambria" panose="02040503050406030204" pitchFamily="18" charset="0"/>
                <a:ea typeface="Cambria" panose="02040503050406030204" pitchFamily="18" charset="0"/>
              </a:rPr>
              <a:t>יֵשׁוּעַ</a:t>
            </a:r>
            <a:r>
              <a:rPr lang="en-US" dirty="0">
                <a:solidFill>
                  <a:srgbClr val="FFFFFF"/>
                </a:solidFill>
                <a:latin typeface="Cambria" panose="02040503050406030204" pitchFamily="18" charset="0"/>
                <a:ea typeface="Cambria" panose="02040503050406030204" pitchFamily="18" charset="0"/>
              </a:rPr>
              <a:t>) H3442; according to Strong’s , this name is used “for H3091 (</a:t>
            </a:r>
            <a:r>
              <a:rPr lang="he-IL" dirty="0">
                <a:solidFill>
                  <a:srgbClr val="FFFFFF"/>
                </a:solidFill>
                <a:latin typeface="Cambria" panose="02040503050406030204" pitchFamily="18" charset="0"/>
                <a:ea typeface="Cambria" panose="02040503050406030204" pitchFamily="18" charset="0"/>
              </a:rPr>
              <a:t>יהושע</a:t>
            </a:r>
            <a:r>
              <a:rPr lang="en-US" dirty="0">
                <a:solidFill>
                  <a:srgbClr val="FFFFFF"/>
                </a:solidFill>
                <a:latin typeface="Cambria" panose="02040503050406030204" pitchFamily="18" charset="0"/>
                <a:ea typeface="Cambria" panose="02040503050406030204" pitchFamily="18" charset="0"/>
              </a:rPr>
              <a:t>)(Yahusha)” although they don’t say by whom; he will save; </a:t>
            </a:r>
            <a:r>
              <a:rPr lang="en-US" dirty="0" err="1">
                <a:solidFill>
                  <a:srgbClr val="FFFFFF"/>
                </a:solidFill>
                <a:latin typeface="Cambria" panose="02040503050406030204" pitchFamily="18" charset="0"/>
                <a:ea typeface="Cambria" panose="02040503050406030204" pitchFamily="18" charset="0"/>
              </a:rPr>
              <a:t>Jeshua</a:t>
            </a:r>
            <a:r>
              <a:rPr lang="en-US" dirty="0">
                <a:solidFill>
                  <a:srgbClr val="FFFFFF"/>
                </a:solidFill>
                <a:latin typeface="Cambria" panose="02040503050406030204" pitchFamily="18" charset="0"/>
                <a:ea typeface="Cambria" panose="02040503050406030204" pitchFamily="18" charset="0"/>
              </a:rPr>
              <a:t>, the name of ten Israelites, also of a place in Palestine:—</a:t>
            </a:r>
            <a:r>
              <a:rPr lang="en-US" dirty="0" err="1">
                <a:solidFill>
                  <a:srgbClr val="FFFFFF"/>
                </a:solidFill>
                <a:latin typeface="Cambria" panose="02040503050406030204" pitchFamily="18" charset="0"/>
                <a:ea typeface="Cambria" panose="02040503050406030204" pitchFamily="18" charset="0"/>
              </a:rPr>
              <a:t>Jeshua</a:t>
            </a:r>
            <a:r>
              <a:rPr lang="en-US" dirty="0">
                <a:solidFill>
                  <a:srgbClr val="FFFFFF"/>
                </a:solidFill>
                <a:latin typeface="Cambria" panose="02040503050406030204" pitchFamily="18" charset="0"/>
                <a:ea typeface="Cambria" panose="02040503050406030204" pitchFamily="18" charset="0"/>
              </a:rPr>
              <a:t>. </a:t>
            </a:r>
          </a:p>
          <a:p>
            <a:pPr>
              <a:lnSpc>
                <a:spcPct val="114000"/>
              </a:lnSpc>
              <a:spcBef>
                <a:spcPts val="0"/>
              </a:spcBef>
            </a:pPr>
            <a:r>
              <a:rPr lang="en-US" i="1" dirty="0">
                <a:solidFill>
                  <a:srgbClr val="FFFFFF"/>
                </a:solidFill>
                <a:latin typeface="Cambria" panose="02040503050406030204" pitchFamily="18" charset="0"/>
                <a:ea typeface="Cambria" panose="02040503050406030204" pitchFamily="18" charset="0"/>
              </a:rPr>
              <a:t>Now these are the children of the province that went up out of the captivity, of those which had been carried away, whom Nevukadne’tstsar the king of Babel had carried away unto Babel, and came again unto Yerushalayim and Yahudah, eve-</a:t>
            </a:r>
            <a:r>
              <a:rPr lang="en-US" i="1" dirty="0" err="1">
                <a:solidFill>
                  <a:srgbClr val="FFFFFF"/>
                </a:solidFill>
                <a:latin typeface="Cambria" panose="02040503050406030204" pitchFamily="18" charset="0"/>
                <a:ea typeface="Cambria" panose="02040503050406030204" pitchFamily="18" charset="0"/>
              </a:rPr>
              <a:t>ryone</a:t>
            </a:r>
            <a:r>
              <a:rPr lang="en-US" i="1" dirty="0">
                <a:solidFill>
                  <a:srgbClr val="FFFFFF"/>
                </a:solidFill>
                <a:latin typeface="Cambria" panose="02040503050406030204" pitchFamily="18" charset="0"/>
                <a:ea typeface="Cambria" panose="02040503050406030204" pitchFamily="18" charset="0"/>
              </a:rPr>
              <a:t> unto his city; 2 Which came with Zerubbavel: </a:t>
            </a:r>
            <a:r>
              <a:rPr lang="en-US" i="1" dirty="0" err="1">
                <a:solidFill>
                  <a:srgbClr val="FFFFFF"/>
                </a:solidFill>
                <a:latin typeface="Cambria" panose="02040503050406030204" pitchFamily="18" charset="0"/>
                <a:ea typeface="Cambria" panose="02040503050406030204" pitchFamily="18" charset="0"/>
              </a:rPr>
              <a:t>Yeshua</a:t>
            </a:r>
            <a:r>
              <a:rPr lang="en-US" i="1" dirty="0">
                <a:solidFill>
                  <a:srgbClr val="FFFFFF"/>
                </a:solidFill>
                <a:latin typeface="Cambria" panose="02040503050406030204" pitchFamily="18" charset="0"/>
                <a:ea typeface="Cambria" panose="02040503050406030204" pitchFamily="18" charset="0"/>
              </a:rPr>
              <a:t>, Nechemyahu, </a:t>
            </a:r>
            <a:r>
              <a:rPr lang="en-US" i="1" dirty="0" err="1">
                <a:solidFill>
                  <a:srgbClr val="FFFFFF"/>
                </a:solidFill>
                <a:latin typeface="Cambria" panose="02040503050406030204" pitchFamily="18" charset="0"/>
                <a:ea typeface="Cambria" panose="02040503050406030204" pitchFamily="18" charset="0"/>
              </a:rPr>
              <a:t>Serayahu</a:t>
            </a:r>
            <a:r>
              <a:rPr lang="en-US" i="1" dirty="0">
                <a:solidFill>
                  <a:srgbClr val="FFFFFF"/>
                </a:solidFill>
                <a:latin typeface="Cambria" panose="02040503050406030204" pitchFamily="18" charset="0"/>
                <a:ea typeface="Cambria" panose="02040503050406030204" pitchFamily="18" charset="0"/>
              </a:rPr>
              <a:t>, </a:t>
            </a:r>
            <a:r>
              <a:rPr lang="en-US" i="1" dirty="0" err="1">
                <a:solidFill>
                  <a:srgbClr val="FFFFFF"/>
                </a:solidFill>
                <a:latin typeface="Cambria" panose="02040503050406030204" pitchFamily="18" charset="0"/>
                <a:ea typeface="Cambria" panose="02040503050406030204" pitchFamily="18" charset="0"/>
              </a:rPr>
              <a:t>Re`elayah</a:t>
            </a:r>
            <a:r>
              <a:rPr lang="en-US" i="1" dirty="0">
                <a:solidFill>
                  <a:srgbClr val="FFFFFF"/>
                </a:solidFill>
                <a:latin typeface="Cambria" panose="02040503050406030204" pitchFamily="18" charset="0"/>
                <a:ea typeface="Cambria" panose="02040503050406030204" pitchFamily="18" charset="0"/>
              </a:rPr>
              <a:t>, </a:t>
            </a:r>
            <a:r>
              <a:rPr lang="en-US" i="1" dirty="0" err="1">
                <a:solidFill>
                  <a:srgbClr val="FFFFFF"/>
                </a:solidFill>
                <a:latin typeface="Cambria" panose="02040503050406030204" pitchFamily="18" charset="0"/>
                <a:ea typeface="Cambria" panose="02040503050406030204" pitchFamily="18" charset="0"/>
              </a:rPr>
              <a:t>Mordekai</a:t>
            </a:r>
            <a:r>
              <a:rPr lang="en-US" i="1" dirty="0">
                <a:solidFill>
                  <a:srgbClr val="FFFFFF"/>
                </a:solidFill>
                <a:latin typeface="Cambria" panose="02040503050406030204" pitchFamily="18" charset="0"/>
                <a:ea typeface="Cambria" panose="02040503050406030204" pitchFamily="18" charset="0"/>
              </a:rPr>
              <a:t>, </a:t>
            </a:r>
            <a:r>
              <a:rPr lang="en-US" i="1" dirty="0" err="1">
                <a:solidFill>
                  <a:srgbClr val="FFFFFF"/>
                </a:solidFill>
                <a:latin typeface="Cambria" panose="02040503050406030204" pitchFamily="18" charset="0"/>
                <a:ea typeface="Cambria" panose="02040503050406030204" pitchFamily="18" charset="0"/>
              </a:rPr>
              <a:t>Bilshan</a:t>
            </a:r>
            <a:r>
              <a:rPr lang="en-US" i="1" dirty="0">
                <a:solidFill>
                  <a:srgbClr val="FFFFFF"/>
                </a:solidFill>
                <a:latin typeface="Cambria" panose="02040503050406030204" pitchFamily="18" charset="0"/>
                <a:ea typeface="Cambria" panose="02040503050406030204" pitchFamily="18" charset="0"/>
              </a:rPr>
              <a:t>, </a:t>
            </a:r>
            <a:r>
              <a:rPr lang="en-US" i="1" dirty="0" err="1">
                <a:solidFill>
                  <a:srgbClr val="FFFFFF"/>
                </a:solidFill>
                <a:latin typeface="Cambria" panose="02040503050406030204" pitchFamily="18" charset="0"/>
                <a:ea typeface="Cambria" panose="02040503050406030204" pitchFamily="18" charset="0"/>
              </a:rPr>
              <a:t>Micpar</a:t>
            </a:r>
            <a:r>
              <a:rPr lang="en-US" i="1" dirty="0">
                <a:solidFill>
                  <a:srgbClr val="FFFFFF"/>
                </a:solidFill>
                <a:latin typeface="Cambria" panose="02040503050406030204" pitchFamily="18" charset="0"/>
                <a:ea typeface="Cambria" panose="02040503050406030204" pitchFamily="18" charset="0"/>
              </a:rPr>
              <a:t>, </a:t>
            </a:r>
            <a:r>
              <a:rPr lang="en-US" i="1" dirty="0" err="1">
                <a:solidFill>
                  <a:srgbClr val="FFFFFF"/>
                </a:solidFill>
                <a:latin typeface="Cambria" panose="02040503050406030204" pitchFamily="18" charset="0"/>
                <a:ea typeface="Cambria" panose="02040503050406030204" pitchFamily="18" charset="0"/>
              </a:rPr>
              <a:t>Bigvai</a:t>
            </a:r>
            <a:r>
              <a:rPr lang="en-US" i="1" dirty="0">
                <a:solidFill>
                  <a:srgbClr val="FFFFFF"/>
                </a:solidFill>
                <a:latin typeface="Cambria" panose="02040503050406030204" pitchFamily="18" charset="0"/>
                <a:ea typeface="Cambria" panose="02040503050406030204" pitchFamily="18" charset="0"/>
              </a:rPr>
              <a:t>, </a:t>
            </a:r>
            <a:r>
              <a:rPr lang="en-US" i="1" dirty="0" err="1">
                <a:solidFill>
                  <a:srgbClr val="FFFFFF"/>
                </a:solidFill>
                <a:latin typeface="Cambria" panose="02040503050406030204" pitchFamily="18" charset="0"/>
                <a:ea typeface="Cambria" panose="02040503050406030204" pitchFamily="18" charset="0"/>
              </a:rPr>
              <a:t>Rechum</a:t>
            </a:r>
            <a:r>
              <a:rPr lang="en-US" i="1" dirty="0">
                <a:solidFill>
                  <a:srgbClr val="FFFFFF"/>
                </a:solidFill>
                <a:latin typeface="Cambria" panose="02040503050406030204" pitchFamily="18" charset="0"/>
                <a:ea typeface="Cambria" panose="02040503050406030204" pitchFamily="18" charset="0"/>
              </a:rPr>
              <a:t>, </a:t>
            </a:r>
            <a:r>
              <a:rPr lang="en-US" i="1" dirty="0" err="1">
                <a:solidFill>
                  <a:srgbClr val="FFFFFF"/>
                </a:solidFill>
                <a:latin typeface="Cambria" panose="02040503050406030204" pitchFamily="18" charset="0"/>
                <a:ea typeface="Cambria" panose="02040503050406030204" pitchFamily="18" charset="0"/>
              </a:rPr>
              <a:t>Ba`anah</a:t>
            </a:r>
            <a:r>
              <a:rPr lang="en-US" i="1" dirty="0">
                <a:solidFill>
                  <a:srgbClr val="FFFFFF"/>
                </a:solidFill>
                <a:latin typeface="Cambria" panose="02040503050406030204" pitchFamily="18" charset="0"/>
                <a:ea typeface="Cambria" panose="02040503050406030204" pitchFamily="18" charset="0"/>
              </a:rPr>
              <a:t>. The number of the men of the people of Yashar’el:</a:t>
            </a:r>
          </a:p>
          <a:p>
            <a:pPr algn="r">
              <a:lnSpc>
                <a:spcPct val="114000"/>
              </a:lnSpc>
              <a:spcBef>
                <a:spcPts val="0"/>
              </a:spcBef>
            </a:pPr>
            <a:r>
              <a:rPr lang="en-US" dirty="0">
                <a:solidFill>
                  <a:srgbClr val="FFFFFF"/>
                </a:solidFill>
                <a:latin typeface="Cambria" panose="02040503050406030204" pitchFamily="18" charset="0"/>
                <a:ea typeface="Cambria" panose="02040503050406030204" pitchFamily="18" charset="0"/>
              </a:rPr>
              <a:t>Ezra v’Nechemyahu (Ezra) 2:1-2</a:t>
            </a:r>
          </a:p>
        </p:txBody>
      </p:sp>
    </p:spTree>
    <p:extLst>
      <p:ext uri="{BB962C8B-B14F-4D97-AF65-F5344CB8AC3E}">
        <p14:creationId xmlns:p14="http://schemas.microsoft.com/office/powerpoint/2010/main" val="16383258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3"/>
            <a:ext cx="11526417" cy="5363716"/>
          </a:xfrm>
        </p:spPr>
        <p:txBody>
          <a:bodyPr>
            <a:normAutofit/>
          </a:bodyPr>
          <a:lstStyle/>
          <a:p>
            <a:pPr lvl="1">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Joshua 1:1</a:t>
            </a:r>
          </a:p>
          <a:p>
            <a:pPr lvl="1">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nSpc>
                <a:spcPct val="114000"/>
              </a:lnSpc>
              <a:spcBef>
                <a:spcPts val="0"/>
              </a:spcBef>
            </a:pPr>
            <a:r>
              <a:rPr lang="en-US" sz="4000" b="1" dirty="0">
                <a:latin typeface="Cambria" panose="02040503050406030204" pitchFamily="18" charset="0"/>
                <a:ea typeface="Cambria" panose="02040503050406030204" pitchFamily="18" charset="0"/>
              </a:rPr>
              <a:t>  </a:t>
            </a:r>
            <a:r>
              <a:rPr lang="he-IL" sz="4000" b="1" dirty="0">
                <a:latin typeface="Cambria" panose="02040503050406030204" pitchFamily="18" charset="0"/>
                <a:ea typeface="Cambria" panose="02040503050406030204" pitchFamily="18" charset="0"/>
              </a:rPr>
              <a:t>יֵשׁוּעַ  </a:t>
            </a:r>
            <a:r>
              <a:rPr lang="en-US" sz="4000" b="1" dirty="0">
                <a:latin typeface="Cambria" panose="02040503050406030204" pitchFamily="18" charset="0"/>
                <a:ea typeface="Cambria" panose="02040503050406030204" pitchFamily="18" charset="0"/>
              </a:rPr>
              <a:t> </a:t>
            </a:r>
          </a:p>
          <a:p>
            <a:pPr algn="l">
              <a:lnSpc>
                <a:spcPct val="114000"/>
              </a:lnSpc>
              <a:spcBef>
                <a:spcPts val="0"/>
              </a:spcBef>
            </a:pPr>
            <a:r>
              <a:rPr lang="en-US" dirty="0">
                <a:solidFill>
                  <a:srgbClr val="FFFFFF"/>
                </a:solidFill>
                <a:latin typeface="Cambria" panose="02040503050406030204" pitchFamily="18" charset="0"/>
                <a:ea typeface="Cambria" panose="02040503050406030204" pitchFamily="18" charset="0"/>
              </a:rPr>
              <a:t>The claim that </a:t>
            </a:r>
            <a:r>
              <a:rPr lang="en-US" dirty="0" err="1">
                <a:solidFill>
                  <a:srgbClr val="FFFFFF"/>
                </a:solidFill>
                <a:latin typeface="Cambria" panose="02040503050406030204" pitchFamily="18" charset="0"/>
                <a:ea typeface="Cambria" panose="02040503050406030204" pitchFamily="18" charset="0"/>
              </a:rPr>
              <a:t>Yeshua</a:t>
            </a:r>
            <a:r>
              <a:rPr lang="en-US" dirty="0">
                <a:solidFill>
                  <a:srgbClr val="FFFFFF"/>
                </a:solidFill>
                <a:latin typeface="Cambria" panose="02040503050406030204" pitchFamily="18" charset="0"/>
                <a:ea typeface="Cambria" panose="02040503050406030204" pitchFamily="18" charset="0"/>
              </a:rPr>
              <a:t> is the true name of the Mashiach is intellectually lazy and merely restates an improper and inaccurate colloquialism. </a:t>
            </a:r>
            <a:r>
              <a:rPr lang="en-US" dirty="0" err="1">
                <a:solidFill>
                  <a:srgbClr val="FFFFFF"/>
                </a:solidFill>
                <a:latin typeface="Cambria" panose="02040503050406030204" pitchFamily="18" charset="0"/>
                <a:ea typeface="Cambria" panose="02040503050406030204" pitchFamily="18" charset="0"/>
              </a:rPr>
              <a:t>Yeshua</a:t>
            </a:r>
            <a:r>
              <a:rPr lang="en-US" dirty="0">
                <a:solidFill>
                  <a:srgbClr val="FFFFFF"/>
                </a:solidFill>
                <a:latin typeface="Cambria" panose="02040503050406030204" pitchFamily="18" charset="0"/>
                <a:ea typeface="Cambria" panose="02040503050406030204" pitchFamily="18" charset="0"/>
              </a:rPr>
              <a:t> (</a:t>
            </a:r>
            <a:r>
              <a:rPr lang="he-IL" dirty="0">
                <a:solidFill>
                  <a:srgbClr val="FFFFFF"/>
                </a:solidFill>
                <a:latin typeface="Cambria" panose="02040503050406030204" pitchFamily="18" charset="0"/>
                <a:ea typeface="Cambria" panose="02040503050406030204" pitchFamily="18" charset="0"/>
              </a:rPr>
              <a:t>יֵשׁוּעַ</a:t>
            </a:r>
            <a:r>
              <a:rPr lang="en-US" dirty="0">
                <a:solidFill>
                  <a:srgbClr val="FFFFFF"/>
                </a:solidFill>
                <a:latin typeface="Cambria" panose="02040503050406030204" pitchFamily="18" charset="0"/>
                <a:ea typeface="Cambria" panose="02040503050406030204" pitchFamily="18" charset="0"/>
              </a:rPr>
              <a:t>) in this form in the following verses: </a:t>
            </a:r>
            <a:r>
              <a:rPr lang="fr-FR" dirty="0">
                <a:solidFill>
                  <a:srgbClr val="FFFFFF"/>
                </a:solidFill>
                <a:latin typeface="Cambria" panose="02040503050406030204" pitchFamily="18" charset="0"/>
                <a:ea typeface="Cambria" panose="02040503050406030204" pitchFamily="18" charset="0"/>
              </a:rPr>
              <a:t>1Ch 24:11; 2Ch 31:15; </a:t>
            </a:r>
            <a:r>
              <a:rPr lang="fr-FR" dirty="0" err="1">
                <a:solidFill>
                  <a:srgbClr val="FFFFFF"/>
                </a:solidFill>
                <a:latin typeface="Cambria" panose="02040503050406030204" pitchFamily="18" charset="0"/>
                <a:ea typeface="Cambria" panose="02040503050406030204" pitchFamily="18" charset="0"/>
              </a:rPr>
              <a:t>Ezr</a:t>
            </a:r>
            <a:r>
              <a:rPr lang="fr-FR" dirty="0">
                <a:solidFill>
                  <a:srgbClr val="FFFFFF"/>
                </a:solidFill>
                <a:latin typeface="Cambria" panose="02040503050406030204" pitchFamily="18" charset="0"/>
                <a:ea typeface="Cambria" panose="02040503050406030204" pitchFamily="18" charset="0"/>
              </a:rPr>
              <a:t> 2:2,6,36,40; </a:t>
            </a:r>
            <a:r>
              <a:rPr lang="fr-FR" dirty="0" err="1">
                <a:solidFill>
                  <a:srgbClr val="FFFFFF"/>
                </a:solidFill>
                <a:latin typeface="Cambria" panose="02040503050406030204" pitchFamily="18" charset="0"/>
                <a:ea typeface="Cambria" panose="02040503050406030204" pitchFamily="18" charset="0"/>
              </a:rPr>
              <a:t>Ezr</a:t>
            </a:r>
            <a:r>
              <a:rPr lang="fr-FR" dirty="0">
                <a:solidFill>
                  <a:srgbClr val="FFFFFF"/>
                </a:solidFill>
                <a:latin typeface="Cambria" panose="02040503050406030204" pitchFamily="18" charset="0"/>
                <a:ea typeface="Cambria" panose="02040503050406030204" pitchFamily="18" charset="0"/>
              </a:rPr>
              <a:t> 3:2,8-9; </a:t>
            </a:r>
            <a:r>
              <a:rPr lang="fr-FR" dirty="0" err="1">
                <a:solidFill>
                  <a:srgbClr val="FFFFFF"/>
                </a:solidFill>
                <a:latin typeface="Cambria" panose="02040503050406030204" pitchFamily="18" charset="0"/>
                <a:ea typeface="Cambria" panose="02040503050406030204" pitchFamily="18" charset="0"/>
              </a:rPr>
              <a:t>Ezr</a:t>
            </a:r>
            <a:r>
              <a:rPr lang="fr-FR" dirty="0">
                <a:solidFill>
                  <a:srgbClr val="FFFFFF"/>
                </a:solidFill>
                <a:latin typeface="Cambria" panose="02040503050406030204" pitchFamily="18" charset="0"/>
                <a:ea typeface="Cambria" panose="02040503050406030204" pitchFamily="18" charset="0"/>
              </a:rPr>
              <a:t> 4:3; </a:t>
            </a:r>
            <a:r>
              <a:rPr lang="fr-FR" dirty="0" err="1">
                <a:solidFill>
                  <a:srgbClr val="FFFFFF"/>
                </a:solidFill>
                <a:latin typeface="Cambria" panose="02040503050406030204" pitchFamily="18" charset="0"/>
                <a:ea typeface="Cambria" panose="02040503050406030204" pitchFamily="18" charset="0"/>
              </a:rPr>
              <a:t>Ezr</a:t>
            </a:r>
            <a:r>
              <a:rPr lang="fr-FR" dirty="0">
                <a:solidFill>
                  <a:srgbClr val="FFFFFF"/>
                </a:solidFill>
                <a:latin typeface="Cambria" panose="02040503050406030204" pitchFamily="18" charset="0"/>
                <a:ea typeface="Cambria" panose="02040503050406030204" pitchFamily="18" charset="0"/>
              </a:rPr>
              <a:t> 8:33; </a:t>
            </a:r>
            <a:r>
              <a:rPr lang="fr-FR" dirty="0" err="1">
                <a:solidFill>
                  <a:srgbClr val="FFFFFF"/>
                </a:solidFill>
                <a:latin typeface="Cambria" panose="02040503050406030204" pitchFamily="18" charset="0"/>
                <a:ea typeface="Cambria" panose="02040503050406030204" pitchFamily="18" charset="0"/>
              </a:rPr>
              <a:t>Ezr</a:t>
            </a:r>
            <a:r>
              <a:rPr lang="fr-FR" dirty="0">
                <a:solidFill>
                  <a:srgbClr val="FFFFFF"/>
                </a:solidFill>
                <a:latin typeface="Cambria" panose="02040503050406030204" pitchFamily="18" charset="0"/>
                <a:ea typeface="Cambria" panose="02040503050406030204" pitchFamily="18" charset="0"/>
              </a:rPr>
              <a:t> 10:18; Ne 3:19; Ne 7:7,11,39,43; Ne 8:7,17; Ne 9:4-5; Ne 10:9; Ne 11:26; Ne 12:1,7-8,10,24,26.</a:t>
            </a:r>
          </a:p>
          <a:p>
            <a:pPr algn="l">
              <a:lnSpc>
                <a:spcPct val="114000"/>
              </a:lnSpc>
              <a:spcBef>
                <a:spcPts val="0"/>
              </a:spcBef>
            </a:pPr>
            <a:endParaRPr lang="fr-FR" i="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fr-FR" dirty="0" err="1">
                <a:solidFill>
                  <a:srgbClr val="FFFFFF"/>
                </a:solidFill>
                <a:latin typeface="Cambria" panose="02040503050406030204" pitchFamily="18" charset="0"/>
                <a:ea typeface="Cambria" panose="02040503050406030204" pitchFamily="18" charset="0"/>
              </a:rPr>
              <a:t>Strong’s</a:t>
            </a:r>
            <a:r>
              <a:rPr lang="fr-FR" dirty="0">
                <a:solidFill>
                  <a:srgbClr val="FFFFFF"/>
                </a:solidFill>
                <a:latin typeface="Cambria" panose="02040503050406030204" pitchFamily="18" charset="0"/>
                <a:ea typeface="Cambria" panose="02040503050406030204" pitchFamily="18" charset="0"/>
              </a:rPr>
              <a:t> tell us </a:t>
            </a:r>
            <a:r>
              <a:rPr lang="fr-FR" dirty="0" err="1">
                <a:solidFill>
                  <a:srgbClr val="FFFFFF"/>
                </a:solidFill>
                <a:latin typeface="Cambria" panose="02040503050406030204" pitchFamily="18" charset="0"/>
                <a:ea typeface="Cambria" panose="02040503050406030204" pitchFamily="18" charset="0"/>
              </a:rPr>
              <a:t>conclusively</a:t>
            </a:r>
            <a:r>
              <a:rPr lang="fr-FR" dirty="0">
                <a:solidFill>
                  <a:srgbClr val="FFFFFF"/>
                </a:solidFill>
                <a:latin typeface="Cambria" panose="02040503050406030204" pitchFamily="18" charset="0"/>
                <a:ea typeface="Cambria" panose="02040503050406030204" pitchFamily="18" charset="0"/>
              </a:rPr>
              <a:t> </a:t>
            </a:r>
            <a:r>
              <a:rPr lang="fr-FR" dirty="0" err="1">
                <a:solidFill>
                  <a:srgbClr val="FFFFFF"/>
                </a:solidFill>
                <a:latin typeface="Cambria" panose="02040503050406030204" pitchFamily="18" charset="0"/>
                <a:ea typeface="Cambria" panose="02040503050406030204" pitchFamily="18" charset="0"/>
              </a:rPr>
              <a:t>that</a:t>
            </a:r>
            <a:r>
              <a:rPr lang="fr-FR" dirty="0">
                <a:solidFill>
                  <a:srgbClr val="FFFFFF"/>
                </a:solidFill>
                <a:latin typeface="Cambria" panose="02040503050406030204" pitchFamily="18" charset="0"/>
                <a:ea typeface="Cambria" panose="02040503050406030204" pitchFamily="18" charset="0"/>
              </a:rPr>
              <a:t> the Greek </a:t>
            </a:r>
            <a:r>
              <a:rPr lang="fr-FR" dirty="0" err="1">
                <a:solidFill>
                  <a:srgbClr val="FFFFFF"/>
                </a:solidFill>
                <a:latin typeface="Cambria" panose="02040503050406030204" pitchFamily="18" charset="0"/>
                <a:ea typeface="Cambria" panose="02040503050406030204" pitchFamily="18" charset="0"/>
              </a:rPr>
              <a:t>name</a:t>
            </a:r>
            <a:r>
              <a:rPr lang="fr-FR" dirty="0">
                <a:solidFill>
                  <a:srgbClr val="FFFFFF"/>
                </a:solidFill>
                <a:latin typeface="Cambria" panose="02040503050406030204" pitchFamily="18" charset="0"/>
                <a:ea typeface="Cambria" panose="02040503050406030204" pitchFamily="18" charset="0"/>
              </a:rPr>
              <a:t> </a:t>
            </a:r>
            <a:r>
              <a:rPr lang="el-GR" dirty="0">
                <a:solidFill>
                  <a:srgbClr val="FFFFFF"/>
                </a:solidFill>
                <a:latin typeface="Cambria" panose="02040503050406030204" pitchFamily="18" charset="0"/>
                <a:ea typeface="Cambria" panose="02040503050406030204" pitchFamily="18" charset="0"/>
              </a:rPr>
              <a:t>̓ησοῦς </a:t>
            </a:r>
            <a:r>
              <a:rPr lang="en-US" dirty="0">
                <a:solidFill>
                  <a:srgbClr val="FFFFFF"/>
                </a:solidFill>
                <a:latin typeface="Cambria" panose="02040503050406030204" pitchFamily="18" charset="0"/>
                <a:ea typeface="Cambria" panose="02040503050406030204" pitchFamily="18" charset="0"/>
              </a:rPr>
              <a:t>(</a:t>
            </a:r>
            <a:r>
              <a:rPr lang="en-US" dirty="0" err="1">
                <a:solidFill>
                  <a:srgbClr val="FFFFFF"/>
                </a:solidFill>
                <a:latin typeface="Cambria" panose="02040503050406030204" pitchFamily="18" charset="0"/>
                <a:ea typeface="Cambria" panose="02040503050406030204" pitchFamily="18" charset="0"/>
              </a:rPr>
              <a:t>Iesous</a:t>
            </a:r>
            <a:r>
              <a:rPr lang="en-US" dirty="0">
                <a:solidFill>
                  <a:srgbClr val="FFFFFF"/>
                </a:solidFill>
                <a:latin typeface="Cambria" panose="02040503050406030204" pitchFamily="18" charset="0"/>
                <a:ea typeface="Cambria" panose="02040503050406030204" pitchFamily="18" charset="0"/>
              </a:rPr>
              <a:t>) is the Greek name of the Mashiach, and that the Hebrew name is H3901 – Yahusha (</a:t>
            </a:r>
            <a:r>
              <a:rPr lang="he-IL" dirty="0">
                <a:solidFill>
                  <a:srgbClr val="FFFFFF"/>
                </a:solidFill>
                <a:latin typeface="Cambria" panose="02040503050406030204" pitchFamily="18" charset="0"/>
                <a:ea typeface="Cambria" panose="02040503050406030204" pitchFamily="18" charset="0"/>
              </a:rPr>
              <a:t>יהושע</a:t>
            </a:r>
            <a:r>
              <a:rPr lang="en-US" dirty="0">
                <a:solidFill>
                  <a:srgbClr val="FFFFFF"/>
                </a:solidFill>
                <a:latin typeface="Cambria" panose="02040503050406030204" pitchFamily="18" charset="0"/>
                <a:ea typeface="Cambria" panose="02040503050406030204" pitchFamily="18" charset="0"/>
              </a:rPr>
              <a:t>). You don’t have to take my word for it. </a:t>
            </a:r>
          </a:p>
        </p:txBody>
      </p:sp>
    </p:spTree>
    <p:extLst>
      <p:ext uri="{BB962C8B-B14F-4D97-AF65-F5344CB8AC3E}">
        <p14:creationId xmlns:p14="http://schemas.microsoft.com/office/powerpoint/2010/main" val="18556046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83029" y="205274"/>
            <a:ext cx="6313714" cy="2341984"/>
          </a:xfrm>
        </p:spPr>
        <p:txBody>
          <a:bodyPr>
            <a:noAutofit/>
          </a:bodyPr>
          <a:lstStyle/>
          <a:p>
            <a:r>
              <a:rPr lang="en-US" sz="7200" dirty="0">
                <a:solidFill>
                  <a:srgbClr val="FFFFFF"/>
                </a:solidFill>
                <a:latin typeface="Cambria" panose="02040503050406030204" pitchFamily="18" charset="0"/>
                <a:ea typeface="Cambria" panose="02040503050406030204" pitchFamily="18" charset="0"/>
              </a:rPr>
              <a:t>Cepher </a:t>
            </a: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1" y="3449525"/>
            <a:ext cx="6915150" cy="2770300"/>
          </a:xfrm>
        </p:spPr>
        <p:txBody>
          <a:bodyPr>
            <a:normAutofit/>
          </a:bodyPr>
          <a:lstStyle/>
          <a:p>
            <a:r>
              <a:rPr lang="en-US" sz="4800" dirty="0">
                <a:solidFill>
                  <a:srgbClr val="FFFFFF"/>
                </a:solidFill>
                <a:latin typeface="Cambria" panose="02040503050406030204" pitchFamily="18" charset="0"/>
                <a:ea typeface="Cambria" panose="02040503050406030204" pitchFamily="18" charset="0"/>
              </a:rPr>
              <a:t>How is the Cepher different from other settings of scripture?</a:t>
            </a:r>
          </a:p>
          <a:p>
            <a:r>
              <a:rPr lang="en-US" sz="3600" dirty="0">
                <a:solidFill>
                  <a:srgbClr val="FFFFFF"/>
                </a:solidFill>
                <a:latin typeface="Cambria" panose="02040503050406030204" pitchFamily="18" charset="0"/>
                <a:ea typeface="Cambria" panose="02040503050406030204" pitchFamily="18" charset="0"/>
              </a:rPr>
              <a:t> </a:t>
            </a:r>
          </a:p>
        </p:txBody>
      </p:sp>
      <p:pic>
        <p:nvPicPr>
          <p:cNvPr id="5" name="Picture 4">
            <a:extLst>
              <a:ext uri="{FF2B5EF4-FFF2-40B4-BE49-F238E27FC236}">
                <a16:creationId xmlns:a16="http://schemas.microsoft.com/office/drawing/2014/main" id="{7818C0BC-9B7B-277E-7227-C5543C15E79E}"/>
              </a:ext>
            </a:extLst>
          </p:cNvPr>
          <p:cNvPicPr>
            <a:picLocks noChangeAspect="1"/>
          </p:cNvPicPr>
          <p:nvPr/>
        </p:nvPicPr>
        <p:blipFill>
          <a:blip r:embed="rId3"/>
          <a:stretch>
            <a:fillRect/>
          </a:stretch>
        </p:blipFill>
        <p:spPr>
          <a:xfrm>
            <a:off x="7198160" y="125677"/>
            <a:ext cx="4825695" cy="6468483"/>
          </a:xfrm>
          <a:prstGeom prst="rect">
            <a:avLst/>
          </a:prstGeom>
        </p:spPr>
      </p:pic>
    </p:spTree>
    <p:extLst>
      <p:ext uri="{BB962C8B-B14F-4D97-AF65-F5344CB8AC3E}">
        <p14:creationId xmlns:p14="http://schemas.microsoft.com/office/powerpoint/2010/main" val="18454751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301691" y="223935"/>
            <a:ext cx="4572000" cy="168089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4800" dirty="0">
                <a:solidFill>
                  <a:srgbClr val="FFFFFF"/>
                </a:solidFill>
                <a:latin typeface="Cambria" panose="02040503050406030204" pitchFamily="18" charset="0"/>
                <a:ea typeface="Cambria" panose="02040503050406030204" pitchFamily="18" charset="0"/>
              </a:rPr>
              <a:t> </a:t>
            </a:r>
            <a:br>
              <a:rPr lang="en-US" sz="48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718457" y="1354325"/>
            <a:ext cx="11171852" cy="4691912"/>
          </a:xfrm>
        </p:spPr>
        <p:txBody>
          <a:bodyPr>
            <a:normAutofit fontScale="92500"/>
          </a:bodyPr>
          <a:lstStyle/>
          <a:p>
            <a:pPr algn="r"/>
            <a:r>
              <a:rPr lang="en-US" sz="2800" dirty="0">
                <a:solidFill>
                  <a:srgbClr val="FFFFFF"/>
                </a:solidFill>
                <a:latin typeface="Cambria" panose="02040503050406030204" pitchFamily="18" charset="0"/>
                <a:ea typeface="Cambria" panose="02040503050406030204" pitchFamily="18" charset="0"/>
              </a:rPr>
              <a:t>Let’s start with the first verse in most bibles:</a:t>
            </a:r>
          </a:p>
          <a:p>
            <a:pPr algn="l"/>
            <a:endParaRPr lang="en-US" sz="2800" dirty="0">
              <a:solidFill>
                <a:srgbClr val="FFFFFF"/>
              </a:solidFill>
              <a:latin typeface="Cambria" panose="02040503050406030204" pitchFamily="18" charset="0"/>
              <a:ea typeface="Cambria" panose="02040503050406030204" pitchFamily="18" charset="0"/>
            </a:endParaRPr>
          </a:p>
          <a:p>
            <a:pPr algn="l">
              <a:lnSpc>
                <a:spcPct val="124000"/>
              </a:lnSpc>
              <a:spcBef>
                <a:spcPts val="0"/>
              </a:spcBef>
            </a:pPr>
            <a:r>
              <a:rPr lang="en-US" sz="2800" dirty="0">
                <a:solidFill>
                  <a:srgbClr val="FFFFFF"/>
                </a:solidFill>
                <a:latin typeface="Cambria" panose="02040503050406030204" pitchFamily="18" charset="0"/>
                <a:ea typeface="Cambria" panose="02040503050406030204" pitchFamily="18" charset="0"/>
              </a:rPr>
              <a:t>Genesis 1:1 </a:t>
            </a:r>
            <a:r>
              <a:rPr lang="en-US" sz="2800" i="1" dirty="0">
                <a:solidFill>
                  <a:srgbClr val="FFFFFF"/>
                </a:solidFill>
                <a:latin typeface="Cambria" panose="02040503050406030204" pitchFamily="18" charset="0"/>
                <a:ea typeface="Cambria" panose="02040503050406030204" pitchFamily="18" charset="0"/>
              </a:rPr>
              <a:t>In the beginning God created the heavens and the earth.</a:t>
            </a:r>
          </a:p>
          <a:p>
            <a:pPr algn="l">
              <a:lnSpc>
                <a:spcPct val="124000"/>
              </a:lnSpc>
              <a:spcBef>
                <a:spcPts val="0"/>
              </a:spcBef>
            </a:pPr>
            <a:r>
              <a:rPr lang="en-US" sz="2800" dirty="0">
                <a:solidFill>
                  <a:srgbClr val="FFFFFF"/>
                </a:solidFill>
                <a:latin typeface="Cambria" panose="02040503050406030204" pitchFamily="18" charset="0"/>
                <a:ea typeface="Cambria" panose="02040503050406030204" pitchFamily="18" charset="0"/>
              </a:rPr>
              <a:t>This is the language of the NKJV; the ESV; the ASV; the NASB; the NIV; the NLT. </a:t>
            </a:r>
          </a:p>
          <a:p>
            <a:pPr algn="l">
              <a:lnSpc>
                <a:spcPct val="124000"/>
              </a:lnSpc>
              <a:spcBef>
                <a:spcPts val="0"/>
              </a:spcBef>
            </a:pPr>
            <a:endParaRPr lang="en-US" sz="2800" dirty="0">
              <a:solidFill>
                <a:srgbClr val="FFFFFF"/>
              </a:solidFill>
              <a:latin typeface="Cambria" panose="02040503050406030204" pitchFamily="18" charset="0"/>
              <a:ea typeface="Cambria" panose="02040503050406030204" pitchFamily="18" charset="0"/>
            </a:endParaRPr>
          </a:p>
          <a:p>
            <a:pPr algn="l">
              <a:lnSpc>
                <a:spcPct val="124000"/>
              </a:lnSpc>
              <a:spcBef>
                <a:spcPts val="0"/>
              </a:spcBef>
            </a:pPr>
            <a:r>
              <a:rPr lang="en-US" sz="2800" dirty="0">
                <a:solidFill>
                  <a:srgbClr val="FFFFFF"/>
                </a:solidFill>
                <a:latin typeface="Cambria" panose="02040503050406030204" pitchFamily="18" charset="0"/>
                <a:ea typeface="Cambria" panose="02040503050406030204" pitchFamily="18" charset="0"/>
              </a:rPr>
              <a:t>Genesis 1:1 </a:t>
            </a:r>
            <a:r>
              <a:rPr lang="en-US" sz="2800" i="1" dirty="0">
                <a:solidFill>
                  <a:srgbClr val="FFFFFF"/>
                </a:solidFill>
                <a:latin typeface="Cambria" panose="02040503050406030204" pitchFamily="18" charset="0"/>
                <a:ea typeface="Cambria" panose="02040503050406030204" pitchFamily="18" charset="0"/>
              </a:rPr>
              <a:t>In the beginning God created the heaven and the earth.</a:t>
            </a:r>
          </a:p>
          <a:p>
            <a:pPr algn="l">
              <a:lnSpc>
                <a:spcPct val="124000"/>
              </a:lnSpc>
              <a:spcBef>
                <a:spcPts val="0"/>
              </a:spcBef>
            </a:pPr>
            <a:r>
              <a:rPr lang="en-US" sz="2800" dirty="0">
                <a:solidFill>
                  <a:srgbClr val="FFFFFF"/>
                </a:solidFill>
                <a:latin typeface="Cambria" panose="02040503050406030204" pitchFamily="18" charset="0"/>
                <a:ea typeface="Cambria" panose="02040503050406030204" pitchFamily="18" charset="0"/>
              </a:rPr>
              <a:t>This is the language of the KJV: </a:t>
            </a:r>
          </a:p>
          <a:p>
            <a:pPr algn="l">
              <a:lnSpc>
                <a:spcPct val="124000"/>
              </a:lnSpc>
              <a:spcBef>
                <a:spcPts val="0"/>
              </a:spcBef>
            </a:pPr>
            <a:r>
              <a:rPr lang="en-US" sz="2800" dirty="0">
                <a:solidFill>
                  <a:srgbClr val="FFFFFF"/>
                </a:solidFill>
                <a:latin typeface="Cambria" panose="02040503050406030204" pitchFamily="18" charset="0"/>
                <a:ea typeface="Cambria" panose="02040503050406030204" pitchFamily="18" charset="0"/>
              </a:rPr>
              <a:t>But the name God does not appear there, either in the Hebrew (</a:t>
            </a:r>
            <a:r>
              <a:rPr lang="he-IL" sz="2800" dirty="0">
                <a:solidFill>
                  <a:srgbClr val="FFFFFF"/>
                </a:solidFill>
                <a:latin typeface="Cambria" panose="02040503050406030204" pitchFamily="18" charset="0"/>
                <a:ea typeface="Cambria" panose="02040503050406030204" pitchFamily="18" charset="0"/>
              </a:rPr>
              <a:t>אֱלֹהִים</a:t>
            </a:r>
            <a:r>
              <a:rPr lang="en-US" sz="2800" dirty="0">
                <a:solidFill>
                  <a:srgbClr val="FFFFFF"/>
                </a:solidFill>
                <a:latin typeface="Cambria" panose="02040503050406030204" pitchFamily="18" charset="0"/>
                <a:ea typeface="Cambria" panose="02040503050406030204" pitchFamily="18" charset="0"/>
              </a:rPr>
              <a:t>), nor in the Greek (</a:t>
            </a:r>
            <a:r>
              <a:rPr lang="el-GR" sz="2800" dirty="0">
                <a:solidFill>
                  <a:srgbClr val="FFFFFF"/>
                </a:solidFill>
                <a:latin typeface="Cambria" panose="02040503050406030204" pitchFamily="18" charset="0"/>
                <a:ea typeface="Cambria" panose="02040503050406030204" pitchFamily="18" charset="0"/>
              </a:rPr>
              <a:t>θεος</a:t>
            </a:r>
            <a:r>
              <a:rPr lang="en-US" sz="2800" dirty="0">
                <a:solidFill>
                  <a:srgbClr val="FFFFFF"/>
                </a:solidFill>
                <a:latin typeface="Cambria" panose="02040503050406030204" pitchFamily="18" charset="0"/>
                <a:ea typeface="Cambria" panose="02040503050406030204" pitchFamily="18" charset="0"/>
              </a:rPr>
              <a:t>). So why do they use the word God?</a:t>
            </a:r>
          </a:p>
          <a:p>
            <a:pPr algn="l"/>
            <a:endParaRPr lang="en-US" sz="2800" dirty="0">
              <a:solidFill>
                <a:srgbClr val="FFFFFF"/>
              </a:solidFill>
              <a:latin typeface="Cambria" panose="02040503050406030204" pitchFamily="18" charset="0"/>
              <a:ea typeface="Cambria" panose="02040503050406030204" pitchFamily="18" charset="0"/>
            </a:endParaRPr>
          </a:p>
          <a:p>
            <a:pPr algn="l"/>
            <a:endParaRPr lang="en-US" sz="2800" i="1" dirty="0">
              <a:solidFill>
                <a:srgbClr val="FFFF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138467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7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500"/>
                                  </p:stCondLst>
                                  <p:iterate>
                                    <p:tmPct val="10000"/>
                                  </p:iterate>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7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1500"/>
                                  </p:stCondLst>
                                  <p:iterate>
                                    <p:tmPct val="10000"/>
                                  </p:iterate>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7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301691" y="223935"/>
            <a:ext cx="4572000" cy="168089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4800" dirty="0">
                <a:solidFill>
                  <a:srgbClr val="FFFFFF"/>
                </a:solidFill>
                <a:latin typeface="Cambria" panose="02040503050406030204" pitchFamily="18" charset="0"/>
                <a:ea typeface="Cambria" panose="02040503050406030204" pitchFamily="18" charset="0"/>
              </a:rPr>
              <a:t> </a:t>
            </a:r>
            <a:br>
              <a:rPr lang="en-US" sz="48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718457" y="1354325"/>
            <a:ext cx="11171852" cy="4691912"/>
          </a:xfrm>
        </p:spPr>
        <p:txBody>
          <a:bodyPr>
            <a:normAutofit fontScale="92500" lnSpcReduction="20000"/>
          </a:bodyPr>
          <a:lstStyle/>
          <a:p>
            <a:pPr algn="l"/>
            <a:r>
              <a:rPr lang="en-US" sz="2800" dirty="0">
                <a:solidFill>
                  <a:srgbClr val="FFFFFF"/>
                </a:solidFill>
                <a:latin typeface="Cambria" panose="02040503050406030204" pitchFamily="18" charset="0"/>
                <a:ea typeface="Cambria" panose="02040503050406030204" pitchFamily="18" charset="0"/>
              </a:rPr>
              <a:t>						Isaiah 65:11	:</a:t>
            </a:r>
          </a:p>
          <a:p>
            <a:pPr algn="l"/>
            <a:endParaRPr lang="en-US" dirty="0">
              <a:solidFill>
                <a:srgbClr val="FFFFFF"/>
              </a:solidFill>
              <a:latin typeface="Cambria" panose="02040503050406030204" pitchFamily="18" charset="0"/>
              <a:ea typeface="Cambria" panose="02040503050406030204" pitchFamily="18" charset="0"/>
            </a:endParaRPr>
          </a:p>
          <a:p>
            <a:pPr algn="l">
              <a:lnSpc>
                <a:spcPct val="124000"/>
              </a:lnSpc>
              <a:spcBef>
                <a:spcPts val="0"/>
              </a:spcBef>
            </a:pPr>
            <a:r>
              <a:rPr lang="en-US" i="1" dirty="0">
                <a:solidFill>
                  <a:srgbClr val="FFFFFF"/>
                </a:solidFill>
                <a:latin typeface="Cambria" panose="02040503050406030204" pitchFamily="18" charset="0"/>
                <a:ea typeface="Cambria" panose="02040503050406030204" pitchFamily="18" charset="0"/>
              </a:rPr>
              <a:t>“But you are those who forsake the Lord, Who forget My holy mountain,</a:t>
            </a:r>
          </a:p>
          <a:p>
            <a:pPr algn="l">
              <a:lnSpc>
                <a:spcPct val="124000"/>
              </a:lnSpc>
              <a:spcBef>
                <a:spcPts val="0"/>
              </a:spcBef>
            </a:pPr>
            <a:r>
              <a:rPr lang="en-US" i="1" dirty="0">
                <a:solidFill>
                  <a:srgbClr val="FFFFFF"/>
                </a:solidFill>
                <a:latin typeface="Cambria" panose="02040503050406030204" pitchFamily="18" charset="0"/>
                <a:ea typeface="Cambria" panose="02040503050406030204" pitchFamily="18" charset="0"/>
              </a:rPr>
              <a:t>Who prepare a table for Gad, And who furnish a drink offering for </a:t>
            </a:r>
            <a:r>
              <a:rPr lang="en-US" i="1" dirty="0" err="1">
                <a:solidFill>
                  <a:srgbClr val="FFFFFF"/>
                </a:solidFill>
                <a:latin typeface="Cambria" panose="02040503050406030204" pitchFamily="18" charset="0"/>
                <a:ea typeface="Cambria" panose="02040503050406030204" pitchFamily="18" charset="0"/>
              </a:rPr>
              <a:t>Meni</a:t>
            </a:r>
            <a:r>
              <a:rPr lang="en-US" i="1" dirty="0">
                <a:solidFill>
                  <a:srgbClr val="FFFFFF"/>
                </a:solidFill>
                <a:latin typeface="Cambria" panose="02040503050406030204" pitchFamily="18" charset="0"/>
                <a:ea typeface="Cambria" panose="02040503050406030204" pitchFamily="18" charset="0"/>
              </a:rPr>
              <a:t>.</a:t>
            </a:r>
          </a:p>
          <a:p>
            <a:pPr algn="l">
              <a:lnSpc>
                <a:spcPct val="124000"/>
              </a:lnSpc>
              <a:spcBef>
                <a:spcPts val="0"/>
              </a:spcBef>
            </a:pPr>
            <a:r>
              <a:rPr lang="en-US" dirty="0">
                <a:solidFill>
                  <a:srgbClr val="FFFFFF"/>
                </a:solidFill>
                <a:latin typeface="Cambria" panose="02040503050406030204" pitchFamily="18" charset="0"/>
                <a:ea typeface="Cambria" panose="02040503050406030204" pitchFamily="18" charset="0"/>
              </a:rPr>
              <a:t>NKJV. The NKJV tells us that Gad means a </a:t>
            </a:r>
            <a:r>
              <a:rPr lang="en-US" i="1" dirty="0">
                <a:solidFill>
                  <a:srgbClr val="FFFFFF"/>
                </a:solidFill>
                <a:latin typeface="Cambria" panose="02040503050406030204" pitchFamily="18" charset="0"/>
                <a:ea typeface="Cambria" panose="02040503050406030204" pitchFamily="18" charset="0"/>
              </a:rPr>
              <a:t>Troop</a:t>
            </a:r>
            <a:r>
              <a:rPr lang="en-US" dirty="0">
                <a:solidFill>
                  <a:srgbClr val="FFFFFF"/>
                </a:solidFill>
                <a:latin typeface="Cambria" panose="02040503050406030204" pitchFamily="18" charset="0"/>
                <a:ea typeface="Cambria" panose="02040503050406030204" pitchFamily="18" charset="0"/>
              </a:rPr>
              <a:t> or </a:t>
            </a:r>
            <a:r>
              <a:rPr lang="en-US" i="1" dirty="0">
                <a:solidFill>
                  <a:srgbClr val="FFFFFF"/>
                </a:solidFill>
                <a:latin typeface="Cambria" panose="02040503050406030204" pitchFamily="18" charset="0"/>
                <a:ea typeface="Cambria" panose="02040503050406030204" pitchFamily="18" charset="0"/>
              </a:rPr>
              <a:t>Fortune</a:t>
            </a:r>
            <a:r>
              <a:rPr lang="en-US" dirty="0">
                <a:solidFill>
                  <a:srgbClr val="FFFFFF"/>
                </a:solidFill>
                <a:latin typeface="Cambria" panose="02040503050406030204" pitchFamily="18" charset="0"/>
                <a:ea typeface="Cambria" panose="02040503050406030204" pitchFamily="18" charset="0"/>
              </a:rPr>
              <a:t>; a pagan deity;</a:t>
            </a:r>
          </a:p>
          <a:p>
            <a:pPr algn="l">
              <a:lnSpc>
                <a:spcPct val="124000"/>
              </a:lnSpc>
              <a:spcBef>
                <a:spcPts val="0"/>
              </a:spcBef>
            </a:pPr>
            <a:r>
              <a:rPr lang="en-US" dirty="0">
                <a:solidFill>
                  <a:srgbClr val="FFFFFF"/>
                </a:solidFill>
                <a:latin typeface="Cambria" panose="02040503050406030204" pitchFamily="18" charset="0"/>
                <a:ea typeface="Cambria" panose="02040503050406030204" pitchFamily="18" charset="0"/>
              </a:rPr>
              <a:t>and that </a:t>
            </a:r>
            <a:r>
              <a:rPr lang="en-US" dirty="0" err="1">
                <a:solidFill>
                  <a:srgbClr val="FFFFFF"/>
                </a:solidFill>
                <a:latin typeface="Cambria" panose="02040503050406030204" pitchFamily="18" charset="0"/>
                <a:ea typeface="Cambria" panose="02040503050406030204" pitchFamily="18" charset="0"/>
              </a:rPr>
              <a:t>Meni</a:t>
            </a:r>
            <a:r>
              <a:rPr lang="en-US" dirty="0">
                <a:solidFill>
                  <a:srgbClr val="FFFFFF"/>
                </a:solidFill>
                <a:latin typeface="Cambria" panose="02040503050406030204" pitchFamily="18" charset="0"/>
                <a:ea typeface="Cambria" panose="02040503050406030204" pitchFamily="18" charset="0"/>
              </a:rPr>
              <a:t> means a </a:t>
            </a:r>
            <a:r>
              <a:rPr lang="en-US" i="1" dirty="0">
                <a:solidFill>
                  <a:srgbClr val="FFFFFF"/>
                </a:solidFill>
                <a:latin typeface="Cambria" panose="02040503050406030204" pitchFamily="18" charset="0"/>
                <a:ea typeface="Cambria" panose="02040503050406030204" pitchFamily="18" charset="0"/>
              </a:rPr>
              <a:t>Number</a:t>
            </a:r>
            <a:r>
              <a:rPr lang="en-US" dirty="0">
                <a:solidFill>
                  <a:srgbClr val="FFFFFF"/>
                </a:solidFill>
                <a:latin typeface="Cambria" panose="02040503050406030204" pitchFamily="18" charset="0"/>
                <a:ea typeface="Cambria" panose="02040503050406030204" pitchFamily="18" charset="0"/>
              </a:rPr>
              <a:t> or </a:t>
            </a:r>
            <a:r>
              <a:rPr lang="en-US" i="1" dirty="0">
                <a:solidFill>
                  <a:srgbClr val="FFFFFF"/>
                </a:solidFill>
                <a:latin typeface="Cambria" panose="02040503050406030204" pitchFamily="18" charset="0"/>
                <a:ea typeface="Cambria" panose="02040503050406030204" pitchFamily="18" charset="0"/>
              </a:rPr>
              <a:t>Destiny</a:t>
            </a:r>
            <a:r>
              <a:rPr lang="en-US" dirty="0">
                <a:solidFill>
                  <a:srgbClr val="FFFFFF"/>
                </a:solidFill>
                <a:latin typeface="Cambria" panose="02040503050406030204" pitchFamily="18" charset="0"/>
                <a:ea typeface="Cambria" panose="02040503050406030204" pitchFamily="18" charset="0"/>
              </a:rPr>
              <a:t>; a pagan deity.</a:t>
            </a:r>
          </a:p>
          <a:p>
            <a:pPr algn="l">
              <a:lnSpc>
                <a:spcPct val="124000"/>
              </a:lnSpc>
              <a:spcBef>
                <a:spcPts val="0"/>
              </a:spcBef>
            </a:pPr>
            <a:endParaRPr lang="en-US" dirty="0">
              <a:solidFill>
                <a:srgbClr val="FFFFFF"/>
              </a:solidFill>
              <a:latin typeface="Cambria" panose="02040503050406030204" pitchFamily="18" charset="0"/>
              <a:ea typeface="Cambria" panose="02040503050406030204" pitchFamily="18" charset="0"/>
            </a:endParaRPr>
          </a:p>
          <a:p>
            <a:pPr algn="l">
              <a:lnSpc>
                <a:spcPct val="124000"/>
              </a:lnSpc>
              <a:spcBef>
                <a:spcPts val="0"/>
              </a:spcBef>
            </a:pPr>
            <a:r>
              <a:rPr lang="en-US" dirty="0">
                <a:solidFill>
                  <a:srgbClr val="FFFFFF"/>
                </a:solidFill>
                <a:latin typeface="Cambria" panose="02040503050406030204" pitchFamily="18" charset="0"/>
                <a:ea typeface="Cambria" panose="02040503050406030204" pitchFamily="18" charset="0"/>
              </a:rPr>
              <a:t>Gad is not pronounced gad like in add, but gawd, like in god. This is why the Jews use the spelling </a:t>
            </a:r>
            <a:r>
              <a:rPr lang="en-US" dirty="0" err="1">
                <a:solidFill>
                  <a:srgbClr val="FFFFFF"/>
                </a:solidFill>
                <a:latin typeface="Cambria" panose="02040503050406030204" pitchFamily="18" charset="0"/>
                <a:ea typeface="Cambria" panose="02040503050406030204" pitchFamily="18" charset="0"/>
              </a:rPr>
              <a:t>G_d</a:t>
            </a:r>
            <a:r>
              <a:rPr lang="en-US" dirty="0">
                <a:solidFill>
                  <a:srgbClr val="FFFFFF"/>
                </a:solidFill>
                <a:latin typeface="Cambria" panose="02040503050406030204" pitchFamily="18" charset="0"/>
                <a:ea typeface="Cambria" panose="02040503050406030204" pitchFamily="18" charset="0"/>
              </a:rPr>
              <a:t> – because they know the word is actually spelled Gad but spoken as God. Isaiah condemns those who prepare a table for </a:t>
            </a:r>
            <a:r>
              <a:rPr lang="en-US" dirty="0" err="1">
                <a:solidFill>
                  <a:srgbClr val="FFFFFF"/>
                </a:solidFill>
                <a:latin typeface="Cambria" panose="02040503050406030204" pitchFamily="18" charset="0"/>
                <a:ea typeface="Cambria" panose="02040503050406030204" pitchFamily="18" charset="0"/>
              </a:rPr>
              <a:t>G_d</a:t>
            </a:r>
            <a:r>
              <a:rPr lang="en-US" dirty="0">
                <a:solidFill>
                  <a:srgbClr val="FFFFFF"/>
                </a:solidFill>
                <a:latin typeface="Cambria" panose="02040503050406030204" pitchFamily="18" charset="0"/>
                <a:ea typeface="Cambria" panose="02040503050406030204" pitchFamily="18" charset="0"/>
              </a:rPr>
              <a:t> (Fortune or luck) and furnish a drink offering for </a:t>
            </a:r>
            <a:r>
              <a:rPr lang="en-US" dirty="0" err="1">
                <a:solidFill>
                  <a:srgbClr val="FFFFFF"/>
                </a:solidFill>
                <a:latin typeface="Cambria" panose="02040503050406030204" pitchFamily="18" charset="0"/>
                <a:ea typeface="Cambria" panose="02040503050406030204" pitchFamily="18" charset="0"/>
              </a:rPr>
              <a:t>Meni</a:t>
            </a:r>
            <a:r>
              <a:rPr lang="en-US" dirty="0">
                <a:solidFill>
                  <a:srgbClr val="FFFFFF"/>
                </a:solidFill>
                <a:latin typeface="Cambria" panose="02040503050406030204" pitchFamily="18" charset="0"/>
                <a:ea typeface="Cambria" panose="02040503050406030204" pitchFamily="18" charset="0"/>
              </a:rPr>
              <a:t> (Fate). </a:t>
            </a:r>
          </a:p>
          <a:p>
            <a:pPr algn="l">
              <a:lnSpc>
                <a:spcPct val="124000"/>
              </a:lnSpc>
              <a:spcBef>
                <a:spcPts val="0"/>
              </a:spcBef>
            </a:pPr>
            <a:r>
              <a:rPr lang="en-US" sz="2800" dirty="0">
                <a:solidFill>
                  <a:srgbClr val="FFFFFF"/>
                </a:solidFill>
                <a:latin typeface="Cambria" panose="02040503050406030204" pitchFamily="18" charset="0"/>
                <a:ea typeface="Cambria" panose="02040503050406030204" pitchFamily="18" charset="0"/>
              </a:rPr>
              <a:t>Gad and </a:t>
            </a:r>
            <a:r>
              <a:rPr lang="en-US" sz="2800" dirty="0" err="1">
                <a:solidFill>
                  <a:srgbClr val="FFFFFF"/>
                </a:solidFill>
                <a:latin typeface="Cambria" panose="02040503050406030204" pitchFamily="18" charset="0"/>
                <a:ea typeface="Cambria" panose="02040503050406030204" pitchFamily="18" charset="0"/>
              </a:rPr>
              <a:t>Meni</a:t>
            </a:r>
            <a:r>
              <a:rPr lang="en-US" sz="2800" dirty="0">
                <a:solidFill>
                  <a:srgbClr val="FFFFFF"/>
                </a:solidFill>
                <a:latin typeface="Cambria" panose="02040503050406030204" pitchFamily="18" charset="0"/>
                <a:ea typeface="Cambria" panose="02040503050406030204" pitchFamily="18" charset="0"/>
              </a:rPr>
              <a:t> are Fortune and Fate. It was this word the English translators elected to use to replace Elohiym in Hebrew, and Theos in Greek.</a:t>
            </a:r>
            <a:endParaRPr lang="en-US" sz="2800" i="1" dirty="0">
              <a:solidFill>
                <a:srgbClr val="FFFF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30401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7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500"/>
                                  </p:stCondLst>
                                  <p:iterate>
                                    <p:tmPct val="10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7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1500"/>
                                  </p:stCondLst>
                                  <p:iterate>
                                    <p:tmPct val="10000"/>
                                  </p:iterate>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7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1500"/>
                                  </p:stCondLst>
                                  <p:iterate>
                                    <p:tmPct val="10000"/>
                                  </p:iterate>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7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301691" y="223935"/>
            <a:ext cx="4572000" cy="168089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4800" dirty="0">
                <a:solidFill>
                  <a:srgbClr val="FFFFFF"/>
                </a:solidFill>
                <a:latin typeface="Cambria" panose="02040503050406030204" pitchFamily="18" charset="0"/>
                <a:ea typeface="Cambria" panose="02040503050406030204" pitchFamily="18" charset="0"/>
              </a:rPr>
              <a:t> </a:t>
            </a:r>
            <a:br>
              <a:rPr lang="en-US" sz="48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301691" y="1354325"/>
            <a:ext cx="11588618" cy="4691912"/>
          </a:xfrm>
        </p:spPr>
        <p:txBody>
          <a:bodyPr>
            <a:normAutofit fontScale="85000" lnSpcReduction="20000"/>
          </a:bodyPr>
          <a:lstStyle/>
          <a:p>
            <a:pPr algn="l"/>
            <a:r>
              <a:rPr lang="en-US" sz="2800" dirty="0">
                <a:solidFill>
                  <a:srgbClr val="FFFFFF"/>
                </a:solidFill>
                <a:latin typeface="Cambria" panose="02040503050406030204" pitchFamily="18" charset="0"/>
                <a:ea typeface="Cambria" panose="02040503050406030204" pitchFamily="18" charset="0"/>
              </a:rPr>
              <a:t>						Isaiah 65:11:</a:t>
            </a:r>
          </a:p>
          <a:p>
            <a:pPr algn="l"/>
            <a:endParaRPr lang="en-US" dirty="0">
              <a:solidFill>
                <a:srgbClr val="FFFFFF"/>
              </a:solidFill>
              <a:latin typeface="Cambria" panose="02040503050406030204" pitchFamily="18" charset="0"/>
              <a:ea typeface="Cambria" panose="02040503050406030204" pitchFamily="18" charset="0"/>
            </a:endParaRPr>
          </a:p>
          <a:p>
            <a:pPr algn="l">
              <a:lnSpc>
                <a:spcPct val="124000"/>
              </a:lnSpc>
              <a:spcBef>
                <a:spcPts val="0"/>
              </a:spcBef>
            </a:pPr>
            <a:r>
              <a:rPr lang="en-US" b="1" dirty="0">
                <a:solidFill>
                  <a:srgbClr val="FFFFFF"/>
                </a:solidFill>
                <a:latin typeface="Cambria" panose="02040503050406030204" pitchFamily="18" charset="0"/>
                <a:ea typeface="Cambria" panose="02040503050406030204" pitchFamily="18" charset="0"/>
              </a:rPr>
              <a:t>KJV</a:t>
            </a:r>
            <a:r>
              <a:rPr lang="en-US" i="1" dirty="0">
                <a:solidFill>
                  <a:srgbClr val="FFFFFF"/>
                </a:solidFill>
                <a:latin typeface="Cambria" panose="02040503050406030204" pitchFamily="18" charset="0"/>
                <a:ea typeface="Cambria" panose="02040503050406030204" pitchFamily="18" charset="0"/>
              </a:rPr>
              <a:t>: But ye are they that forsake the Lord, that forget my holy mountain, that prepare a table for that troop, and that furnish the drink offering unto that number.</a:t>
            </a:r>
          </a:p>
          <a:p>
            <a:pPr algn="l">
              <a:lnSpc>
                <a:spcPct val="124000"/>
              </a:lnSpc>
              <a:spcBef>
                <a:spcPts val="0"/>
              </a:spcBef>
            </a:pPr>
            <a:r>
              <a:rPr lang="en-US" b="1" dirty="0">
                <a:solidFill>
                  <a:srgbClr val="FFFFFF"/>
                </a:solidFill>
                <a:latin typeface="Cambria" panose="02040503050406030204" pitchFamily="18" charset="0"/>
                <a:ea typeface="Cambria" panose="02040503050406030204" pitchFamily="18" charset="0"/>
              </a:rPr>
              <a:t>ESV</a:t>
            </a:r>
            <a:r>
              <a:rPr lang="en-US" dirty="0">
                <a:solidFill>
                  <a:srgbClr val="FFFFFF"/>
                </a:solidFill>
                <a:latin typeface="Cambria" panose="02040503050406030204" pitchFamily="18" charset="0"/>
                <a:ea typeface="Cambria" panose="02040503050406030204" pitchFamily="18" charset="0"/>
              </a:rPr>
              <a:t>: </a:t>
            </a:r>
            <a:r>
              <a:rPr lang="en-US" i="1" dirty="0">
                <a:solidFill>
                  <a:srgbClr val="FFFFFF"/>
                </a:solidFill>
                <a:latin typeface="Cambria" panose="02040503050406030204" pitchFamily="18" charset="0"/>
                <a:ea typeface="Cambria" panose="02040503050406030204" pitchFamily="18" charset="0"/>
              </a:rPr>
              <a:t>But you who forsake the Lord, who forget my holy mountain, who set a table for Fortune and fill cups of mixed wine for Destiny,</a:t>
            </a:r>
          </a:p>
          <a:p>
            <a:pPr algn="l">
              <a:lnSpc>
                <a:spcPct val="124000"/>
              </a:lnSpc>
              <a:spcBef>
                <a:spcPts val="0"/>
              </a:spcBef>
            </a:pPr>
            <a:r>
              <a:rPr lang="en-US" b="1" dirty="0">
                <a:solidFill>
                  <a:srgbClr val="FFFFFF"/>
                </a:solidFill>
                <a:latin typeface="Cambria" panose="02040503050406030204" pitchFamily="18" charset="0"/>
                <a:ea typeface="Cambria" panose="02040503050406030204" pitchFamily="18" charset="0"/>
              </a:rPr>
              <a:t>ASV</a:t>
            </a:r>
            <a:r>
              <a:rPr lang="en-US" dirty="0">
                <a:solidFill>
                  <a:srgbClr val="FFFFFF"/>
                </a:solidFill>
                <a:latin typeface="Cambria" panose="02040503050406030204" pitchFamily="18" charset="0"/>
                <a:ea typeface="Cambria" panose="02040503050406030204" pitchFamily="18" charset="0"/>
              </a:rPr>
              <a:t>: </a:t>
            </a:r>
            <a:r>
              <a:rPr lang="en-US" i="1" dirty="0">
                <a:solidFill>
                  <a:srgbClr val="FFFFFF"/>
                </a:solidFill>
                <a:latin typeface="Cambria" panose="02040503050406030204" pitchFamily="18" charset="0"/>
                <a:ea typeface="Cambria" panose="02040503050406030204" pitchFamily="18" charset="0"/>
              </a:rPr>
              <a:t>But ye that forsake Jehovah, that forget my holy mountain, that prepare a table for Fortune (footnote Gad), and that fill up mingled wine unto Destiny (footnote </a:t>
            </a:r>
            <a:r>
              <a:rPr lang="en-US" i="1" dirty="0" err="1">
                <a:solidFill>
                  <a:srgbClr val="FFFFFF"/>
                </a:solidFill>
                <a:latin typeface="Cambria" panose="02040503050406030204" pitchFamily="18" charset="0"/>
                <a:ea typeface="Cambria" panose="02040503050406030204" pitchFamily="18" charset="0"/>
              </a:rPr>
              <a:t>Meni</a:t>
            </a:r>
            <a:r>
              <a:rPr lang="en-US" i="1" dirty="0">
                <a:solidFill>
                  <a:srgbClr val="FFFFFF"/>
                </a:solidFill>
                <a:latin typeface="Cambria" panose="02040503050406030204" pitchFamily="18" charset="0"/>
                <a:ea typeface="Cambria" panose="02040503050406030204" pitchFamily="18" charset="0"/>
              </a:rPr>
              <a:t>);</a:t>
            </a:r>
          </a:p>
          <a:p>
            <a:pPr algn="l">
              <a:lnSpc>
                <a:spcPct val="124000"/>
              </a:lnSpc>
              <a:spcBef>
                <a:spcPts val="0"/>
              </a:spcBef>
            </a:pPr>
            <a:r>
              <a:rPr lang="en-US" b="1" dirty="0">
                <a:solidFill>
                  <a:srgbClr val="FFFFFF"/>
                </a:solidFill>
                <a:latin typeface="Cambria" panose="02040503050406030204" pitchFamily="18" charset="0"/>
                <a:ea typeface="Cambria" panose="02040503050406030204" pitchFamily="18" charset="0"/>
              </a:rPr>
              <a:t>NASB</a:t>
            </a:r>
            <a:r>
              <a:rPr lang="en-US" dirty="0">
                <a:solidFill>
                  <a:srgbClr val="FFFFFF"/>
                </a:solidFill>
                <a:latin typeface="Cambria" panose="02040503050406030204" pitchFamily="18" charset="0"/>
                <a:ea typeface="Cambria" panose="02040503050406030204" pitchFamily="18" charset="0"/>
              </a:rPr>
              <a:t>: </a:t>
            </a:r>
            <a:r>
              <a:rPr lang="en-US" i="1" dirty="0">
                <a:solidFill>
                  <a:srgbClr val="FFFFFF"/>
                </a:solidFill>
                <a:latin typeface="Cambria" panose="02040503050406030204" pitchFamily="18" charset="0"/>
                <a:ea typeface="Cambria" panose="02040503050406030204" pitchFamily="18" charset="0"/>
              </a:rPr>
              <a:t>But as for you who abandon the Lord, Who forget My holy mountain, Who set a table for Fortune (footnote Gad), And fill a jug of mixed wine for Destiny (footnote </a:t>
            </a:r>
            <a:r>
              <a:rPr lang="en-US" i="1" dirty="0" err="1">
                <a:solidFill>
                  <a:srgbClr val="FFFFFF"/>
                </a:solidFill>
                <a:latin typeface="Cambria" panose="02040503050406030204" pitchFamily="18" charset="0"/>
                <a:ea typeface="Cambria" panose="02040503050406030204" pitchFamily="18" charset="0"/>
              </a:rPr>
              <a:t>Meni</a:t>
            </a:r>
            <a:r>
              <a:rPr lang="en-US" i="1" dirty="0">
                <a:solidFill>
                  <a:srgbClr val="FFFFFF"/>
                </a:solidFill>
                <a:latin typeface="Cambria" panose="02040503050406030204" pitchFamily="18" charset="0"/>
                <a:ea typeface="Cambria" panose="02040503050406030204" pitchFamily="18" charset="0"/>
              </a:rPr>
              <a:t>)</a:t>
            </a:r>
          </a:p>
          <a:p>
            <a:pPr algn="l">
              <a:lnSpc>
                <a:spcPct val="124000"/>
              </a:lnSpc>
              <a:spcBef>
                <a:spcPts val="0"/>
              </a:spcBef>
            </a:pPr>
            <a:r>
              <a:rPr lang="en-US" b="1" dirty="0">
                <a:solidFill>
                  <a:srgbClr val="FFFFFF"/>
                </a:solidFill>
                <a:latin typeface="Cambria" panose="02040503050406030204" pitchFamily="18" charset="0"/>
                <a:ea typeface="Cambria" panose="02040503050406030204" pitchFamily="18" charset="0"/>
              </a:rPr>
              <a:t>NIV</a:t>
            </a:r>
            <a:r>
              <a:rPr lang="en-US" dirty="0">
                <a:solidFill>
                  <a:srgbClr val="FFFFFF"/>
                </a:solidFill>
                <a:latin typeface="Cambria" panose="02040503050406030204" pitchFamily="18" charset="0"/>
                <a:ea typeface="Cambria" panose="02040503050406030204" pitchFamily="18" charset="0"/>
              </a:rPr>
              <a:t>: </a:t>
            </a:r>
            <a:r>
              <a:rPr lang="en-US" i="1" dirty="0">
                <a:solidFill>
                  <a:srgbClr val="FFFFFF"/>
                </a:solidFill>
                <a:latin typeface="Cambria" panose="02040503050406030204" pitchFamily="18" charset="0"/>
                <a:ea typeface="Cambria" panose="02040503050406030204" pitchFamily="18" charset="0"/>
              </a:rPr>
              <a:t>But as for you who forsake the Lord and forget my holy mountain, who spread a table for Fortune and fill bowls of mixed wine for Destiny,</a:t>
            </a:r>
          </a:p>
          <a:p>
            <a:pPr algn="l">
              <a:lnSpc>
                <a:spcPct val="124000"/>
              </a:lnSpc>
              <a:spcBef>
                <a:spcPts val="0"/>
              </a:spcBef>
            </a:pPr>
            <a:r>
              <a:rPr lang="en-US" b="1" dirty="0">
                <a:solidFill>
                  <a:srgbClr val="FFFFFF"/>
                </a:solidFill>
                <a:latin typeface="Cambria" panose="02040503050406030204" pitchFamily="18" charset="0"/>
                <a:ea typeface="Cambria" panose="02040503050406030204" pitchFamily="18" charset="0"/>
              </a:rPr>
              <a:t>NLT</a:t>
            </a:r>
            <a:r>
              <a:rPr lang="en-US" dirty="0">
                <a:solidFill>
                  <a:srgbClr val="FFFFFF"/>
                </a:solidFill>
                <a:latin typeface="Cambria" panose="02040503050406030204" pitchFamily="18" charset="0"/>
                <a:ea typeface="Cambria" panose="02040503050406030204" pitchFamily="18" charset="0"/>
              </a:rPr>
              <a:t>: </a:t>
            </a:r>
            <a:r>
              <a:rPr lang="en-US" i="1" dirty="0">
                <a:solidFill>
                  <a:srgbClr val="FFFFFF"/>
                </a:solidFill>
                <a:latin typeface="Cambria" panose="02040503050406030204" pitchFamily="18" charset="0"/>
                <a:ea typeface="Cambria" panose="02040503050406030204" pitchFamily="18" charset="0"/>
              </a:rPr>
              <a:t>But because the rest of you have forsaken the Lord and have forgotten his Temple, and because you have prepared feasts to honor the god of Fate and have offered mixed wine to the god of Destiny,</a:t>
            </a:r>
          </a:p>
        </p:txBody>
      </p:sp>
      <p:sp>
        <p:nvSpPr>
          <p:cNvPr id="4" name="TextBox 3">
            <a:extLst>
              <a:ext uri="{FF2B5EF4-FFF2-40B4-BE49-F238E27FC236}">
                <a16:creationId xmlns:a16="http://schemas.microsoft.com/office/drawing/2014/main" id="{5C7AAA95-FC50-5BB1-1125-6DB0976BB3EF}"/>
              </a:ext>
            </a:extLst>
          </p:cNvPr>
          <p:cNvSpPr txBox="1"/>
          <p:nvPr/>
        </p:nvSpPr>
        <p:spPr>
          <a:xfrm>
            <a:off x="6767804" y="523327"/>
            <a:ext cx="5122505" cy="830997"/>
          </a:xfrm>
          <a:prstGeom prst="rect">
            <a:avLst/>
          </a:prstGeom>
          <a:noFill/>
        </p:spPr>
        <p:txBody>
          <a:bodyPr wrap="square" rtlCol="0">
            <a:spAutoFit/>
          </a:bodyPr>
          <a:lstStyle/>
          <a:p>
            <a:pPr algn="ctr"/>
            <a:r>
              <a:rPr lang="en-US" sz="2400" b="1" dirty="0">
                <a:solidFill>
                  <a:srgbClr val="FFFF00"/>
                </a:solidFill>
                <a:latin typeface="Cambria" panose="02040503050406030204" pitchFamily="18" charset="0"/>
                <a:ea typeface="Cambria" panose="02040503050406030204" pitchFamily="18" charset="0"/>
              </a:rPr>
              <a:t>In the beginning “good luck” created the heavens and the earth!</a:t>
            </a:r>
          </a:p>
        </p:txBody>
      </p:sp>
    </p:spTree>
    <p:extLst>
      <p:ext uri="{BB962C8B-B14F-4D97-AF65-F5344CB8AC3E}">
        <p14:creationId xmlns:p14="http://schemas.microsoft.com/office/powerpoint/2010/main" val="25202574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7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500"/>
                                  </p:stCondLst>
                                  <p:iterate>
                                    <p:tmPct val="10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7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1500"/>
                                  </p:stCondLst>
                                  <p:iterate>
                                    <p:tmPct val="10000"/>
                                  </p:iterate>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7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1500"/>
                                  </p:stCondLst>
                                  <p:iterate>
                                    <p:tmPct val="10000"/>
                                  </p:iterate>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7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830186"/>
            <a:ext cx="11526417" cy="4160067"/>
          </a:xfrm>
        </p:spPr>
        <p:txBody>
          <a:bodyPr>
            <a:normAutofit lnSpcReduction="10000"/>
          </a:bodyPr>
          <a:lstStyle/>
          <a:p>
            <a:pPr lvl="8" algn="l">
              <a:lnSpc>
                <a:spcPct val="114000"/>
              </a:lnSpc>
              <a:spcBef>
                <a:spcPts val="0"/>
              </a:spcBef>
            </a:pPr>
            <a:r>
              <a:rPr lang="en-US" sz="2400" dirty="0">
                <a:solidFill>
                  <a:srgbClr val="FFFFFF"/>
                </a:solidFill>
                <a:latin typeface="Cambria" panose="02040503050406030204" pitchFamily="18" charset="0"/>
                <a:ea typeface="Cambria" panose="02040503050406030204" pitchFamily="18" charset="0"/>
              </a:rPr>
              <a:t>	Exodus 3:15</a:t>
            </a:r>
          </a:p>
          <a:p>
            <a:pPr algn="l">
              <a:lnSpc>
                <a:spcPct val="114000"/>
              </a:lnSpc>
              <a:spcBef>
                <a:spcPts val="0"/>
              </a:spcBef>
            </a:pPr>
            <a:r>
              <a:rPr lang="en-US" i="1" dirty="0">
                <a:solidFill>
                  <a:srgbClr val="FFFFFF"/>
                </a:solidFill>
                <a:latin typeface="Cambria" panose="02040503050406030204" pitchFamily="18" charset="0"/>
                <a:ea typeface="Cambria" panose="02040503050406030204" pitchFamily="18" charset="0"/>
              </a:rPr>
              <a:t>And God said moreover unto Moses, Thus shalt thou say unto the children of Israel, the Lord God of your fathers, the God of Abraham, the God of Isaac, and the God of Jacob, hath sent me unto you: this is my name for ever, and this is my memorial unto all generations.</a:t>
            </a:r>
          </a:p>
          <a:p>
            <a:pPr algn="r">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KJV</a:t>
            </a:r>
          </a:p>
          <a:p>
            <a:pPr>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So, we have been taught that “the Lord God” is his name forever. </a:t>
            </a:r>
          </a:p>
          <a:p>
            <a:pPr>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But a name is particular and is accurately set forth in the text.</a:t>
            </a:r>
          </a:p>
          <a:p>
            <a:pPr>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In the Hebrew, it is:</a:t>
            </a:r>
          </a:p>
          <a:p>
            <a:pPr>
              <a:lnSpc>
                <a:spcPct val="114000"/>
              </a:lnSpc>
              <a:spcBef>
                <a:spcPts val="0"/>
              </a:spcBef>
            </a:pPr>
            <a:r>
              <a:rPr lang="he-IL" sz="6000" b="1" dirty="0">
                <a:solidFill>
                  <a:srgbClr val="FFFFFF"/>
                </a:solidFill>
                <a:latin typeface="Times New Roman" panose="02020603050405020304" pitchFamily="18" charset="0"/>
                <a:ea typeface="Cambria" panose="02040503050406030204" pitchFamily="18" charset="0"/>
                <a:cs typeface="Times New Roman" panose="02020603050405020304" pitchFamily="18" charset="0"/>
              </a:rPr>
              <a:t>יהוה</a:t>
            </a:r>
            <a:endParaRPr lang="en-US" sz="6000" b="1" dirty="0">
              <a:solidFill>
                <a:srgbClr val="FFFFFF"/>
              </a:solidFill>
              <a:latin typeface="Cambria" panose="02040503050406030204" pitchFamily="18" charset="0"/>
              <a:ea typeface="Cambria" panose="02040503050406030204" pitchFamily="18" charset="0"/>
            </a:endParaRPr>
          </a:p>
          <a:p>
            <a:endParaRPr lang="en-US" i="1" dirty="0">
              <a:solidFill>
                <a:srgbClr val="FFFF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853447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7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500"/>
                                  </p:stCondLst>
                                  <p:iterate>
                                    <p:tmPct val="10000"/>
                                  </p:iterate>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7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1500"/>
                                  </p:stCondLst>
                                  <p:iterate>
                                    <p:tmPct val="10000"/>
                                  </p:iterate>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7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1500"/>
                                  </p:stCondLst>
                                  <p:iterate>
                                    <p:tmPct val="10000"/>
                                  </p:iterate>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7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830186"/>
            <a:ext cx="11526417" cy="4661304"/>
          </a:xfrm>
        </p:spPr>
        <p:txBody>
          <a:bodyPr>
            <a:normAutofit fontScale="92500" lnSpcReduction="20000"/>
          </a:bodyPr>
          <a:lstStyle/>
          <a:p>
            <a:pPr lvl="8" algn="l">
              <a:lnSpc>
                <a:spcPct val="114000"/>
              </a:lnSpc>
              <a:spcBef>
                <a:spcPts val="0"/>
              </a:spcBef>
            </a:pPr>
            <a:r>
              <a:rPr lang="en-US" sz="2400" dirty="0">
                <a:solidFill>
                  <a:srgbClr val="FFFFFF"/>
                </a:solidFill>
                <a:latin typeface="Cambria" panose="02040503050406030204" pitchFamily="18" charset="0"/>
                <a:ea typeface="Cambria" panose="02040503050406030204" pitchFamily="18" charset="0"/>
              </a:rPr>
              <a:t>Let’s see how the NLT deals with this:</a:t>
            </a:r>
          </a:p>
          <a:p>
            <a:pPr lvl="8" algn="l">
              <a:lnSpc>
                <a:spcPct val="114000"/>
              </a:lnSpc>
              <a:spcBef>
                <a:spcPts val="0"/>
              </a:spcBef>
            </a:pPr>
            <a:endParaRPr lang="en-US" sz="2400" dirty="0">
              <a:solidFill>
                <a:srgbClr val="FFFFFF"/>
              </a:solidFill>
              <a:latin typeface="Cambria" panose="02040503050406030204" pitchFamily="18" charset="0"/>
              <a:ea typeface="Cambria" panose="02040503050406030204" pitchFamily="18" charset="0"/>
            </a:endParaRPr>
          </a:p>
          <a:p>
            <a:pPr lvl="1">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Exodus 3:15</a:t>
            </a:r>
          </a:p>
          <a:p>
            <a:pPr algn="l">
              <a:lnSpc>
                <a:spcPct val="114000"/>
              </a:lnSpc>
              <a:spcBef>
                <a:spcPts val="0"/>
              </a:spcBef>
            </a:pPr>
            <a:r>
              <a:rPr lang="en-US" i="1" dirty="0">
                <a:solidFill>
                  <a:srgbClr val="FFFFFF"/>
                </a:solidFill>
                <a:latin typeface="Cambria" panose="02040503050406030204" pitchFamily="18" charset="0"/>
                <a:ea typeface="Cambria" panose="02040503050406030204" pitchFamily="18" charset="0"/>
              </a:rPr>
              <a:t>God also said to Moses, “Say this to the people of Israel: Yahweh,[a] the God of your ancestors—the God of Abraham, the God of Isaac, and the God of Jacob—has sent me to you. This is my eternal name,     my name to remember for all generations.</a:t>
            </a:r>
          </a:p>
          <a:p>
            <a:pPr algn="l">
              <a:lnSpc>
                <a:spcPct val="114000"/>
              </a:lnSpc>
              <a:spcBef>
                <a:spcPts val="0"/>
              </a:spcBef>
            </a:pPr>
            <a:endParaRPr lang="en-US" i="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i="1" dirty="0">
                <a:solidFill>
                  <a:srgbClr val="FFFFFF"/>
                </a:solidFill>
                <a:latin typeface="Cambria" panose="02040503050406030204" pitchFamily="18" charset="0"/>
                <a:ea typeface="Cambria" panose="02040503050406030204" pitchFamily="18" charset="0"/>
              </a:rPr>
              <a:t>3:15 Yahweh (also in 3:16) is a transliteration of the proper name YHWH that is sometimes rendered “Jehovah”; in this translation it is usually rendered “the </a:t>
            </a:r>
            <a:r>
              <a:rPr lang="en-US" i="1" cap="small" dirty="0">
                <a:solidFill>
                  <a:srgbClr val="FFFFFF"/>
                </a:solidFill>
                <a:latin typeface="Cambria" panose="02040503050406030204" pitchFamily="18" charset="0"/>
                <a:ea typeface="Cambria" panose="02040503050406030204" pitchFamily="18" charset="0"/>
              </a:rPr>
              <a:t>Lord</a:t>
            </a:r>
            <a:r>
              <a:rPr lang="en-US" i="1" dirty="0">
                <a:solidFill>
                  <a:srgbClr val="FFFFFF"/>
                </a:solidFill>
                <a:latin typeface="Cambria" panose="02040503050406030204" pitchFamily="18" charset="0"/>
                <a:ea typeface="Cambria" panose="02040503050406030204" pitchFamily="18" charset="0"/>
              </a:rPr>
              <a:t>” (note the use of small capitals).</a:t>
            </a:r>
          </a:p>
          <a:p>
            <a:pPr algn="r">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NLT</a:t>
            </a: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The NLT admits that this name is derived from (</a:t>
            </a:r>
            <a:r>
              <a:rPr lang="he-IL" b="1" dirty="0">
                <a:solidFill>
                  <a:srgbClr val="FFFFFF"/>
                </a:solidFill>
                <a:latin typeface="Times New Roman" panose="02020603050405020304" pitchFamily="18" charset="0"/>
                <a:ea typeface="Cambria" panose="02040503050406030204" pitchFamily="18" charset="0"/>
                <a:cs typeface="Times New Roman" panose="02020603050405020304" pitchFamily="18" charset="0"/>
              </a:rPr>
              <a:t>יהוה</a:t>
            </a:r>
            <a:r>
              <a:rPr lang="en-US" b="1" dirty="0">
                <a:solidFill>
                  <a:srgbClr val="FFFFFF"/>
                </a:solidFill>
                <a:latin typeface="Cambria" panose="02040503050406030204" pitchFamily="18" charset="0"/>
                <a:ea typeface="Cambria" panose="02040503050406030204" pitchFamily="18" charset="0"/>
              </a:rPr>
              <a:t>), but then use the pronunciation Yahweh. Where did they get that idea?</a:t>
            </a:r>
            <a:endParaRPr lang="en-US" i="1" dirty="0">
              <a:solidFill>
                <a:srgbClr val="FFFF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0220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500"/>
                                  </p:stCondLst>
                                  <p:iterate>
                                    <p:tmPct val="10000"/>
                                  </p:iterate>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7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1500"/>
                                  </p:stCondLst>
                                  <p:iterate>
                                    <p:tmPct val="10000"/>
                                  </p:iterate>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7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1500"/>
                                  </p:stCondLst>
                                  <p:iterate>
                                    <p:tmPct val="10000"/>
                                  </p:iterate>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7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1500"/>
                                  </p:stCondLst>
                                  <p:iterate>
                                    <p:tmPct val="10000"/>
                                  </p:iterate>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7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BDD07D-86A1-26BE-2FA4-5FEE243993D2}"/>
              </a:ext>
            </a:extLst>
          </p:cNvPr>
          <p:cNvPicPr>
            <a:picLocks noChangeAspect="1"/>
          </p:cNvPicPr>
          <p:nvPr/>
        </p:nvPicPr>
        <p:blipFill rotWithShape="1">
          <a:blip r:embed="rId2">
            <a:alphaModFix amt="50000"/>
          </a:blip>
          <a:srcRect t="10518" b="19169"/>
          <a:stretch/>
        </p:blipFill>
        <p:spPr>
          <a:xfrm>
            <a:off x="20" y="1"/>
            <a:ext cx="12191980" cy="6857999"/>
          </a:xfrm>
          <a:prstGeom prst="rect">
            <a:avLst/>
          </a:prstGeom>
        </p:spPr>
      </p:pic>
      <p:sp>
        <p:nvSpPr>
          <p:cNvPr id="2" name="Title 1">
            <a:extLst>
              <a:ext uri="{FF2B5EF4-FFF2-40B4-BE49-F238E27FC236}">
                <a16:creationId xmlns:a16="http://schemas.microsoft.com/office/drawing/2014/main" id="{C7C31AAF-4B33-3643-2C0F-312826251850}"/>
              </a:ext>
            </a:extLst>
          </p:cNvPr>
          <p:cNvSpPr>
            <a:spLocks noGrp="1"/>
          </p:cNvSpPr>
          <p:nvPr>
            <p:ph type="ctrTitle"/>
          </p:nvPr>
        </p:nvSpPr>
        <p:spPr>
          <a:xfrm>
            <a:off x="255036" y="366510"/>
            <a:ext cx="4867469" cy="1463676"/>
          </a:xfrm>
        </p:spPr>
        <p:txBody>
          <a:bodyPr>
            <a:noAutofit/>
          </a:bodyPr>
          <a:lstStyle/>
          <a:p>
            <a:r>
              <a:rPr lang="en-US" dirty="0">
                <a:solidFill>
                  <a:srgbClr val="FFFFFF"/>
                </a:solidFill>
                <a:latin typeface="Cambria" panose="02040503050406030204" pitchFamily="18" charset="0"/>
                <a:ea typeface="Cambria" panose="02040503050406030204" pitchFamily="18" charset="0"/>
              </a:rPr>
              <a:t>Cepher</a:t>
            </a:r>
            <a:r>
              <a:rPr lang="en-US" sz="9600" dirty="0">
                <a:solidFill>
                  <a:srgbClr val="FFFFFF"/>
                </a:solidFill>
                <a:latin typeface="Cambria" panose="02040503050406030204" pitchFamily="18" charset="0"/>
                <a:ea typeface="Cambria" panose="02040503050406030204" pitchFamily="18" charset="0"/>
              </a:rPr>
              <a:t> </a:t>
            </a:r>
            <a:br>
              <a:rPr lang="en-US" sz="9600" dirty="0">
                <a:solidFill>
                  <a:srgbClr val="FFFFFF"/>
                </a:solidFill>
                <a:latin typeface="Cambria" panose="02040503050406030204" pitchFamily="18" charset="0"/>
                <a:ea typeface="Cambria" panose="02040503050406030204" pitchFamily="18" charset="0"/>
              </a:rPr>
            </a:br>
            <a:r>
              <a:rPr lang="en-US" sz="4800" dirty="0">
                <a:solidFill>
                  <a:srgbClr val="FFFFFF"/>
                </a:solidFill>
                <a:latin typeface="Cambria" panose="02040503050406030204" pitchFamily="18" charset="0"/>
                <a:ea typeface="Cambria" panose="02040503050406030204" pitchFamily="18" charset="0"/>
              </a:rPr>
              <a:t>Distinguishment</a:t>
            </a:r>
          </a:p>
        </p:txBody>
      </p:sp>
      <p:sp>
        <p:nvSpPr>
          <p:cNvPr id="3" name="Subtitle 2">
            <a:extLst>
              <a:ext uri="{FF2B5EF4-FFF2-40B4-BE49-F238E27FC236}">
                <a16:creationId xmlns:a16="http://schemas.microsoft.com/office/drawing/2014/main" id="{D65C8717-3E44-601C-8036-C8AB71CF8370}"/>
              </a:ext>
            </a:extLst>
          </p:cNvPr>
          <p:cNvSpPr>
            <a:spLocks noGrp="1"/>
          </p:cNvSpPr>
          <p:nvPr>
            <p:ph type="subTitle" idx="1"/>
          </p:nvPr>
        </p:nvSpPr>
        <p:spPr>
          <a:xfrm>
            <a:off x="410547" y="1326333"/>
            <a:ext cx="11526417" cy="4661304"/>
          </a:xfrm>
        </p:spPr>
        <p:txBody>
          <a:bodyPr>
            <a:normAutofit/>
          </a:bodyPr>
          <a:lstStyle/>
          <a:p>
            <a:pPr lvl="1">
              <a:lnSpc>
                <a:spcPct val="114000"/>
              </a:lnSpc>
              <a:spcBef>
                <a:spcPts val="0"/>
              </a:spcBef>
            </a:pPr>
            <a:r>
              <a:rPr lang="en-US" sz="2800" dirty="0">
                <a:solidFill>
                  <a:srgbClr val="FFFFFF"/>
                </a:solidFill>
                <a:latin typeface="Cambria" panose="02040503050406030204" pitchFamily="18" charset="0"/>
                <a:ea typeface="Cambria" panose="02040503050406030204" pitchFamily="18" charset="0"/>
              </a:rPr>
              <a:t>Exodus 3:15</a:t>
            </a:r>
          </a:p>
          <a:p>
            <a:pPr algn="l">
              <a:lnSpc>
                <a:spcPct val="114000"/>
              </a:lnSpc>
              <a:spcBef>
                <a:spcPts val="0"/>
              </a:spcBef>
            </a:pPr>
            <a:endParaRPr lang="en-US" b="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ESV: </a:t>
            </a:r>
            <a:r>
              <a:rPr lang="en-US" i="1" dirty="0">
                <a:solidFill>
                  <a:srgbClr val="FFFFFF"/>
                </a:solidFill>
                <a:latin typeface="Cambria" panose="02040503050406030204" pitchFamily="18" charset="0"/>
                <a:ea typeface="Cambria" panose="02040503050406030204" pitchFamily="18" charset="0"/>
              </a:rPr>
              <a:t>God also said to Moses, “Say this to the people of Israel: ‘The Lord, the God of your fathers, the God of Abraham, the God of Isaac, and the God of Jacob, has sent me to you.’ This is my name forever, and thus I am to be remembered throughout all generations.</a:t>
            </a:r>
          </a:p>
          <a:p>
            <a:pPr algn="l">
              <a:lnSpc>
                <a:spcPct val="114000"/>
              </a:lnSpc>
              <a:spcBef>
                <a:spcPts val="0"/>
              </a:spcBef>
            </a:pPr>
            <a:endParaRPr lang="en-US" i="1" dirty="0">
              <a:solidFill>
                <a:srgbClr val="FFFFFF"/>
              </a:solidFill>
              <a:latin typeface="Cambria" panose="02040503050406030204" pitchFamily="18" charset="0"/>
              <a:ea typeface="Cambria" panose="02040503050406030204" pitchFamily="18" charset="0"/>
            </a:endParaRPr>
          </a:p>
          <a:p>
            <a:pPr algn="l">
              <a:lnSpc>
                <a:spcPct val="114000"/>
              </a:lnSpc>
              <a:spcBef>
                <a:spcPts val="0"/>
              </a:spcBef>
            </a:pPr>
            <a:r>
              <a:rPr lang="en-US" b="1" dirty="0">
                <a:solidFill>
                  <a:srgbClr val="FFFFFF"/>
                </a:solidFill>
                <a:latin typeface="Cambria" panose="02040503050406030204" pitchFamily="18" charset="0"/>
                <a:ea typeface="Cambria" panose="02040503050406030204" pitchFamily="18" charset="0"/>
              </a:rPr>
              <a:t>NASB: </a:t>
            </a:r>
            <a:r>
              <a:rPr lang="en-US" i="1" dirty="0">
                <a:solidFill>
                  <a:srgbClr val="FFFFFF"/>
                </a:solidFill>
                <a:latin typeface="Cambria" panose="02040503050406030204" pitchFamily="18" charset="0"/>
                <a:ea typeface="Cambria" panose="02040503050406030204" pitchFamily="18" charset="0"/>
              </a:rPr>
              <a:t>God furthermore said to Moses, “This is what you shall say to the sons of Israel: ‘The Lord, the God of your fathers, the God of Abraham, the God of Isaac, and the God of Jacob, has sent me to you.’ This is My name forever, and this is the name for all generations to use to call upon Me.</a:t>
            </a:r>
          </a:p>
        </p:txBody>
      </p:sp>
    </p:spTree>
    <p:extLst>
      <p:ext uri="{BB962C8B-B14F-4D97-AF65-F5344CB8AC3E}">
        <p14:creationId xmlns:p14="http://schemas.microsoft.com/office/powerpoint/2010/main" val="25950774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2381</Words>
  <Application>Microsoft Office PowerPoint</Application>
  <PresentationFormat>Widescreen</PresentationFormat>
  <Paragraphs>165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vt:lpstr>
      <vt:lpstr>Times New Roman</vt:lpstr>
      <vt:lpstr>Office Theme</vt:lpstr>
      <vt:lpstr>Cepher Distinguishment</vt:lpstr>
      <vt:lpstr>PowerPoint Presentation</vt:lpstr>
      <vt:lpstr>Cepher Distinguishment</vt:lpstr>
      <vt:lpstr>Cepher  Distinguishment</vt:lpstr>
      <vt:lpstr>Cepher  Distinguishment</vt:lpstr>
      <vt:lpstr>Cepher  Distinguishment</vt:lpstr>
      <vt:lpstr>Cepher  Distinguishment</vt:lpstr>
      <vt:lpstr>Cepher  Distinguishment</vt:lpstr>
      <vt:lpstr>Cepher  Distinguishment</vt:lpstr>
      <vt:lpstr>Cepher  Distinguishment</vt:lpstr>
      <vt:lpstr>Cepher  Distinguishment</vt:lpstr>
      <vt:lpstr>Cepher  Distinguishment</vt:lpstr>
      <vt:lpstr>Cepher  Distinguishment</vt:lpstr>
      <vt:lpstr>Cepher  Distinguishment</vt:lpstr>
      <vt:lpstr>Cepher  Distinguishment</vt:lpstr>
      <vt:lpstr>Cepher  Distinguishment</vt:lpstr>
      <vt:lpstr>Cepher  Distinguishment</vt:lpstr>
      <vt:lpstr>Cepher  Distinguishment</vt:lpstr>
      <vt:lpstr>Cepher  Distinguishment</vt:lpstr>
      <vt:lpstr>Cepher  Distinguishment</vt:lpstr>
      <vt:lpstr>Cepher  Distinguishment</vt:lpstr>
      <vt:lpstr>Cepher  Distinguishment</vt:lpstr>
      <vt:lpstr>Cepher  Distinguishment</vt:lpstr>
      <vt:lpstr>Cepher  Distinguishment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Cepher Moments</dc:title>
  <dc:creator>Stephen Pidgeon</dc:creator>
  <cp:lastModifiedBy>Stephen Pidgeon</cp:lastModifiedBy>
  <cp:revision>11</cp:revision>
  <dcterms:created xsi:type="dcterms:W3CDTF">2023-12-21T05:40:22Z</dcterms:created>
  <dcterms:modified xsi:type="dcterms:W3CDTF">2024-01-30T00:55:09Z</dcterms:modified>
</cp:coreProperties>
</file>