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74" r:id="rId2"/>
    <p:sldId id="932" r:id="rId3"/>
    <p:sldId id="941" r:id="rId4"/>
    <p:sldId id="933" r:id="rId5"/>
    <p:sldId id="911" r:id="rId6"/>
    <p:sldId id="916" r:id="rId7"/>
    <p:sldId id="917" r:id="rId8"/>
    <p:sldId id="919" r:id="rId9"/>
    <p:sldId id="927" r:id="rId10"/>
    <p:sldId id="900" r:id="rId11"/>
    <p:sldId id="942" r:id="rId12"/>
    <p:sldId id="920" r:id="rId13"/>
    <p:sldId id="904" r:id="rId14"/>
    <p:sldId id="905" r:id="rId15"/>
    <p:sldId id="910" r:id="rId16"/>
    <p:sldId id="925" r:id="rId17"/>
    <p:sldId id="944" r:id="rId18"/>
    <p:sldId id="945" r:id="rId19"/>
    <p:sldId id="946" r:id="rId20"/>
  </p:sldIdLst>
  <p:sldSz cx="12192000" cy="6858000"/>
  <p:notesSz cx="6889750" cy="1002188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hallam" initials="" lastIdx="1" clrIdx="0"/>
  <p:cmAuthor id="2" name="Unknown User1" initials="Unknown User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7"/>
    <a:srgbClr val="86B5E1"/>
    <a:srgbClr val="DE78D7"/>
    <a:srgbClr val="EEF2F9"/>
    <a:srgbClr val="FF9393"/>
    <a:srgbClr val="84B4E0"/>
    <a:srgbClr val="6A310A"/>
    <a:srgbClr val="DFA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58" autoAdjust="0"/>
    <p:restoredTop sz="93809" autoAdjust="0"/>
  </p:normalViewPr>
  <p:slideViewPr>
    <p:cSldViewPr snapToGrid="0">
      <p:cViewPr varScale="1">
        <p:scale>
          <a:sx n="64" d="100"/>
          <a:sy n="64" d="100"/>
        </p:scale>
        <p:origin x="9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17480-14C2-15D0-97E7-8ACE8D5082CD}"/>
              </a:ext>
            </a:extLst>
          </p:cNvPr>
          <p:cNvSpPr>
            <a:spLocks noGrp="1"/>
          </p:cNvSpPr>
          <p:nvPr>
            <p:ph type="hdr" sz="quarter"/>
          </p:nvPr>
        </p:nvSpPr>
        <p:spPr>
          <a:xfrm>
            <a:off x="0" y="0"/>
            <a:ext cx="2986088" cy="503238"/>
          </a:xfrm>
          <a:prstGeom prst="rect">
            <a:avLst/>
          </a:prstGeom>
        </p:spPr>
        <p:txBody>
          <a:bodyPr vert="horz" lIns="96634" tIns="48317" rIns="96634" bIns="48317" rtlCol="0"/>
          <a:lstStyle>
            <a:lvl1pPr algn="l" eaLnBrk="1" fontAlgn="auto" hangingPunct="1">
              <a:spcBef>
                <a:spcPts val="0"/>
              </a:spcBef>
              <a:spcAft>
                <a:spcPts val="0"/>
              </a:spcAft>
              <a:defRPr sz="1300">
                <a:latin typeface="+mn-lt"/>
              </a:defRPr>
            </a:lvl1pPr>
          </a:lstStyle>
          <a:p>
            <a:pPr>
              <a:defRPr/>
            </a:pPr>
            <a:endParaRPr lang="en-GB"/>
          </a:p>
        </p:txBody>
      </p:sp>
      <p:sp>
        <p:nvSpPr>
          <p:cNvPr id="3" name="Date Placeholder 2">
            <a:extLst>
              <a:ext uri="{FF2B5EF4-FFF2-40B4-BE49-F238E27FC236}">
                <a16:creationId xmlns:a16="http://schemas.microsoft.com/office/drawing/2014/main" id="{B4873A99-4EAE-D921-DD92-47F0E71016CB}"/>
              </a:ext>
            </a:extLst>
          </p:cNvPr>
          <p:cNvSpPr>
            <a:spLocks noGrp="1"/>
          </p:cNvSpPr>
          <p:nvPr>
            <p:ph type="dt" idx="1"/>
          </p:nvPr>
        </p:nvSpPr>
        <p:spPr>
          <a:xfrm>
            <a:off x="3902075" y="0"/>
            <a:ext cx="2986088" cy="503238"/>
          </a:xfrm>
          <a:prstGeom prst="rect">
            <a:avLst/>
          </a:prstGeom>
        </p:spPr>
        <p:txBody>
          <a:bodyPr vert="horz" lIns="96634" tIns="48317" rIns="96634" bIns="48317" rtlCol="0"/>
          <a:lstStyle>
            <a:lvl1pPr algn="r" eaLnBrk="1" fontAlgn="auto" hangingPunct="1">
              <a:spcBef>
                <a:spcPts val="0"/>
              </a:spcBef>
              <a:spcAft>
                <a:spcPts val="0"/>
              </a:spcAft>
              <a:defRPr sz="1300">
                <a:latin typeface="+mn-lt"/>
              </a:defRPr>
            </a:lvl1pPr>
          </a:lstStyle>
          <a:p>
            <a:pPr>
              <a:defRPr/>
            </a:pPr>
            <a:fld id="{E486DEF6-9A52-4A60-8A50-81CC6DE22940}" type="datetimeFigureOut">
              <a:rPr lang="en-GB"/>
              <a:pPr>
                <a:defRPr/>
              </a:pPr>
              <a:t>06/02/2024</a:t>
            </a:fld>
            <a:endParaRPr lang="en-GB"/>
          </a:p>
        </p:txBody>
      </p:sp>
      <p:sp>
        <p:nvSpPr>
          <p:cNvPr id="4" name="Slide Image Placeholder 3">
            <a:extLst>
              <a:ext uri="{FF2B5EF4-FFF2-40B4-BE49-F238E27FC236}">
                <a16:creationId xmlns:a16="http://schemas.microsoft.com/office/drawing/2014/main" id="{9DFD2A5F-F7C7-C3B8-75B4-F6CCE1060147}"/>
              </a:ext>
            </a:extLst>
          </p:cNvPr>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pPr lvl="0"/>
            <a:endParaRPr lang="en-GB" noProof="0"/>
          </a:p>
        </p:txBody>
      </p:sp>
      <p:sp>
        <p:nvSpPr>
          <p:cNvPr id="5" name="Notes Placeholder 4">
            <a:extLst>
              <a:ext uri="{FF2B5EF4-FFF2-40B4-BE49-F238E27FC236}">
                <a16:creationId xmlns:a16="http://schemas.microsoft.com/office/drawing/2014/main" id="{D8A863D8-D466-631B-0140-E90B5CC2E96F}"/>
              </a:ext>
            </a:extLst>
          </p:cNvPr>
          <p:cNvSpPr>
            <a:spLocks noGrp="1"/>
          </p:cNvSpPr>
          <p:nvPr>
            <p:ph type="body" sz="quarter" idx="3"/>
          </p:nvPr>
        </p:nvSpPr>
        <p:spPr>
          <a:xfrm>
            <a:off x="688975" y="4822825"/>
            <a:ext cx="5511800" cy="3946525"/>
          </a:xfrm>
          <a:prstGeom prst="rect">
            <a:avLst/>
          </a:prstGeom>
        </p:spPr>
        <p:txBody>
          <a:bodyPr vert="horz" lIns="96634" tIns="48317" rIns="96634" bIns="483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DB97346-F1ED-F492-2BE7-BA4620368631}"/>
              </a:ext>
            </a:extLst>
          </p:cNvPr>
          <p:cNvSpPr>
            <a:spLocks noGrp="1"/>
          </p:cNvSpPr>
          <p:nvPr>
            <p:ph type="ftr" sz="quarter" idx="4"/>
          </p:nvPr>
        </p:nvSpPr>
        <p:spPr>
          <a:xfrm>
            <a:off x="0" y="9518650"/>
            <a:ext cx="2986088" cy="503238"/>
          </a:xfrm>
          <a:prstGeom prst="rect">
            <a:avLst/>
          </a:prstGeom>
        </p:spPr>
        <p:txBody>
          <a:bodyPr vert="horz" lIns="96634" tIns="48317" rIns="96634" bIns="48317" rtlCol="0" anchor="b"/>
          <a:lstStyle>
            <a:lvl1pPr algn="l" eaLnBrk="1" fontAlgn="auto" hangingPunct="1">
              <a:spcBef>
                <a:spcPts val="0"/>
              </a:spcBef>
              <a:spcAft>
                <a:spcPts val="0"/>
              </a:spcAft>
              <a:defRPr sz="1300">
                <a:latin typeface="+mn-lt"/>
              </a:defRPr>
            </a:lvl1pPr>
          </a:lstStyle>
          <a:p>
            <a:pPr>
              <a:defRPr/>
            </a:pPr>
            <a:endParaRPr lang="en-GB"/>
          </a:p>
        </p:txBody>
      </p:sp>
      <p:sp>
        <p:nvSpPr>
          <p:cNvPr id="7" name="Slide Number Placeholder 6">
            <a:extLst>
              <a:ext uri="{FF2B5EF4-FFF2-40B4-BE49-F238E27FC236}">
                <a16:creationId xmlns:a16="http://schemas.microsoft.com/office/drawing/2014/main" id="{9C55BE0F-3271-52BF-3CE9-00C1B8E4C3A5}"/>
              </a:ext>
            </a:extLst>
          </p:cNvPr>
          <p:cNvSpPr>
            <a:spLocks noGrp="1"/>
          </p:cNvSpPr>
          <p:nvPr>
            <p:ph type="sldNum" sz="quarter" idx="5"/>
          </p:nvPr>
        </p:nvSpPr>
        <p:spPr>
          <a:xfrm>
            <a:off x="3902075" y="9518650"/>
            <a:ext cx="2986088" cy="503238"/>
          </a:xfrm>
          <a:prstGeom prst="rect">
            <a:avLst/>
          </a:prstGeom>
        </p:spPr>
        <p:txBody>
          <a:bodyPr vert="horz" lIns="96634" tIns="48317" rIns="96634" bIns="48317" rtlCol="0" anchor="b"/>
          <a:lstStyle>
            <a:lvl1pPr algn="r" eaLnBrk="1" fontAlgn="auto" hangingPunct="1">
              <a:spcBef>
                <a:spcPts val="0"/>
              </a:spcBef>
              <a:spcAft>
                <a:spcPts val="0"/>
              </a:spcAft>
              <a:defRPr sz="1300">
                <a:latin typeface="+mn-lt"/>
              </a:defRPr>
            </a:lvl1pPr>
          </a:lstStyle>
          <a:p>
            <a:pPr>
              <a:defRPr/>
            </a:pPr>
            <a:fld id="{2F2D10AD-6CD9-4177-9565-3963EE4BD6B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2D10AD-6CD9-4177-9565-3963EE4BD6B7}" type="slidenum">
              <a:rPr lang="en-GB" smtClean="0"/>
              <a:pPr>
                <a:defRPr/>
              </a:pPr>
              <a:t>17</a:t>
            </a:fld>
            <a:endParaRPr lang="en-GB"/>
          </a:p>
        </p:txBody>
      </p:sp>
    </p:spTree>
    <p:extLst>
      <p:ext uri="{BB962C8B-B14F-4D97-AF65-F5344CB8AC3E}">
        <p14:creationId xmlns:p14="http://schemas.microsoft.com/office/powerpoint/2010/main" val="11252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9C34FC-EA48-52A8-844B-8AAAFF97516F}"/>
              </a:ext>
            </a:extLst>
          </p:cNvPr>
          <p:cNvSpPr>
            <a:spLocks noGrp="1"/>
          </p:cNvSpPr>
          <p:nvPr>
            <p:ph type="dt" sz="half" idx="10"/>
          </p:nvPr>
        </p:nvSpPr>
        <p:spPr/>
        <p:txBody>
          <a:bodyPr/>
          <a:lstStyle>
            <a:lvl1pPr>
              <a:defRPr/>
            </a:lvl1pPr>
          </a:lstStyle>
          <a:p>
            <a:pPr>
              <a:defRPr/>
            </a:pPr>
            <a:fld id="{83B283EA-170C-45BE-8D95-0153131B9F5D}" type="datetimeFigureOut">
              <a:rPr lang="en-GB"/>
              <a:pPr>
                <a:defRPr/>
              </a:pPr>
              <a:t>06/02/2024</a:t>
            </a:fld>
            <a:endParaRPr lang="en-GB"/>
          </a:p>
        </p:txBody>
      </p:sp>
      <p:sp>
        <p:nvSpPr>
          <p:cNvPr id="5" name="Footer Placeholder 4">
            <a:extLst>
              <a:ext uri="{FF2B5EF4-FFF2-40B4-BE49-F238E27FC236}">
                <a16:creationId xmlns:a16="http://schemas.microsoft.com/office/drawing/2014/main" id="{1EFE9062-F082-435B-9431-6B20435C2E8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775FE5-02AC-ACDD-9225-CAA11B311F7D}"/>
              </a:ext>
            </a:extLst>
          </p:cNvPr>
          <p:cNvSpPr>
            <a:spLocks noGrp="1"/>
          </p:cNvSpPr>
          <p:nvPr>
            <p:ph type="sldNum" sz="quarter" idx="12"/>
          </p:nvPr>
        </p:nvSpPr>
        <p:spPr/>
        <p:txBody>
          <a:bodyPr/>
          <a:lstStyle>
            <a:lvl1pPr>
              <a:defRPr/>
            </a:lvl1pPr>
          </a:lstStyle>
          <a:p>
            <a:pPr>
              <a:defRPr/>
            </a:pPr>
            <a:fld id="{DA568574-6C1D-430C-B351-210138663DEE}" type="slidenum">
              <a:rPr lang="en-GB"/>
              <a:pPr>
                <a:defRPr/>
              </a:pPr>
              <a:t>‹#›</a:t>
            </a:fld>
            <a:endParaRPr lang="en-GB"/>
          </a:p>
        </p:txBody>
      </p:sp>
    </p:spTree>
    <p:extLst>
      <p:ext uri="{BB962C8B-B14F-4D97-AF65-F5344CB8AC3E}">
        <p14:creationId xmlns:p14="http://schemas.microsoft.com/office/powerpoint/2010/main" val="383014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ADD511-B62B-20D4-A5A7-9E13A4ABF738}"/>
              </a:ext>
            </a:extLst>
          </p:cNvPr>
          <p:cNvSpPr>
            <a:spLocks noGrp="1"/>
          </p:cNvSpPr>
          <p:nvPr>
            <p:ph type="dt" sz="half" idx="10"/>
          </p:nvPr>
        </p:nvSpPr>
        <p:spPr/>
        <p:txBody>
          <a:bodyPr/>
          <a:lstStyle>
            <a:lvl1pPr>
              <a:defRPr/>
            </a:lvl1pPr>
          </a:lstStyle>
          <a:p>
            <a:pPr>
              <a:defRPr/>
            </a:pPr>
            <a:fld id="{5B495D58-A2C9-4AFB-828D-E92FCDBF7988}" type="datetimeFigureOut">
              <a:rPr lang="en-GB"/>
              <a:pPr>
                <a:defRPr/>
              </a:pPr>
              <a:t>06/02/2024</a:t>
            </a:fld>
            <a:endParaRPr lang="en-GB"/>
          </a:p>
        </p:txBody>
      </p:sp>
      <p:sp>
        <p:nvSpPr>
          <p:cNvPr id="5" name="Footer Placeholder 4">
            <a:extLst>
              <a:ext uri="{FF2B5EF4-FFF2-40B4-BE49-F238E27FC236}">
                <a16:creationId xmlns:a16="http://schemas.microsoft.com/office/drawing/2014/main" id="{E0C894B6-1810-C8CA-AB95-3E56D56BB6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D8BAD3-4AB0-FC04-B3E1-9A5B70B3DEB1}"/>
              </a:ext>
            </a:extLst>
          </p:cNvPr>
          <p:cNvSpPr>
            <a:spLocks noGrp="1"/>
          </p:cNvSpPr>
          <p:nvPr>
            <p:ph type="sldNum" sz="quarter" idx="12"/>
          </p:nvPr>
        </p:nvSpPr>
        <p:spPr/>
        <p:txBody>
          <a:bodyPr/>
          <a:lstStyle>
            <a:lvl1pPr>
              <a:defRPr/>
            </a:lvl1pPr>
          </a:lstStyle>
          <a:p>
            <a:pPr>
              <a:defRPr/>
            </a:pPr>
            <a:fld id="{F147C1F2-1818-4B25-A6A6-DE3591D6950F}" type="slidenum">
              <a:rPr lang="en-GB"/>
              <a:pPr>
                <a:defRPr/>
              </a:pPr>
              <a:t>‹#›</a:t>
            </a:fld>
            <a:endParaRPr lang="en-GB"/>
          </a:p>
        </p:txBody>
      </p:sp>
    </p:spTree>
    <p:extLst>
      <p:ext uri="{BB962C8B-B14F-4D97-AF65-F5344CB8AC3E}">
        <p14:creationId xmlns:p14="http://schemas.microsoft.com/office/powerpoint/2010/main" val="171830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24B48C-E500-7054-AD25-C7BA0723A19F}"/>
              </a:ext>
            </a:extLst>
          </p:cNvPr>
          <p:cNvSpPr>
            <a:spLocks noGrp="1"/>
          </p:cNvSpPr>
          <p:nvPr>
            <p:ph type="dt" sz="half" idx="10"/>
          </p:nvPr>
        </p:nvSpPr>
        <p:spPr/>
        <p:txBody>
          <a:bodyPr/>
          <a:lstStyle>
            <a:lvl1pPr>
              <a:defRPr/>
            </a:lvl1pPr>
          </a:lstStyle>
          <a:p>
            <a:pPr>
              <a:defRPr/>
            </a:pPr>
            <a:fld id="{E9A939A1-1AA8-4EAA-B887-D97A2E3C82ED}" type="datetimeFigureOut">
              <a:rPr lang="en-GB"/>
              <a:pPr>
                <a:defRPr/>
              </a:pPr>
              <a:t>06/02/2024</a:t>
            </a:fld>
            <a:endParaRPr lang="en-GB"/>
          </a:p>
        </p:txBody>
      </p:sp>
      <p:sp>
        <p:nvSpPr>
          <p:cNvPr id="5" name="Footer Placeholder 4">
            <a:extLst>
              <a:ext uri="{FF2B5EF4-FFF2-40B4-BE49-F238E27FC236}">
                <a16:creationId xmlns:a16="http://schemas.microsoft.com/office/drawing/2014/main" id="{E731201E-223B-5B29-97B5-8F97524BA29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5A3A196-20FD-58AC-3B13-69CDA9E6E512}"/>
              </a:ext>
            </a:extLst>
          </p:cNvPr>
          <p:cNvSpPr>
            <a:spLocks noGrp="1"/>
          </p:cNvSpPr>
          <p:nvPr>
            <p:ph type="sldNum" sz="quarter" idx="12"/>
          </p:nvPr>
        </p:nvSpPr>
        <p:spPr/>
        <p:txBody>
          <a:bodyPr/>
          <a:lstStyle>
            <a:lvl1pPr>
              <a:defRPr/>
            </a:lvl1pPr>
          </a:lstStyle>
          <a:p>
            <a:pPr>
              <a:defRPr/>
            </a:pPr>
            <a:fld id="{DFD1FE05-AA1E-4504-818D-08B46B087B79}" type="slidenum">
              <a:rPr lang="en-GB"/>
              <a:pPr>
                <a:defRPr/>
              </a:pPr>
              <a:t>‹#›</a:t>
            </a:fld>
            <a:endParaRPr lang="en-GB"/>
          </a:p>
        </p:txBody>
      </p:sp>
    </p:spTree>
    <p:extLst>
      <p:ext uri="{BB962C8B-B14F-4D97-AF65-F5344CB8AC3E}">
        <p14:creationId xmlns:p14="http://schemas.microsoft.com/office/powerpoint/2010/main" val="185865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9B0CE-102A-C1BE-9D84-317E11828363}"/>
              </a:ext>
            </a:extLst>
          </p:cNvPr>
          <p:cNvSpPr>
            <a:spLocks noGrp="1"/>
          </p:cNvSpPr>
          <p:nvPr>
            <p:ph type="dt" sz="half" idx="10"/>
          </p:nvPr>
        </p:nvSpPr>
        <p:spPr/>
        <p:txBody>
          <a:bodyPr/>
          <a:lstStyle>
            <a:lvl1pPr>
              <a:defRPr/>
            </a:lvl1pPr>
          </a:lstStyle>
          <a:p>
            <a:pPr>
              <a:defRPr/>
            </a:pPr>
            <a:fld id="{81772596-240A-4FC2-B372-1BCD0C2A0DA2}" type="datetimeFigureOut">
              <a:rPr lang="en-GB"/>
              <a:pPr>
                <a:defRPr/>
              </a:pPr>
              <a:t>06/02/2024</a:t>
            </a:fld>
            <a:endParaRPr lang="en-GB"/>
          </a:p>
        </p:txBody>
      </p:sp>
      <p:sp>
        <p:nvSpPr>
          <p:cNvPr id="5" name="Footer Placeholder 4">
            <a:extLst>
              <a:ext uri="{FF2B5EF4-FFF2-40B4-BE49-F238E27FC236}">
                <a16:creationId xmlns:a16="http://schemas.microsoft.com/office/drawing/2014/main" id="{F64E53E3-5349-EC8B-A412-DFB0C74C183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A27C7D-EA22-660C-C01B-250B85CFFBE2}"/>
              </a:ext>
            </a:extLst>
          </p:cNvPr>
          <p:cNvSpPr>
            <a:spLocks noGrp="1"/>
          </p:cNvSpPr>
          <p:nvPr>
            <p:ph type="sldNum" sz="quarter" idx="12"/>
          </p:nvPr>
        </p:nvSpPr>
        <p:spPr/>
        <p:txBody>
          <a:bodyPr/>
          <a:lstStyle>
            <a:lvl1pPr>
              <a:defRPr/>
            </a:lvl1pPr>
          </a:lstStyle>
          <a:p>
            <a:pPr>
              <a:defRPr/>
            </a:pPr>
            <a:fld id="{DC72E2C0-54BB-47E5-A70C-762E382AC446}" type="slidenum">
              <a:rPr lang="en-GB"/>
              <a:pPr>
                <a:defRPr/>
              </a:pPr>
              <a:t>‹#›</a:t>
            </a:fld>
            <a:endParaRPr lang="en-GB"/>
          </a:p>
        </p:txBody>
      </p:sp>
    </p:spTree>
    <p:extLst>
      <p:ext uri="{BB962C8B-B14F-4D97-AF65-F5344CB8AC3E}">
        <p14:creationId xmlns:p14="http://schemas.microsoft.com/office/powerpoint/2010/main" val="260652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9F848-CD35-C0C4-C87B-DAB7D8E720E4}"/>
              </a:ext>
            </a:extLst>
          </p:cNvPr>
          <p:cNvSpPr>
            <a:spLocks noGrp="1"/>
          </p:cNvSpPr>
          <p:nvPr>
            <p:ph type="dt" sz="half" idx="10"/>
          </p:nvPr>
        </p:nvSpPr>
        <p:spPr/>
        <p:txBody>
          <a:bodyPr/>
          <a:lstStyle>
            <a:lvl1pPr>
              <a:defRPr/>
            </a:lvl1pPr>
          </a:lstStyle>
          <a:p>
            <a:pPr>
              <a:defRPr/>
            </a:pPr>
            <a:fld id="{664D1FED-E0B6-4127-B1E9-150BB8EB17BA}" type="datetimeFigureOut">
              <a:rPr lang="en-GB"/>
              <a:pPr>
                <a:defRPr/>
              </a:pPr>
              <a:t>06/02/2024</a:t>
            </a:fld>
            <a:endParaRPr lang="en-GB"/>
          </a:p>
        </p:txBody>
      </p:sp>
      <p:sp>
        <p:nvSpPr>
          <p:cNvPr id="5" name="Footer Placeholder 4">
            <a:extLst>
              <a:ext uri="{FF2B5EF4-FFF2-40B4-BE49-F238E27FC236}">
                <a16:creationId xmlns:a16="http://schemas.microsoft.com/office/drawing/2014/main" id="{D1A8BB48-369F-4BBC-CAD3-7ED8C384EF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8283EC-06B0-AF97-4045-34C417955A52}"/>
              </a:ext>
            </a:extLst>
          </p:cNvPr>
          <p:cNvSpPr>
            <a:spLocks noGrp="1"/>
          </p:cNvSpPr>
          <p:nvPr>
            <p:ph type="sldNum" sz="quarter" idx="12"/>
          </p:nvPr>
        </p:nvSpPr>
        <p:spPr/>
        <p:txBody>
          <a:bodyPr/>
          <a:lstStyle>
            <a:lvl1pPr>
              <a:defRPr/>
            </a:lvl1pPr>
          </a:lstStyle>
          <a:p>
            <a:pPr>
              <a:defRPr/>
            </a:pPr>
            <a:fld id="{2F52E860-D3AD-4D65-A8D0-F036C07BB733}" type="slidenum">
              <a:rPr lang="en-GB"/>
              <a:pPr>
                <a:defRPr/>
              </a:pPr>
              <a:t>‹#›</a:t>
            </a:fld>
            <a:endParaRPr lang="en-GB"/>
          </a:p>
        </p:txBody>
      </p:sp>
    </p:spTree>
    <p:extLst>
      <p:ext uri="{BB962C8B-B14F-4D97-AF65-F5344CB8AC3E}">
        <p14:creationId xmlns:p14="http://schemas.microsoft.com/office/powerpoint/2010/main" val="194616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980EC40-B449-ED7D-4E74-910165AF4AC6}"/>
              </a:ext>
            </a:extLst>
          </p:cNvPr>
          <p:cNvSpPr>
            <a:spLocks noGrp="1"/>
          </p:cNvSpPr>
          <p:nvPr>
            <p:ph type="dt" sz="half" idx="10"/>
          </p:nvPr>
        </p:nvSpPr>
        <p:spPr/>
        <p:txBody>
          <a:bodyPr/>
          <a:lstStyle>
            <a:lvl1pPr>
              <a:defRPr/>
            </a:lvl1pPr>
          </a:lstStyle>
          <a:p>
            <a:pPr>
              <a:defRPr/>
            </a:pPr>
            <a:fld id="{EF5B85A3-8B00-4CD4-93B4-468147A5A71F}" type="datetimeFigureOut">
              <a:rPr lang="en-GB"/>
              <a:pPr>
                <a:defRPr/>
              </a:pPr>
              <a:t>06/02/2024</a:t>
            </a:fld>
            <a:endParaRPr lang="en-GB"/>
          </a:p>
        </p:txBody>
      </p:sp>
      <p:sp>
        <p:nvSpPr>
          <p:cNvPr id="6" name="Footer Placeholder 4">
            <a:extLst>
              <a:ext uri="{FF2B5EF4-FFF2-40B4-BE49-F238E27FC236}">
                <a16:creationId xmlns:a16="http://schemas.microsoft.com/office/drawing/2014/main" id="{C3F67C59-A672-7312-B6FF-7CA5CB32B8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731811-3C16-E1DB-20BC-5161550DAB9C}"/>
              </a:ext>
            </a:extLst>
          </p:cNvPr>
          <p:cNvSpPr>
            <a:spLocks noGrp="1"/>
          </p:cNvSpPr>
          <p:nvPr>
            <p:ph type="sldNum" sz="quarter" idx="12"/>
          </p:nvPr>
        </p:nvSpPr>
        <p:spPr/>
        <p:txBody>
          <a:bodyPr/>
          <a:lstStyle>
            <a:lvl1pPr>
              <a:defRPr/>
            </a:lvl1pPr>
          </a:lstStyle>
          <a:p>
            <a:pPr>
              <a:defRPr/>
            </a:pPr>
            <a:fld id="{0FAEEC3E-652B-4BB3-B925-E609200F71A9}" type="slidenum">
              <a:rPr lang="en-GB"/>
              <a:pPr>
                <a:defRPr/>
              </a:pPr>
              <a:t>‹#›</a:t>
            </a:fld>
            <a:endParaRPr lang="en-GB"/>
          </a:p>
        </p:txBody>
      </p:sp>
    </p:spTree>
    <p:extLst>
      <p:ext uri="{BB962C8B-B14F-4D97-AF65-F5344CB8AC3E}">
        <p14:creationId xmlns:p14="http://schemas.microsoft.com/office/powerpoint/2010/main" val="230806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89B1608-B980-325A-8F09-92A7195918BC}"/>
              </a:ext>
            </a:extLst>
          </p:cNvPr>
          <p:cNvSpPr>
            <a:spLocks noGrp="1"/>
          </p:cNvSpPr>
          <p:nvPr>
            <p:ph type="dt" sz="half" idx="10"/>
          </p:nvPr>
        </p:nvSpPr>
        <p:spPr/>
        <p:txBody>
          <a:bodyPr/>
          <a:lstStyle>
            <a:lvl1pPr>
              <a:defRPr/>
            </a:lvl1pPr>
          </a:lstStyle>
          <a:p>
            <a:pPr>
              <a:defRPr/>
            </a:pPr>
            <a:fld id="{A9B48A3D-BD30-4B3A-833C-35F3074D5190}" type="datetimeFigureOut">
              <a:rPr lang="en-GB"/>
              <a:pPr>
                <a:defRPr/>
              </a:pPr>
              <a:t>06/02/2024</a:t>
            </a:fld>
            <a:endParaRPr lang="en-GB"/>
          </a:p>
        </p:txBody>
      </p:sp>
      <p:sp>
        <p:nvSpPr>
          <p:cNvPr id="8" name="Footer Placeholder 4">
            <a:extLst>
              <a:ext uri="{FF2B5EF4-FFF2-40B4-BE49-F238E27FC236}">
                <a16:creationId xmlns:a16="http://schemas.microsoft.com/office/drawing/2014/main" id="{DB899F23-DB2A-7A12-ABA6-D2A742A9156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E2118F6-57A5-C245-7E18-59242A413332}"/>
              </a:ext>
            </a:extLst>
          </p:cNvPr>
          <p:cNvSpPr>
            <a:spLocks noGrp="1"/>
          </p:cNvSpPr>
          <p:nvPr>
            <p:ph type="sldNum" sz="quarter" idx="12"/>
          </p:nvPr>
        </p:nvSpPr>
        <p:spPr/>
        <p:txBody>
          <a:bodyPr/>
          <a:lstStyle>
            <a:lvl1pPr>
              <a:defRPr/>
            </a:lvl1pPr>
          </a:lstStyle>
          <a:p>
            <a:pPr>
              <a:defRPr/>
            </a:pPr>
            <a:fld id="{4E19988F-7060-4EE5-9983-7583C6D0F8B0}" type="slidenum">
              <a:rPr lang="en-GB"/>
              <a:pPr>
                <a:defRPr/>
              </a:pPr>
              <a:t>‹#›</a:t>
            </a:fld>
            <a:endParaRPr lang="en-GB"/>
          </a:p>
        </p:txBody>
      </p:sp>
    </p:spTree>
    <p:extLst>
      <p:ext uri="{BB962C8B-B14F-4D97-AF65-F5344CB8AC3E}">
        <p14:creationId xmlns:p14="http://schemas.microsoft.com/office/powerpoint/2010/main" val="237138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F0B0B71-86EC-A289-CB44-441FC4A02F98}"/>
              </a:ext>
            </a:extLst>
          </p:cNvPr>
          <p:cNvSpPr>
            <a:spLocks noGrp="1"/>
          </p:cNvSpPr>
          <p:nvPr>
            <p:ph type="dt" sz="half" idx="10"/>
          </p:nvPr>
        </p:nvSpPr>
        <p:spPr/>
        <p:txBody>
          <a:bodyPr/>
          <a:lstStyle>
            <a:lvl1pPr>
              <a:defRPr/>
            </a:lvl1pPr>
          </a:lstStyle>
          <a:p>
            <a:pPr>
              <a:defRPr/>
            </a:pPr>
            <a:fld id="{9D7DFBF4-73D2-4E8E-8DC7-C1BB13A4DFB5}" type="datetimeFigureOut">
              <a:rPr lang="en-GB"/>
              <a:pPr>
                <a:defRPr/>
              </a:pPr>
              <a:t>06/02/2024</a:t>
            </a:fld>
            <a:endParaRPr lang="en-GB"/>
          </a:p>
        </p:txBody>
      </p:sp>
      <p:sp>
        <p:nvSpPr>
          <p:cNvPr id="4" name="Footer Placeholder 4">
            <a:extLst>
              <a:ext uri="{FF2B5EF4-FFF2-40B4-BE49-F238E27FC236}">
                <a16:creationId xmlns:a16="http://schemas.microsoft.com/office/drawing/2014/main" id="{9DE215F1-3ABF-B544-F584-1739FE7F970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D84055E-811F-5891-9A7E-2F3C01487D36}"/>
              </a:ext>
            </a:extLst>
          </p:cNvPr>
          <p:cNvSpPr>
            <a:spLocks noGrp="1"/>
          </p:cNvSpPr>
          <p:nvPr>
            <p:ph type="sldNum" sz="quarter" idx="12"/>
          </p:nvPr>
        </p:nvSpPr>
        <p:spPr/>
        <p:txBody>
          <a:bodyPr/>
          <a:lstStyle>
            <a:lvl1pPr>
              <a:defRPr/>
            </a:lvl1pPr>
          </a:lstStyle>
          <a:p>
            <a:pPr>
              <a:defRPr/>
            </a:pPr>
            <a:fld id="{9491B54C-BFA3-4D19-898C-BD534327752B}" type="slidenum">
              <a:rPr lang="en-GB"/>
              <a:pPr>
                <a:defRPr/>
              </a:pPr>
              <a:t>‹#›</a:t>
            </a:fld>
            <a:endParaRPr lang="en-GB"/>
          </a:p>
        </p:txBody>
      </p:sp>
    </p:spTree>
    <p:extLst>
      <p:ext uri="{BB962C8B-B14F-4D97-AF65-F5344CB8AC3E}">
        <p14:creationId xmlns:p14="http://schemas.microsoft.com/office/powerpoint/2010/main" val="178024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8F8A5A-93FC-B4CE-9BB1-491E443DA6A2}"/>
              </a:ext>
            </a:extLst>
          </p:cNvPr>
          <p:cNvSpPr>
            <a:spLocks noGrp="1"/>
          </p:cNvSpPr>
          <p:nvPr>
            <p:ph type="dt" sz="half" idx="10"/>
          </p:nvPr>
        </p:nvSpPr>
        <p:spPr/>
        <p:txBody>
          <a:bodyPr/>
          <a:lstStyle>
            <a:lvl1pPr>
              <a:defRPr/>
            </a:lvl1pPr>
          </a:lstStyle>
          <a:p>
            <a:pPr>
              <a:defRPr/>
            </a:pPr>
            <a:fld id="{9A09FF32-1CB0-45B1-A965-48F93142213D}" type="datetimeFigureOut">
              <a:rPr lang="en-GB"/>
              <a:pPr>
                <a:defRPr/>
              </a:pPr>
              <a:t>06/02/2024</a:t>
            </a:fld>
            <a:endParaRPr lang="en-GB"/>
          </a:p>
        </p:txBody>
      </p:sp>
      <p:sp>
        <p:nvSpPr>
          <p:cNvPr id="3" name="Footer Placeholder 4">
            <a:extLst>
              <a:ext uri="{FF2B5EF4-FFF2-40B4-BE49-F238E27FC236}">
                <a16:creationId xmlns:a16="http://schemas.microsoft.com/office/drawing/2014/main" id="{EBE131D0-5C37-2AC4-72B6-E177786E22E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91790AD-C54B-16AF-D38B-63C52DC17530}"/>
              </a:ext>
            </a:extLst>
          </p:cNvPr>
          <p:cNvSpPr>
            <a:spLocks noGrp="1"/>
          </p:cNvSpPr>
          <p:nvPr>
            <p:ph type="sldNum" sz="quarter" idx="12"/>
          </p:nvPr>
        </p:nvSpPr>
        <p:spPr/>
        <p:txBody>
          <a:bodyPr/>
          <a:lstStyle>
            <a:lvl1pPr>
              <a:defRPr/>
            </a:lvl1pPr>
          </a:lstStyle>
          <a:p>
            <a:pPr>
              <a:defRPr/>
            </a:pPr>
            <a:fld id="{CB5E050B-5F60-432F-99BA-BDB90C2CA3C8}" type="slidenum">
              <a:rPr lang="en-GB"/>
              <a:pPr>
                <a:defRPr/>
              </a:pPr>
              <a:t>‹#›</a:t>
            </a:fld>
            <a:endParaRPr lang="en-GB"/>
          </a:p>
        </p:txBody>
      </p:sp>
    </p:spTree>
    <p:extLst>
      <p:ext uri="{BB962C8B-B14F-4D97-AF65-F5344CB8AC3E}">
        <p14:creationId xmlns:p14="http://schemas.microsoft.com/office/powerpoint/2010/main" val="126180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A393235-BA82-5705-5F5D-C9614F1F8FDB}"/>
              </a:ext>
            </a:extLst>
          </p:cNvPr>
          <p:cNvSpPr>
            <a:spLocks noGrp="1"/>
          </p:cNvSpPr>
          <p:nvPr>
            <p:ph type="dt" sz="half" idx="10"/>
          </p:nvPr>
        </p:nvSpPr>
        <p:spPr/>
        <p:txBody>
          <a:bodyPr/>
          <a:lstStyle>
            <a:lvl1pPr>
              <a:defRPr/>
            </a:lvl1pPr>
          </a:lstStyle>
          <a:p>
            <a:pPr>
              <a:defRPr/>
            </a:pPr>
            <a:fld id="{A9D0050F-3546-417F-9227-3E8F9553D2EF}" type="datetimeFigureOut">
              <a:rPr lang="en-GB"/>
              <a:pPr>
                <a:defRPr/>
              </a:pPr>
              <a:t>06/02/2024</a:t>
            </a:fld>
            <a:endParaRPr lang="en-GB"/>
          </a:p>
        </p:txBody>
      </p:sp>
      <p:sp>
        <p:nvSpPr>
          <p:cNvPr id="6" name="Footer Placeholder 4">
            <a:extLst>
              <a:ext uri="{FF2B5EF4-FFF2-40B4-BE49-F238E27FC236}">
                <a16:creationId xmlns:a16="http://schemas.microsoft.com/office/drawing/2014/main" id="{FCBD9AC7-DB9A-87D0-6895-736C52ECBA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14F79D-D241-FC0E-C167-F93E7051AD9D}"/>
              </a:ext>
            </a:extLst>
          </p:cNvPr>
          <p:cNvSpPr>
            <a:spLocks noGrp="1"/>
          </p:cNvSpPr>
          <p:nvPr>
            <p:ph type="sldNum" sz="quarter" idx="12"/>
          </p:nvPr>
        </p:nvSpPr>
        <p:spPr/>
        <p:txBody>
          <a:bodyPr/>
          <a:lstStyle>
            <a:lvl1pPr>
              <a:defRPr/>
            </a:lvl1pPr>
          </a:lstStyle>
          <a:p>
            <a:pPr>
              <a:defRPr/>
            </a:pPr>
            <a:fld id="{67741D04-A09B-4C11-A232-E275EC31383A}" type="slidenum">
              <a:rPr lang="en-GB"/>
              <a:pPr>
                <a:defRPr/>
              </a:pPr>
              <a:t>‹#›</a:t>
            </a:fld>
            <a:endParaRPr lang="en-GB"/>
          </a:p>
        </p:txBody>
      </p:sp>
    </p:spTree>
    <p:extLst>
      <p:ext uri="{BB962C8B-B14F-4D97-AF65-F5344CB8AC3E}">
        <p14:creationId xmlns:p14="http://schemas.microsoft.com/office/powerpoint/2010/main" val="166405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013FD9E-4E90-73CD-32DD-27896EC83678}"/>
              </a:ext>
            </a:extLst>
          </p:cNvPr>
          <p:cNvSpPr>
            <a:spLocks noGrp="1"/>
          </p:cNvSpPr>
          <p:nvPr>
            <p:ph type="dt" sz="half" idx="10"/>
          </p:nvPr>
        </p:nvSpPr>
        <p:spPr/>
        <p:txBody>
          <a:bodyPr/>
          <a:lstStyle>
            <a:lvl1pPr>
              <a:defRPr/>
            </a:lvl1pPr>
          </a:lstStyle>
          <a:p>
            <a:pPr>
              <a:defRPr/>
            </a:pPr>
            <a:fld id="{5EAFF3D6-BC55-4C4D-8FA9-8E495E74395F}" type="datetimeFigureOut">
              <a:rPr lang="en-GB"/>
              <a:pPr>
                <a:defRPr/>
              </a:pPr>
              <a:t>06/02/2024</a:t>
            </a:fld>
            <a:endParaRPr lang="en-GB"/>
          </a:p>
        </p:txBody>
      </p:sp>
      <p:sp>
        <p:nvSpPr>
          <p:cNvPr id="6" name="Footer Placeholder 4">
            <a:extLst>
              <a:ext uri="{FF2B5EF4-FFF2-40B4-BE49-F238E27FC236}">
                <a16:creationId xmlns:a16="http://schemas.microsoft.com/office/drawing/2014/main" id="{70F4BAEE-3306-4BB5-BBCF-9A2486857F1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8153831-C12E-5E22-2FA4-586076A781F0}"/>
              </a:ext>
            </a:extLst>
          </p:cNvPr>
          <p:cNvSpPr>
            <a:spLocks noGrp="1"/>
          </p:cNvSpPr>
          <p:nvPr>
            <p:ph type="sldNum" sz="quarter" idx="12"/>
          </p:nvPr>
        </p:nvSpPr>
        <p:spPr/>
        <p:txBody>
          <a:bodyPr/>
          <a:lstStyle>
            <a:lvl1pPr>
              <a:defRPr/>
            </a:lvl1pPr>
          </a:lstStyle>
          <a:p>
            <a:pPr>
              <a:defRPr/>
            </a:pPr>
            <a:fld id="{F443EADE-92AF-48C6-855E-5E7350690E6B}" type="slidenum">
              <a:rPr lang="en-GB"/>
              <a:pPr>
                <a:defRPr/>
              </a:pPr>
              <a:t>‹#›</a:t>
            </a:fld>
            <a:endParaRPr lang="en-GB"/>
          </a:p>
        </p:txBody>
      </p:sp>
    </p:spTree>
    <p:extLst>
      <p:ext uri="{BB962C8B-B14F-4D97-AF65-F5344CB8AC3E}">
        <p14:creationId xmlns:p14="http://schemas.microsoft.com/office/powerpoint/2010/main" val="39481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274FE2-7ABE-4FE9-9166-ACD35730F70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552D62C-21B5-DA45-7CC8-B9F4AEBF953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ADF392D-F37F-56A2-ABFD-44B64AD20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4C63B1-0BE0-48F9-8ED9-567A44EBDF28}" type="datetimeFigureOut">
              <a:rPr lang="en-GB"/>
              <a:pPr>
                <a:defRPr/>
              </a:pPr>
              <a:t>06/02/2024</a:t>
            </a:fld>
            <a:endParaRPr lang="en-GB"/>
          </a:p>
        </p:txBody>
      </p:sp>
      <p:sp>
        <p:nvSpPr>
          <p:cNvPr id="5" name="Footer Placeholder 4">
            <a:extLst>
              <a:ext uri="{FF2B5EF4-FFF2-40B4-BE49-F238E27FC236}">
                <a16:creationId xmlns:a16="http://schemas.microsoft.com/office/drawing/2014/main" id="{BF75F754-77DC-E547-FE30-A490E6A82A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06A345B6-1D7C-35F6-7AFB-1190E0FF4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F519D25-BBD5-42E2-A32F-FD2D5920D44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6" Type="http://schemas.openxmlformats.org/officeDocument/2006/relationships/package" Target="../embeddings/Microsoft_Excel_Worksheet2.xlsx"/><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EE8116-7BDB-26C6-F0B5-554DE59C4E39}"/>
              </a:ext>
            </a:extLst>
          </p:cNvPr>
          <p:cNvSpPr/>
          <p:nvPr/>
        </p:nvSpPr>
        <p:spPr>
          <a:xfrm>
            <a:off x="1947862" y="1562870"/>
            <a:ext cx="8296275" cy="37322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6" name="Title 1">
            <a:extLst>
              <a:ext uri="{FF2B5EF4-FFF2-40B4-BE49-F238E27FC236}">
                <a16:creationId xmlns:a16="http://schemas.microsoft.com/office/drawing/2014/main" id="{3C505A63-094E-75E3-6CF5-E906E374C5E2}"/>
              </a:ext>
            </a:extLst>
          </p:cNvPr>
          <p:cNvSpPr txBox="1">
            <a:spLocks noChangeArrowheads="1"/>
          </p:cNvSpPr>
          <p:nvPr/>
        </p:nvSpPr>
        <p:spPr bwMode="auto">
          <a:xfrm>
            <a:off x="2540980" y="2354716"/>
            <a:ext cx="44053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b="1" dirty="0">
                <a:latin typeface="Calibri Light" panose="020F0302020204030204" pitchFamily="34" charset="0"/>
              </a:rPr>
              <a:t>Revelation Revisited – Part 2</a:t>
            </a:r>
          </a:p>
          <a:p>
            <a:pPr eaLnBrk="1" hangingPunct="1">
              <a:spcBef>
                <a:spcPct val="0"/>
              </a:spcBef>
              <a:buFontTx/>
              <a:buNone/>
            </a:pPr>
            <a:endParaRPr lang="en-GB" altLang="en-US" sz="3200" b="1" dirty="0">
              <a:latin typeface="Calibri Light" panose="020F0302020204030204" pitchFamily="34" charset="0"/>
            </a:endParaRPr>
          </a:p>
          <a:p>
            <a:pPr eaLnBrk="1" hangingPunct="1">
              <a:spcBef>
                <a:spcPct val="0"/>
              </a:spcBef>
              <a:buFontTx/>
              <a:buNone/>
            </a:pPr>
            <a:r>
              <a:rPr lang="en-GB" altLang="en-US" b="1" dirty="0">
                <a:latin typeface="Calibri Light" panose="020F0302020204030204" pitchFamily="34" charset="0"/>
              </a:rPr>
              <a:t>The Principality</a:t>
            </a:r>
          </a:p>
          <a:p>
            <a:pPr eaLnBrk="1" hangingPunct="1">
              <a:spcBef>
                <a:spcPct val="0"/>
              </a:spcBef>
              <a:buFontTx/>
              <a:buNone/>
            </a:pPr>
            <a:endParaRPr lang="en-GB" altLang="en-US" b="1" dirty="0">
              <a:latin typeface="Calibri Light" panose="020F0302020204030204" pitchFamily="34" charset="0"/>
            </a:endParaRPr>
          </a:p>
          <a:p>
            <a:pPr eaLnBrk="1" hangingPunct="1">
              <a:spcBef>
                <a:spcPct val="0"/>
              </a:spcBef>
              <a:buFontTx/>
              <a:buNone/>
            </a:pPr>
            <a:endParaRPr lang="en-GB" altLang="en-US" b="1" dirty="0">
              <a:latin typeface="Calibri Light" panose="020F0302020204030204" pitchFamily="34" charset="0"/>
            </a:endParaRPr>
          </a:p>
        </p:txBody>
      </p:sp>
      <p:sp>
        <p:nvSpPr>
          <p:cNvPr id="3" name="TextBox 2">
            <a:extLst>
              <a:ext uri="{FF2B5EF4-FFF2-40B4-BE49-F238E27FC236}">
                <a16:creationId xmlns:a16="http://schemas.microsoft.com/office/drawing/2014/main" id="{86435707-45D8-6972-852C-1E27ED14CF32}"/>
              </a:ext>
            </a:extLst>
          </p:cNvPr>
          <p:cNvSpPr txBox="1"/>
          <p:nvPr/>
        </p:nvSpPr>
        <p:spPr>
          <a:xfrm>
            <a:off x="1160047" y="5664841"/>
            <a:ext cx="9871903" cy="615553"/>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“And he shall come to the astonishment of them that dwell on the earth.” </a:t>
            </a:r>
          </a:p>
          <a:p>
            <a:pPr algn="r"/>
            <a:r>
              <a:rPr lang="en-GB" sz="14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EZRA REVIY`IY (4 EZRA) 13:25-30 </a:t>
            </a: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2CCCAE29-E78C-CED1-15C4-97BC37B72CAF}"/>
              </a:ext>
            </a:extLst>
          </p:cNvPr>
          <p:cNvSpPr txBox="1"/>
          <p:nvPr/>
        </p:nvSpPr>
        <p:spPr>
          <a:xfrm>
            <a:off x="7039733" y="3633326"/>
            <a:ext cx="3992217" cy="1231106"/>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dirty="0"/>
              <a:t>3rd Temple			</a:t>
            </a:r>
          </a:p>
          <a:p>
            <a:pPr marL="285750" indent="-285750">
              <a:spcBef>
                <a:spcPts val="600"/>
              </a:spcBef>
              <a:spcAft>
                <a:spcPts val="600"/>
              </a:spcAft>
              <a:buFont typeface="Arial" panose="020B0604020202020204" pitchFamily="34" charset="0"/>
              <a:buChar char="•"/>
            </a:pPr>
            <a:r>
              <a:rPr lang="en-GB" dirty="0"/>
              <a:t>Rapture (second Exodus)	</a:t>
            </a:r>
          </a:p>
          <a:p>
            <a:pPr marL="285750" indent="-285750">
              <a:spcBef>
                <a:spcPts val="600"/>
              </a:spcBef>
              <a:spcAft>
                <a:spcPts val="600"/>
              </a:spcAft>
              <a:buFont typeface="Arial" panose="020B0604020202020204" pitchFamily="34" charset="0"/>
              <a:buChar char="•"/>
            </a:pPr>
            <a:r>
              <a:rPr lang="en-GB" dirty="0"/>
              <a:t>Physical Jerusalem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F639FE-3AF9-BD1A-F59C-117BDC1BC898}"/>
              </a:ext>
            </a:extLst>
          </p:cNvPr>
          <p:cNvSpPr/>
          <p:nvPr/>
        </p:nvSpPr>
        <p:spPr>
          <a:xfrm>
            <a:off x="180112" y="4019515"/>
            <a:ext cx="11801898" cy="2319935"/>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8C84F7A-1BCD-652E-B079-CD7359F37CC0}"/>
              </a:ext>
            </a:extLst>
          </p:cNvPr>
          <p:cNvSpPr txBox="1"/>
          <p:nvPr/>
        </p:nvSpPr>
        <p:spPr>
          <a:xfrm>
            <a:off x="150234" y="3738968"/>
            <a:ext cx="11831776" cy="2585323"/>
          </a:xfrm>
          <a:prstGeom prst="rect">
            <a:avLst/>
          </a:prstGeom>
          <a:noFill/>
        </p:spPr>
        <p:txBody>
          <a:bodyPr wrap="square">
            <a:spAutoFit/>
          </a:bodyPr>
          <a:lstStyle/>
          <a:p>
            <a:r>
              <a:rPr lang="en-GB" b="1" dirty="0"/>
              <a:t>Baruk </a:t>
            </a:r>
          </a:p>
          <a:p>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after these things a fourth kingdom will arise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whose power will be harsh and evil far beyond those which were before it, and it will rule many times as the forests on the plain, and it will hold fast for times, and will exalt itself more than the cedars of Lebanon. And by it the Truth will be hidden, and all those who are polluted with iniquity will flee to it, as evil beasts flee and creep into the forest. </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it will come to pass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when the time of its consummation that it should fall has approached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then the principate of my Mashiach will be revealed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which is like the fountain and the vine, and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when it is revealed it will root out the multitude of its host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as touching that which you have seen, the lofty cedar, which was left of that forest, and the fact, that the vine spoke those words with it which you did hear, this is the word.  BARUK SHENIY (2 BARUK) 39:5-8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9" name="Title 1">
            <a:extLst>
              <a:ext uri="{FF2B5EF4-FFF2-40B4-BE49-F238E27FC236}">
                <a16:creationId xmlns:a16="http://schemas.microsoft.com/office/drawing/2014/main" id="{A8381EC9-48BF-E487-A2D7-71B5B55B4A47}"/>
              </a:ext>
            </a:extLst>
          </p:cNvPr>
          <p:cNvSpPr txBox="1">
            <a:spLocks noChangeArrowheads="1"/>
          </p:cNvSpPr>
          <p:nvPr/>
        </p:nvSpPr>
        <p:spPr>
          <a:xfrm>
            <a:off x="57800" y="102565"/>
            <a:ext cx="11779250" cy="51966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The Fourth Kingdom</a:t>
            </a:r>
          </a:p>
        </p:txBody>
      </p:sp>
      <p:sp>
        <p:nvSpPr>
          <p:cNvPr id="11" name="TextBox 10">
            <a:extLst>
              <a:ext uri="{FF2B5EF4-FFF2-40B4-BE49-F238E27FC236}">
                <a16:creationId xmlns:a16="http://schemas.microsoft.com/office/drawing/2014/main" id="{E4A610B5-7A01-C9AB-B1B1-1105A167400C}"/>
              </a:ext>
            </a:extLst>
          </p:cNvPr>
          <p:cNvSpPr txBox="1"/>
          <p:nvPr/>
        </p:nvSpPr>
        <p:spPr>
          <a:xfrm>
            <a:off x="3339989" y="980265"/>
            <a:ext cx="8717437" cy="2585323"/>
          </a:xfrm>
          <a:prstGeom prst="rect">
            <a:avLst/>
          </a:prstGeom>
          <a:noFill/>
        </p:spPr>
        <p:txBody>
          <a:bodyPr wrap="square">
            <a:spAutoFit/>
          </a:bodyPr>
          <a:lstStyle/>
          <a:p>
            <a:pPr marR="0" algn="l" rtl="0"/>
            <a:r>
              <a:rPr lang="en-GB" b="1" i="0" u="none" strike="noStrike" baseline="0" dirty="0">
                <a:latin typeface="+mn-lt"/>
              </a:rPr>
              <a:t>Rome</a:t>
            </a:r>
            <a:endParaRPr lang="en-GB" sz="1600" b="1" i="0" u="none" strike="noStrike" baseline="0" dirty="0">
              <a:latin typeface="+mn-lt"/>
            </a:endParaRPr>
          </a:p>
          <a:p>
            <a:pPr marR="0" algn="l" rtl="0"/>
            <a:r>
              <a:rPr lang="en-GB" sz="1600" b="0" i="0" u="none" strike="noStrike" baseline="0" dirty="0">
                <a:solidFill>
                  <a:schemeClr val="bg1">
                    <a:lumMod val="65000"/>
                  </a:schemeClr>
                </a:solidFill>
                <a:latin typeface="+mn-lt"/>
              </a:rPr>
              <a:t>Dan 2:40  </a:t>
            </a:r>
            <a:r>
              <a:rPr lang="en-GB" sz="1600" b="0" i="0" u="none" strike="noStrike" baseline="0" dirty="0">
                <a:solidFill>
                  <a:schemeClr val="bg1">
                    <a:lumMod val="65000"/>
                  </a:schemeClr>
                </a:solidFill>
                <a:highlight>
                  <a:srgbClr val="FFE697"/>
                </a:highlight>
                <a:latin typeface="+mn-lt"/>
              </a:rPr>
              <a:t>And the fourth kingdom shall be strong as iron</a:t>
            </a:r>
            <a:r>
              <a:rPr lang="en-GB" sz="1600" b="0" i="0" u="none" strike="noStrike" baseline="0" dirty="0">
                <a:solidFill>
                  <a:schemeClr val="bg1">
                    <a:lumMod val="65000"/>
                  </a:schemeClr>
                </a:solidFill>
                <a:latin typeface="+mn-lt"/>
              </a:rPr>
              <a:t>: forasmuch as iron breaks in pieces and subdues all </a:t>
            </a:r>
            <a:r>
              <a:rPr lang="en-GB" sz="1600" b="0" i="1" u="none" strike="noStrike" baseline="0" dirty="0">
                <a:solidFill>
                  <a:schemeClr val="bg1">
                    <a:lumMod val="65000"/>
                  </a:schemeClr>
                </a:solidFill>
                <a:latin typeface="+mn-lt"/>
              </a:rPr>
              <a:t>things</a:t>
            </a:r>
            <a:r>
              <a:rPr lang="en-GB" sz="1600" b="0" i="0" u="none" strike="noStrike" baseline="0" dirty="0">
                <a:solidFill>
                  <a:schemeClr val="bg1">
                    <a:lumMod val="65000"/>
                  </a:schemeClr>
                </a:solidFill>
                <a:latin typeface="+mn-lt"/>
              </a:rPr>
              <a:t>: and as iron that breaks all these, shall it break in pieces and bruise. </a:t>
            </a:r>
          </a:p>
          <a:p>
            <a:pPr marR="0" algn="l" rtl="0"/>
            <a:r>
              <a:rPr lang="en-GB" sz="1600" b="0" i="0" u="none" strike="noStrike" baseline="0" dirty="0">
                <a:solidFill>
                  <a:schemeClr val="bg1">
                    <a:lumMod val="65000"/>
                  </a:schemeClr>
                </a:solidFill>
                <a:latin typeface="+mn-lt"/>
              </a:rPr>
              <a:t>Dan 2:41  And whereas you saw the feet and toes, part of potters' clay, and part of iron, the kingdom shall be divided; but there shall be in it of the strength of the iron, forasmuch as you saw the iron mixed with miry clay. </a:t>
            </a:r>
          </a:p>
          <a:p>
            <a:pPr marR="0" algn="l" rtl="0"/>
            <a:r>
              <a:rPr lang="en-GB" sz="1600" b="0" i="0" u="none" strike="noStrike" baseline="0" dirty="0">
                <a:solidFill>
                  <a:schemeClr val="bg1">
                    <a:lumMod val="65000"/>
                  </a:schemeClr>
                </a:solidFill>
                <a:latin typeface="+mn-lt"/>
              </a:rPr>
              <a:t>Dan 2:42  And </a:t>
            </a:r>
            <a:r>
              <a:rPr lang="en-GB" sz="1600" b="0" i="1" u="none" strike="noStrike" baseline="0" dirty="0">
                <a:solidFill>
                  <a:schemeClr val="bg1">
                    <a:lumMod val="65000"/>
                  </a:schemeClr>
                </a:solidFill>
                <a:latin typeface="+mn-lt"/>
              </a:rPr>
              <a:t>as</a:t>
            </a:r>
            <a:r>
              <a:rPr lang="en-GB" sz="1600" b="0" i="0" u="none" strike="noStrike" baseline="0" dirty="0">
                <a:solidFill>
                  <a:schemeClr val="bg1">
                    <a:lumMod val="65000"/>
                  </a:schemeClr>
                </a:solidFill>
                <a:latin typeface="+mn-lt"/>
              </a:rPr>
              <a:t> the toes of the feet </a:t>
            </a:r>
            <a:r>
              <a:rPr lang="en-GB" sz="1600" b="0" i="1" u="none" strike="noStrike" baseline="0" dirty="0">
                <a:solidFill>
                  <a:schemeClr val="bg1">
                    <a:lumMod val="65000"/>
                  </a:schemeClr>
                </a:solidFill>
                <a:latin typeface="+mn-lt"/>
              </a:rPr>
              <a:t>were</a:t>
            </a:r>
            <a:r>
              <a:rPr lang="en-GB" sz="1600" b="0" i="0" u="none" strike="noStrike" baseline="0" dirty="0">
                <a:solidFill>
                  <a:schemeClr val="bg1">
                    <a:lumMod val="65000"/>
                  </a:schemeClr>
                </a:solidFill>
                <a:latin typeface="+mn-lt"/>
              </a:rPr>
              <a:t> part of iron, and part of clay, </a:t>
            </a:r>
            <a:r>
              <a:rPr lang="en-GB" sz="1600" b="0" i="1" u="none" strike="noStrike" baseline="0" dirty="0">
                <a:solidFill>
                  <a:schemeClr val="bg1">
                    <a:lumMod val="65000"/>
                  </a:schemeClr>
                </a:solidFill>
                <a:latin typeface="+mn-lt"/>
              </a:rPr>
              <a:t>so</a:t>
            </a:r>
            <a:r>
              <a:rPr lang="en-GB" sz="1600" b="0" i="0" u="none" strike="noStrike" baseline="0" dirty="0">
                <a:solidFill>
                  <a:schemeClr val="bg1">
                    <a:lumMod val="65000"/>
                  </a:schemeClr>
                </a:solidFill>
                <a:latin typeface="+mn-lt"/>
              </a:rPr>
              <a:t> the kingdom shall be partly strong, and partly broken. </a:t>
            </a:r>
          </a:p>
          <a:p>
            <a:pPr marR="0" algn="l" rtl="0"/>
            <a:r>
              <a:rPr lang="en-GB" sz="1600" b="0" i="0" u="none" strike="noStrike" baseline="0" dirty="0">
                <a:solidFill>
                  <a:schemeClr val="bg1">
                    <a:lumMod val="65000"/>
                  </a:schemeClr>
                </a:solidFill>
                <a:latin typeface="+mn-lt"/>
              </a:rPr>
              <a:t>Dan 2:43  And whereas you saw iron mixed with miry clay, they shall mingle themselves with the seed of men: but they shall not cleave one to another, even as iron is not mixed with clay. </a:t>
            </a:r>
            <a:endParaRPr lang="en-GB" sz="1600" dirty="0">
              <a:solidFill>
                <a:schemeClr val="bg1">
                  <a:lumMod val="65000"/>
                </a:schemeClr>
              </a:solidFill>
              <a:latin typeface="+mn-lt"/>
            </a:endParaRPr>
          </a:p>
        </p:txBody>
      </p:sp>
    </p:spTree>
    <p:extLst>
      <p:ext uri="{BB962C8B-B14F-4D97-AF65-F5344CB8AC3E}">
        <p14:creationId xmlns:p14="http://schemas.microsoft.com/office/powerpoint/2010/main" val="15084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E5EA47-54C1-074E-E4F4-5224BEEC9D46}"/>
              </a:ext>
            </a:extLst>
          </p:cNvPr>
          <p:cNvSpPr/>
          <p:nvPr/>
        </p:nvSpPr>
        <p:spPr>
          <a:xfrm>
            <a:off x="195051" y="3211364"/>
            <a:ext cx="11801898" cy="1343331"/>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F9ACEEA-D4F2-E415-9F5E-24206F1B2A83}"/>
              </a:ext>
            </a:extLst>
          </p:cNvPr>
          <p:cNvSpPr/>
          <p:nvPr/>
        </p:nvSpPr>
        <p:spPr>
          <a:xfrm>
            <a:off x="195051" y="5020120"/>
            <a:ext cx="11801898" cy="1717315"/>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41A3FA4-96D7-C701-0BB1-DCF47C6507C5}"/>
              </a:ext>
            </a:extLst>
          </p:cNvPr>
          <p:cNvSpPr/>
          <p:nvPr/>
        </p:nvSpPr>
        <p:spPr>
          <a:xfrm>
            <a:off x="180109" y="1166938"/>
            <a:ext cx="11801898" cy="1603700"/>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996EC95-84FE-66B5-2045-F24157101EDE}"/>
              </a:ext>
            </a:extLst>
          </p:cNvPr>
          <p:cNvSpPr txBox="1"/>
          <p:nvPr/>
        </p:nvSpPr>
        <p:spPr>
          <a:xfrm>
            <a:off x="180109" y="4706110"/>
            <a:ext cx="12011891" cy="2031325"/>
          </a:xfrm>
          <a:prstGeom prst="rect">
            <a:avLst/>
          </a:prstGeom>
          <a:noFill/>
        </p:spPr>
        <p:txBody>
          <a:bodyPr wrap="square">
            <a:spAutoFit/>
          </a:bodyPr>
          <a:lstStyle/>
          <a:p>
            <a:pPr marR="0" algn="ctr" rtl="0"/>
            <a:r>
              <a:rPr lang="en-GB" sz="1800" b="1" i="0" u="none" strike="noStrike" baseline="0" dirty="0">
                <a:solidFill>
                  <a:srgbClr val="292F33"/>
                </a:solidFill>
                <a:latin typeface="+mn-lt"/>
              </a:rPr>
              <a:t>The Coming of the Son of Man</a:t>
            </a:r>
          </a:p>
          <a:p>
            <a:pPr marR="0" algn="l" rtl="0"/>
            <a:r>
              <a:rPr lang="en-GB" sz="1800" b="0" i="0" u="none" strike="noStrike" baseline="0" dirty="0">
                <a:solidFill>
                  <a:srgbClr val="218282"/>
                </a:solidFill>
                <a:latin typeface="+mn-lt"/>
              </a:rPr>
              <a:t>Luk 21:25</a:t>
            </a:r>
            <a:r>
              <a:rPr lang="en-GB" sz="1800" b="0" i="0" u="none" strike="noStrike" baseline="0" dirty="0">
                <a:solidFill>
                  <a:srgbClr val="292F33"/>
                </a:solidFill>
                <a:latin typeface="+mn-lt"/>
              </a:rPr>
              <a:t>  And there shall be signs in the sun, and in the moon, and in the stars; </a:t>
            </a:r>
            <a:r>
              <a:rPr lang="en-GB" sz="1800" b="0" i="0" u="none" strike="noStrike" baseline="0" dirty="0">
                <a:solidFill>
                  <a:srgbClr val="292F33"/>
                </a:solidFill>
                <a:highlight>
                  <a:srgbClr val="FFFF00"/>
                </a:highlight>
                <a:latin typeface="+mn-lt"/>
              </a:rPr>
              <a:t>and upon the earth </a:t>
            </a:r>
            <a:r>
              <a:rPr lang="en-GB" sz="1800" b="1" i="0" u="none" strike="noStrike" baseline="0" dirty="0">
                <a:solidFill>
                  <a:srgbClr val="292F33"/>
                </a:solidFill>
                <a:highlight>
                  <a:srgbClr val="FFFF00"/>
                </a:highlight>
                <a:latin typeface="+mn-lt"/>
              </a:rPr>
              <a:t>distress of nations, with perplexity; the sea and the waves roaring</a:t>
            </a:r>
            <a:r>
              <a:rPr lang="en-GB" sz="1800" b="0" i="0" u="none" strike="noStrike" baseline="0" dirty="0">
                <a:solidFill>
                  <a:srgbClr val="292F33"/>
                </a:solidFill>
                <a:latin typeface="+mn-lt"/>
              </a:rPr>
              <a:t>; </a:t>
            </a:r>
          </a:p>
          <a:p>
            <a:pPr marR="0" algn="l" rtl="0"/>
            <a:r>
              <a:rPr lang="en-GB" sz="1800" b="0" i="0" u="none" strike="noStrike" baseline="0" dirty="0">
                <a:solidFill>
                  <a:srgbClr val="218282"/>
                </a:solidFill>
                <a:latin typeface="+mn-lt"/>
              </a:rPr>
              <a:t>Luk 21:26</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FF00"/>
                </a:highlight>
                <a:latin typeface="+mn-lt"/>
              </a:rPr>
              <a:t>Men's hearts failing them for fear, and for looking after those things which are coming on the earth: </a:t>
            </a:r>
            <a:r>
              <a:rPr lang="en-GB" sz="1800" b="0" i="0" u="none" strike="noStrike" baseline="0" dirty="0">
                <a:solidFill>
                  <a:srgbClr val="292F33"/>
                </a:solidFill>
                <a:latin typeface="+mn-lt"/>
              </a:rPr>
              <a:t>for the powers of heaven shall be shaken. </a:t>
            </a:r>
          </a:p>
          <a:p>
            <a:pPr marR="0" algn="l" rtl="0"/>
            <a:r>
              <a:rPr lang="en-GB" sz="1800" b="0" i="0" u="none" strike="noStrike" baseline="0" dirty="0">
                <a:solidFill>
                  <a:srgbClr val="218282"/>
                </a:solidFill>
                <a:latin typeface="+mn-lt"/>
              </a:rPr>
              <a:t>Luk 21:27</a:t>
            </a:r>
            <a:r>
              <a:rPr lang="en-GB" sz="1800" b="0" i="0" u="none" strike="noStrike" baseline="0" dirty="0">
                <a:solidFill>
                  <a:srgbClr val="292F33"/>
                </a:solidFill>
                <a:latin typeface="+mn-lt"/>
              </a:rPr>
              <a:t>  And then shall they see the Son of </a:t>
            </a:r>
            <a:r>
              <a:rPr lang="en-GB" sz="1800" b="0" i="0" u="none" strike="noStrike" baseline="0" dirty="0" err="1">
                <a:solidFill>
                  <a:srgbClr val="292F33"/>
                </a:solidFill>
                <a:latin typeface="+mn-lt"/>
              </a:rPr>
              <a:t>A’dam</a:t>
            </a:r>
            <a:r>
              <a:rPr lang="en-GB" sz="1800" b="0" i="0" u="none" strike="noStrike" baseline="0" dirty="0">
                <a:solidFill>
                  <a:srgbClr val="292F33"/>
                </a:solidFill>
                <a:latin typeface="+mn-lt"/>
              </a:rPr>
              <a:t> coming in a cloud with power and great glory. </a:t>
            </a:r>
          </a:p>
          <a:p>
            <a:pPr marR="0" algn="ctr" rtl="0"/>
            <a:r>
              <a:rPr lang="en-GB" sz="1800" b="0" i="0" u="none" strike="noStrike" baseline="0" dirty="0">
                <a:solidFill>
                  <a:srgbClr val="218282"/>
                </a:solidFill>
                <a:latin typeface="+mn-lt"/>
              </a:rPr>
              <a:t>Luk 21:28</a:t>
            </a:r>
            <a:r>
              <a:rPr lang="en-GB" sz="1800" b="0" i="0" u="none" strike="noStrike" baseline="0" dirty="0">
                <a:solidFill>
                  <a:srgbClr val="292F33"/>
                </a:solidFill>
                <a:latin typeface="+mn-lt"/>
              </a:rPr>
              <a:t>  And when these things begin to come to pass, then look up, and lift up your heads; for your redemption draws nigh. </a:t>
            </a:r>
          </a:p>
        </p:txBody>
      </p:sp>
      <p:sp>
        <p:nvSpPr>
          <p:cNvPr id="5" name="TextBox 4">
            <a:extLst>
              <a:ext uri="{FF2B5EF4-FFF2-40B4-BE49-F238E27FC236}">
                <a16:creationId xmlns:a16="http://schemas.microsoft.com/office/drawing/2014/main" id="{2B8CC310-565E-B800-0D5B-A41EBD0673E3}"/>
              </a:ext>
            </a:extLst>
          </p:cNvPr>
          <p:cNvSpPr txBox="1"/>
          <p:nvPr/>
        </p:nvSpPr>
        <p:spPr>
          <a:xfrm>
            <a:off x="165167" y="836298"/>
            <a:ext cx="12011891" cy="2031325"/>
          </a:xfrm>
          <a:prstGeom prst="rect">
            <a:avLst/>
          </a:prstGeom>
          <a:noFill/>
        </p:spPr>
        <p:txBody>
          <a:bodyPr wrap="square">
            <a:spAutoFit/>
          </a:bodyPr>
          <a:lstStyle/>
          <a:p>
            <a:pPr marR="0" algn="ctr" rtl="0"/>
            <a:r>
              <a:rPr lang="en-GB" sz="1800" b="1" i="0" u="none" strike="noStrike" baseline="0" dirty="0">
                <a:solidFill>
                  <a:srgbClr val="292F33"/>
                </a:solidFill>
                <a:latin typeface="+mn-lt"/>
              </a:rPr>
              <a:t>The Coming of the Son of Man</a:t>
            </a:r>
          </a:p>
          <a:p>
            <a:pPr marR="0" algn="l" rtl="0"/>
            <a:r>
              <a:rPr lang="en-GB" sz="1800" b="0" i="0" u="none" strike="noStrike" baseline="0" dirty="0">
                <a:solidFill>
                  <a:srgbClr val="218282"/>
                </a:solidFill>
                <a:latin typeface="+mn-lt"/>
              </a:rPr>
              <a:t>Mat 24:29</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00FFFF"/>
                </a:highlight>
                <a:latin typeface="+mn-lt"/>
              </a:rPr>
              <a:t>Immediately after the tribulation of those days shall the sun be darkened, and the moon shall not give her light</a:t>
            </a:r>
            <a:r>
              <a:rPr lang="en-GB" sz="1800" b="0" i="0" u="none" strike="noStrike" baseline="0" dirty="0">
                <a:solidFill>
                  <a:srgbClr val="292F33"/>
                </a:solidFill>
                <a:latin typeface="+mn-lt"/>
              </a:rPr>
              <a:t>, </a:t>
            </a:r>
          </a:p>
          <a:p>
            <a:pPr marR="0" algn="l" rtl="0"/>
            <a:r>
              <a:rPr lang="en-GB" sz="1800" b="0" i="0" u="none" strike="noStrike" baseline="0" dirty="0">
                <a:solidFill>
                  <a:srgbClr val="292F33"/>
                </a:solidFill>
                <a:latin typeface="+mn-lt"/>
              </a:rPr>
              <a:t>and the stars shall fall from heaven, and the powers of the heavens shall be shaken: </a:t>
            </a:r>
          </a:p>
          <a:p>
            <a:pPr marR="0" algn="l" rtl="0"/>
            <a:r>
              <a:rPr lang="en-GB" sz="1800" b="0" i="0" u="none" strike="noStrike" baseline="0" dirty="0">
                <a:solidFill>
                  <a:srgbClr val="218282"/>
                </a:solidFill>
                <a:latin typeface="+mn-lt"/>
              </a:rPr>
              <a:t>Mat 24:30</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FF00"/>
                </a:highlight>
                <a:latin typeface="+mn-lt"/>
              </a:rPr>
              <a:t>And then shall appear the </a:t>
            </a:r>
            <a:r>
              <a:rPr lang="en-GB" sz="1800" b="1" i="0" u="none" strike="noStrike" baseline="0" dirty="0">
                <a:solidFill>
                  <a:srgbClr val="292F33"/>
                </a:solidFill>
                <a:highlight>
                  <a:srgbClr val="FFFF00"/>
                </a:highlight>
                <a:latin typeface="+mn-lt"/>
              </a:rPr>
              <a:t>sign of the Son of </a:t>
            </a:r>
            <a:r>
              <a:rPr lang="en-GB" sz="1800" b="1" i="0" u="none" strike="noStrike" baseline="0" dirty="0" err="1">
                <a:solidFill>
                  <a:srgbClr val="292F33"/>
                </a:solidFill>
                <a:highlight>
                  <a:srgbClr val="FFFF00"/>
                </a:highlight>
                <a:latin typeface="+mn-lt"/>
              </a:rPr>
              <a:t>A’dam</a:t>
            </a:r>
            <a:r>
              <a:rPr lang="en-GB" sz="1800" b="1" i="0" u="none" strike="noStrike" baseline="0" dirty="0">
                <a:solidFill>
                  <a:srgbClr val="292F33"/>
                </a:solidFill>
                <a:highlight>
                  <a:srgbClr val="FFFF00"/>
                </a:highlight>
                <a:latin typeface="+mn-lt"/>
              </a:rPr>
              <a:t> in heaven</a:t>
            </a:r>
            <a:r>
              <a:rPr lang="en-GB" sz="1800" b="0" i="0" u="none" strike="noStrike" baseline="0" dirty="0">
                <a:solidFill>
                  <a:srgbClr val="292F33"/>
                </a:solidFill>
                <a:latin typeface="+mn-lt"/>
              </a:rPr>
              <a:t>: and then shall all the tribes of the earth mourn, and they shall see the Son of </a:t>
            </a:r>
            <a:r>
              <a:rPr lang="en-GB" sz="1800" b="0" i="0" u="none" strike="noStrike" baseline="0" dirty="0" err="1">
                <a:solidFill>
                  <a:srgbClr val="292F33"/>
                </a:solidFill>
                <a:latin typeface="+mn-lt"/>
              </a:rPr>
              <a:t>A’dam</a:t>
            </a:r>
            <a:r>
              <a:rPr lang="en-GB" sz="1800" b="0" i="0" u="none" strike="noStrike" baseline="0" dirty="0">
                <a:solidFill>
                  <a:srgbClr val="292F33"/>
                </a:solidFill>
                <a:latin typeface="+mn-lt"/>
              </a:rPr>
              <a:t> coming in the clouds of heaven with power and great glory. </a:t>
            </a:r>
          </a:p>
          <a:p>
            <a:pPr marR="0" algn="l" rtl="0"/>
            <a:r>
              <a:rPr lang="en-GB" sz="1800" b="0" i="0" u="none" strike="noStrike" baseline="0" dirty="0">
                <a:solidFill>
                  <a:srgbClr val="218282"/>
                </a:solidFill>
                <a:latin typeface="+mn-lt"/>
              </a:rPr>
              <a:t>Mat 24:31</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And he shall send his angels with a great sound of a shofar, and they shall gather together his elect from the four winds, from one end of heaven to the other</a:t>
            </a:r>
            <a:r>
              <a:rPr lang="en-GB" sz="1800" b="0" i="0" u="none" strike="noStrike" baseline="0" dirty="0">
                <a:solidFill>
                  <a:srgbClr val="292F33"/>
                </a:solidFill>
                <a:latin typeface="+mn-lt"/>
              </a:rPr>
              <a:t>. </a:t>
            </a:r>
            <a:endParaRPr lang="en-GB" dirty="0">
              <a:latin typeface="+mn-lt"/>
            </a:endParaRPr>
          </a:p>
        </p:txBody>
      </p:sp>
      <p:sp>
        <p:nvSpPr>
          <p:cNvPr id="7" name="TextBox 6">
            <a:extLst>
              <a:ext uri="{FF2B5EF4-FFF2-40B4-BE49-F238E27FC236}">
                <a16:creationId xmlns:a16="http://schemas.microsoft.com/office/drawing/2014/main" id="{420E38E9-BB93-3ABE-9B48-878B8EE3D39D}"/>
              </a:ext>
            </a:extLst>
          </p:cNvPr>
          <p:cNvSpPr txBox="1"/>
          <p:nvPr/>
        </p:nvSpPr>
        <p:spPr>
          <a:xfrm>
            <a:off x="180109" y="2897354"/>
            <a:ext cx="12011891" cy="1754326"/>
          </a:xfrm>
          <a:prstGeom prst="rect">
            <a:avLst/>
          </a:prstGeom>
          <a:noFill/>
        </p:spPr>
        <p:txBody>
          <a:bodyPr wrap="square">
            <a:spAutoFit/>
          </a:bodyPr>
          <a:lstStyle/>
          <a:p>
            <a:pPr marR="0" algn="ctr" rtl="0"/>
            <a:r>
              <a:rPr lang="en-GB" sz="1800" b="1" i="0" u="none" strike="noStrike" baseline="0" dirty="0">
                <a:solidFill>
                  <a:srgbClr val="292F33"/>
                </a:solidFill>
                <a:latin typeface="+mn-lt"/>
              </a:rPr>
              <a:t>The Coming of the Son of Man</a:t>
            </a:r>
          </a:p>
          <a:p>
            <a:pPr marR="0" algn="l" rtl="0"/>
            <a:r>
              <a:rPr lang="en-GB" sz="1800" b="0" i="0" u="none" strike="noStrike" baseline="0" dirty="0">
                <a:solidFill>
                  <a:srgbClr val="218282"/>
                </a:solidFill>
                <a:latin typeface="+mn-lt"/>
              </a:rPr>
              <a:t>Mar 13:24</a:t>
            </a:r>
            <a:r>
              <a:rPr lang="en-GB" sz="1800" b="0" i="0" u="none" strike="noStrike" baseline="0" dirty="0">
                <a:solidFill>
                  <a:srgbClr val="292F33"/>
                </a:solidFill>
                <a:latin typeface="+mn-lt"/>
              </a:rPr>
              <a:t>  But in those days, after that tribulation, the sun shall be darkened, and the moon shall not give her light, </a:t>
            </a:r>
          </a:p>
          <a:p>
            <a:pPr marR="0" algn="l" rtl="0"/>
            <a:r>
              <a:rPr lang="en-GB" sz="1800" b="0" i="0" u="none" strike="noStrike" baseline="0" dirty="0">
                <a:solidFill>
                  <a:srgbClr val="218282"/>
                </a:solidFill>
                <a:latin typeface="+mn-lt"/>
              </a:rPr>
              <a:t>Mar 13:25</a:t>
            </a:r>
            <a:r>
              <a:rPr lang="en-GB" sz="1800" b="0" i="0" u="none" strike="noStrike" baseline="0" dirty="0">
                <a:solidFill>
                  <a:srgbClr val="292F33"/>
                </a:solidFill>
                <a:latin typeface="+mn-lt"/>
              </a:rPr>
              <a:t>  And the stars of heaven shall fall, and the powers that are in heaven shall be shaken. </a:t>
            </a:r>
          </a:p>
          <a:p>
            <a:pPr marR="0" algn="l" rtl="0"/>
            <a:r>
              <a:rPr lang="en-GB" sz="1800" b="0" i="0" u="none" strike="noStrike" baseline="0" dirty="0">
                <a:solidFill>
                  <a:srgbClr val="218282"/>
                </a:solidFill>
                <a:latin typeface="+mn-lt"/>
              </a:rPr>
              <a:t>Mar 13:26</a:t>
            </a:r>
            <a:r>
              <a:rPr lang="en-GB" sz="1800" b="0" i="0" u="none" strike="noStrike" baseline="0" dirty="0">
                <a:solidFill>
                  <a:srgbClr val="292F33"/>
                </a:solidFill>
                <a:latin typeface="+mn-lt"/>
              </a:rPr>
              <a:t>  And then shall they see the Son of </a:t>
            </a:r>
            <a:r>
              <a:rPr lang="en-GB" sz="1800" b="0" i="0" u="none" strike="noStrike" baseline="0" dirty="0" err="1">
                <a:solidFill>
                  <a:srgbClr val="292F33"/>
                </a:solidFill>
                <a:latin typeface="+mn-lt"/>
              </a:rPr>
              <a:t>A’dam</a:t>
            </a:r>
            <a:r>
              <a:rPr lang="en-GB" sz="1800" b="0" i="0" u="none" strike="noStrike" baseline="0" dirty="0">
                <a:solidFill>
                  <a:srgbClr val="292F33"/>
                </a:solidFill>
                <a:latin typeface="+mn-lt"/>
              </a:rPr>
              <a:t> coming in the clouds with great power and glory. </a:t>
            </a:r>
          </a:p>
          <a:p>
            <a:pPr marR="0" algn="l" rtl="0"/>
            <a:r>
              <a:rPr lang="en-GB" sz="1800" b="0" i="0" u="none" strike="noStrike" baseline="0" dirty="0">
                <a:solidFill>
                  <a:srgbClr val="218282"/>
                </a:solidFill>
                <a:latin typeface="+mn-lt"/>
              </a:rPr>
              <a:t>Mar 13:27</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And then shall he send his angels, and shall gather together his elect from the four winds, from the uttermost part of the earth to the uttermost part of heaven. </a:t>
            </a:r>
            <a:endParaRPr lang="en-GB" dirty="0">
              <a:highlight>
                <a:srgbClr val="FFE697"/>
              </a:highlight>
              <a:latin typeface="+mn-lt"/>
            </a:endParaRPr>
          </a:p>
        </p:txBody>
      </p:sp>
      <p:sp>
        <p:nvSpPr>
          <p:cNvPr id="8" name="Title 1">
            <a:extLst>
              <a:ext uri="{FF2B5EF4-FFF2-40B4-BE49-F238E27FC236}">
                <a16:creationId xmlns:a16="http://schemas.microsoft.com/office/drawing/2014/main" id="{293AA718-53B8-EC78-870F-64EC5A462B23}"/>
              </a:ext>
            </a:extLst>
          </p:cNvPr>
          <p:cNvSpPr txBox="1">
            <a:spLocks noChangeArrowheads="1"/>
          </p:cNvSpPr>
          <p:nvPr/>
        </p:nvSpPr>
        <p:spPr>
          <a:xfrm>
            <a:off x="24714" y="47275"/>
            <a:ext cx="11779250" cy="51966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Yahusha’s Arrival - Gospels</a:t>
            </a:r>
          </a:p>
        </p:txBody>
      </p:sp>
      <p:sp>
        <p:nvSpPr>
          <p:cNvPr id="2" name="TextBox 1">
            <a:extLst>
              <a:ext uri="{FF2B5EF4-FFF2-40B4-BE49-F238E27FC236}">
                <a16:creationId xmlns:a16="http://schemas.microsoft.com/office/drawing/2014/main" id="{E5E4CC63-F0E6-E167-6F83-BBC276953FDC}"/>
              </a:ext>
            </a:extLst>
          </p:cNvPr>
          <p:cNvSpPr txBox="1"/>
          <p:nvPr/>
        </p:nvSpPr>
        <p:spPr>
          <a:xfrm>
            <a:off x="9392551" y="170621"/>
            <a:ext cx="2411414" cy="830997"/>
          </a:xfrm>
          <a:prstGeom prst="rect">
            <a:avLst/>
          </a:prstGeom>
          <a:noFill/>
        </p:spPr>
        <p:txBody>
          <a:bodyPr wrap="square" rtlCol="0">
            <a:spAutoFit/>
          </a:bodyPr>
          <a:lstStyle/>
          <a:p>
            <a:r>
              <a:rPr lang="en-GB" sz="1600" i="1" dirty="0">
                <a:solidFill>
                  <a:schemeClr val="accent1">
                    <a:lumMod val="75000"/>
                  </a:schemeClr>
                </a:solidFill>
              </a:rPr>
              <a:t>Day of the Lord</a:t>
            </a:r>
          </a:p>
          <a:p>
            <a:r>
              <a:rPr lang="en-GB" sz="1600" i="1" dirty="0">
                <a:solidFill>
                  <a:schemeClr val="accent1">
                    <a:lumMod val="75000"/>
                  </a:schemeClr>
                </a:solidFill>
              </a:rPr>
              <a:t>Sixth Seal description</a:t>
            </a:r>
          </a:p>
          <a:p>
            <a:r>
              <a:rPr lang="en-GB" sz="1600" i="1" dirty="0">
                <a:solidFill>
                  <a:schemeClr val="accent1">
                    <a:lumMod val="75000"/>
                  </a:schemeClr>
                </a:solidFill>
              </a:rPr>
              <a:t>Event before Wrath</a:t>
            </a:r>
          </a:p>
        </p:txBody>
      </p:sp>
      <p:cxnSp>
        <p:nvCxnSpPr>
          <p:cNvPr id="6" name="Straight Connector 5">
            <a:extLst>
              <a:ext uri="{FF2B5EF4-FFF2-40B4-BE49-F238E27FC236}">
                <a16:creationId xmlns:a16="http://schemas.microsoft.com/office/drawing/2014/main" id="{38E0747F-7CC8-1060-6845-7C7ABB2E6421}"/>
              </a:ext>
            </a:extLst>
          </p:cNvPr>
          <p:cNvCxnSpPr/>
          <p:nvPr/>
        </p:nvCxnSpPr>
        <p:spPr>
          <a:xfrm flipH="1">
            <a:off x="8699500" y="690290"/>
            <a:ext cx="622300" cy="4766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419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B1D812-8231-1E21-83A2-FD68721FD42A}"/>
              </a:ext>
            </a:extLst>
          </p:cNvPr>
          <p:cNvSpPr/>
          <p:nvPr/>
        </p:nvSpPr>
        <p:spPr>
          <a:xfrm flipV="1">
            <a:off x="263235" y="5838194"/>
            <a:ext cx="11581312" cy="881663"/>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20DCE46-1945-138D-E50C-36C8FCA1826E}"/>
              </a:ext>
            </a:extLst>
          </p:cNvPr>
          <p:cNvSpPr/>
          <p:nvPr/>
        </p:nvSpPr>
        <p:spPr>
          <a:xfrm>
            <a:off x="263235" y="1285586"/>
            <a:ext cx="11581312" cy="2077282"/>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271165E-685E-DAB6-66E5-0D6065D8947E}"/>
              </a:ext>
            </a:extLst>
          </p:cNvPr>
          <p:cNvSpPr/>
          <p:nvPr/>
        </p:nvSpPr>
        <p:spPr>
          <a:xfrm>
            <a:off x="263235" y="3732604"/>
            <a:ext cx="11581312" cy="2019458"/>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D4300B8-BBE8-8BF6-0B03-E240807B3834}"/>
              </a:ext>
            </a:extLst>
          </p:cNvPr>
          <p:cNvSpPr txBox="1"/>
          <p:nvPr/>
        </p:nvSpPr>
        <p:spPr>
          <a:xfrm>
            <a:off x="394852" y="955570"/>
            <a:ext cx="11449695" cy="2308324"/>
          </a:xfrm>
          <a:prstGeom prst="rect">
            <a:avLst/>
          </a:prstGeom>
          <a:noFill/>
        </p:spPr>
        <p:txBody>
          <a:bodyPr wrap="square">
            <a:spAutoFit/>
          </a:bodyPr>
          <a:lstStyle/>
          <a:p>
            <a:pPr marR="0" algn="ctr" rtl="0"/>
            <a:r>
              <a:rPr lang="en-GB" sz="1800" b="1" i="0" u="none" strike="noStrike" baseline="0" dirty="0">
                <a:solidFill>
                  <a:srgbClr val="292F33"/>
                </a:solidFill>
                <a:latin typeface="+mn-lt"/>
              </a:rPr>
              <a:t>No One Knows That Day and Hour</a:t>
            </a:r>
          </a:p>
          <a:p>
            <a:pPr marR="0" algn="l" rtl="0"/>
            <a:r>
              <a:rPr lang="en-GB" sz="1800" b="0" i="0" u="none" strike="noStrike" baseline="0" dirty="0">
                <a:solidFill>
                  <a:srgbClr val="218282"/>
                </a:solidFill>
                <a:latin typeface="+mn-lt"/>
              </a:rPr>
              <a:t>Mat 24:36</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But of that day and hour knows no </a:t>
            </a:r>
            <a:r>
              <a:rPr lang="en-GB" sz="1800" b="0" i="1" u="none" strike="noStrike" baseline="0" dirty="0">
                <a:solidFill>
                  <a:srgbClr val="757575"/>
                </a:solidFill>
                <a:highlight>
                  <a:srgbClr val="FFE697"/>
                </a:highlight>
                <a:latin typeface="+mn-lt"/>
              </a:rPr>
              <a:t>man</a:t>
            </a:r>
            <a:r>
              <a:rPr lang="en-GB" sz="1800" b="0" i="0" u="none" strike="noStrike" baseline="0" dirty="0">
                <a:solidFill>
                  <a:srgbClr val="292F33"/>
                </a:solidFill>
                <a:highlight>
                  <a:srgbClr val="FFE697"/>
                </a:highlight>
                <a:latin typeface="+mn-lt"/>
              </a:rPr>
              <a:t>, no, not the angels of heaven, but my Father only.</a:t>
            </a:r>
            <a:r>
              <a:rPr lang="en-GB" sz="1800" b="0" i="0" u="none" strike="noStrike" baseline="0" dirty="0">
                <a:solidFill>
                  <a:srgbClr val="292F33"/>
                </a:solidFill>
                <a:latin typeface="+mn-lt"/>
              </a:rPr>
              <a:t> </a:t>
            </a:r>
          </a:p>
          <a:p>
            <a:pPr marR="0" algn="l" rtl="0"/>
            <a:r>
              <a:rPr lang="en-GB" sz="1800" b="0" i="0" u="none" strike="noStrike" baseline="0" dirty="0">
                <a:solidFill>
                  <a:srgbClr val="218282"/>
                </a:solidFill>
                <a:latin typeface="+mn-lt"/>
              </a:rPr>
              <a:t>Mat 24:37</a:t>
            </a:r>
            <a:r>
              <a:rPr lang="en-GB" sz="1800" b="0" i="0" u="none" strike="noStrike" baseline="0" dirty="0">
                <a:solidFill>
                  <a:srgbClr val="292F33"/>
                </a:solidFill>
                <a:latin typeface="+mn-lt"/>
              </a:rPr>
              <a:t>  But as the days of </a:t>
            </a:r>
            <a:r>
              <a:rPr lang="en-GB" sz="1800" b="0" i="0" u="none" strike="noStrike" baseline="0" dirty="0" err="1">
                <a:solidFill>
                  <a:srgbClr val="292F33"/>
                </a:solidFill>
                <a:latin typeface="+mn-lt"/>
              </a:rPr>
              <a:t>Noach</a:t>
            </a:r>
            <a:r>
              <a:rPr lang="en-GB" sz="1800" b="0" i="0" u="none" strike="noStrike" baseline="0" dirty="0">
                <a:solidFill>
                  <a:srgbClr val="292F33"/>
                </a:solidFill>
                <a:latin typeface="+mn-lt"/>
              </a:rPr>
              <a:t> </a:t>
            </a:r>
            <a:r>
              <a:rPr lang="en-GB" sz="1800" b="0" i="1" u="none" strike="noStrike" baseline="0" dirty="0">
                <a:solidFill>
                  <a:srgbClr val="757575"/>
                </a:solidFill>
                <a:latin typeface="+mn-lt"/>
              </a:rPr>
              <a:t>were</a:t>
            </a:r>
            <a:r>
              <a:rPr lang="en-GB" sz="1800" b="0" i="0" u="none" strike="noStrike" baseline="0" dirty="0">
                <a:solidFill>
                  <a:srgbClr val="292F33"/>
                </a:solidFill>
                <a:latin typeface="+mn-lt"/>
              </a:rPr>
              <a:t>, so shall also the coming of the Son of </a:t>
            </a:r>
            <a:r>
              <a:rPr lang="en-GB" sz="1800" b="0" i="0" u="none" strike="noStrike" baseline="0" dirty="0" err="1">
                <a:solidFill>
                  <a:srgbClr val="292F33"/>
                </a:solidFill>
                <a:latin typeface="+mn-lt"/>
              </a:rPr>
              <a:t>A’dam</a:t>
            </a:r>
            <a:r>
              <a:rPr lang="en-GB" sz="1800" b="0" i="0" u="none" strike="noStrike" baseline="0" dirty="0">
                <a:solidFill>
                  <a:srgbClr val="292F33"/>
                </a:solidFill>
                <a:latin typeface="+mn-lt"/>
              </a:rPr>
              <a:t> be. </a:t>
            </a:r>
          </a:p>
          <a:p>
            <a:pPr marR="0" algn="l" rtl="0"/>
            <a:r>
              <a:rPr lang="en-GB" sz="1800" b="0" i="0" u="none" strike="noStrike" baseline="0" dirty="0">
                <a:solidFill>
                  <a:srgbClr val="218282"/>
                </a:solidFill>
                <a:latin typeface="+mn-lt"/>
              </a:rPr>
              <a:t>Mat 24:38</a:t>
            </a:r>
            <a:r>
              <a:rPr lang="en-GB" sz="1800" b="0" i="0" u="none" strike="noStrike" baseline="0" dirty="0">
                <a:solidFill>
                  <a:srgbClr val="292F33"/>
                </a:solidFill>
                <a:latin typeface="+mn-lt"/>
              </a:rPr>
              <a:t>  For as in the days that were before the flood they were eating and drinking, marrying and giving in marriage, until the day that </a:t>
            </a:r>
            <a:r>
              <a:rPr lang="en-GB" sz="1800" b="0" i="0" u="none" strike="noStrike" baseline="0" dirty="0" err="1">
                <a:solidFill>
                  <a:srgbClr val="292F33"/>
                </a:solidFill>
                <a:latin typeface="+mn-lt"/>
              </a:rPr>
              <a:t>Noach</a:t>
            </a:r>
            <a:r>
              <a:rPr lang="en-GB" sz="1800" b="0" i="0" u="none" strike="noStrike" baseline="0" dirty="0">
                <a:solidFill>
                  <a:srgbClr val="292F33"/>
                </a:solidFill>
                <a:latin typeface="+mn-lt"/>
              </a:rPr>
              <a:t> entered into the ark, </a:t>
            </a:r>
          </a:p>
          <a:p>
            <a:pPr marR="0" algn="l" rtl="0"/>
            <a:r>
              <a:rPr lang="en-GB" sz="1800" b="0" i="0" u="none" strike="noStrike" baseline="0" dirty="0">
                <a:solidFill>
                  <a:srgbClr val="218282"/>
                </a:solidFill>
                <a:latin typeface="+mn-lt"/>
              </a:rPr>
              <a:t>Mat 24:39</a:t>
            </a:r>
            <a:r>
              <a:rPr lang="en-GB" sz="1800" b="0" i="0" u="none" strike="noStrike" baseline="0" dirty="0">
                <a:solidFill>
                  <a:srgbClr val="292F33"/>
                </a:solidFill>
                <a:latin typeface="+mn-lt"/>
              </a:rPr>
              <a:t>  And knew not until the flood came, and took them all away; so shall also the coming of the Son of </a:t>
            </a:r>
            <a:r>
              <a:rPr lang="en-GB" sz="1800" b="0" i="0" u="none" strike="noStrike" baseline="0" dirty="0" err="1">
                <a:solidFill>
                  <a:srgbClr val="292F33"/>
                </a:solidFill>
                <a:latin typeface="+mn-lt"/>
              </a:rPr>
              <a:t>A’dam</a:t>
            </a:r>
            <a:r>
              <a:rPr lang="en-GB" sz="1800" b="0" i="0" u="none" strike="noStrike" baseline="0" dirty="0">
                <a:solidFill>
                  <a:srgbClr val="292F33"/>
                </a:solidFill>
                <a:latin typeface="+mn-lt"/>
              </a:rPr>
              <a:t> be. </a:t>
            </a:r>
          </a:p>
          <a:p>
            <a:pPr marR="0" algn="l" rtl="0"/>
            <a:r>
              <a:rPr lang="en-GB" sz="1800" b="0" i="0" u="none" strike="noStrike" baseline="0" dirty="0">
                <a:solidFill>
                  <a:srgbClr val="218282"/>
                </a:solidFill>
                <a:latin typeface="+mn-lt"/>
              </a:rPr>
              <a:t>Mat 24:40</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Then shall two be in the field; one is received and the other forsaken</a:t>
            </a:r>
            <a:r>
              <a:rPr lang="en-GB" sz="1800" b="0" i="0" u="none" strike="noStrike" baseline="0" dirty="0">
                <a:solidFill>
                  <a:srgbClr val="292F33"/>
                </a:solidFill>
                <a:latin typeface="+mn-lt"/>
              </a:rPr>
              <a:t>. </a:t>
            </a:r>
          </a:p>
          <a:p>
            <a:pPr marR="0" algn="l" rtl="0"/>
            <a:r>
              <a:rPr lang="en-GB" sz="1800" b="0" i="0" u="none" strike="noStrike" baseline="0" dirty="0">
                <a:solidFill>
                  <a:srgbClr val="218282"/>
                </a:solidFill>
                <a:latin typeface="+mn-lt"/>
              </a:rPr>
              <a:t>Mat 24:41</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Two</a:t>
            </a:r>
            <a:r>
              <a:rPr lang="en-GB" sz="1800" b="0" i="1" u="none" strike="noStrike" baseline="0" dirty="0">
                <a:solidFill>
                  <a:srgbClr val="757575"/>
                </a:solidFill>
                <a:highlight>
                  <a:srgbClr val="FFE697"/>
                </a:highlight>
                <a:latin typeface="+mn-lt"/>
              </a:rPr>
              <a:t> </a:t>
            </a:r>
            <a:r>
              <a:rPr lang="en-GB" sz="1800" b="0" i="0" u="none" strike="noStrike" baseline="0" dirty="0">
                <a:solidFill>
                  <a:srgbClr val="292F33"/>
                </a:solidFill>
                <a:highlight>
                  <a:srgbClr val="FFE697"/>
                </a:highlight>
                <a:latin typeface="+mn-lt"/>
              </a:rPr>
              <a:t>are grinding at the </a:t>
            </a:r>
            <a:r>
              <a:rPr lang="en-GB" sz="1800" b="0" i="0" u="none" strike="noStrike" baseline="0" dirty="0" err="1">
                <a:solidFill>
                  <a:srgbClr val="292F33"/>
                </a:solidFill>
                <a:highlight>
                  <a:srgbClr val="FFE697"/>
                </a:highlight>
                <a:latin typeface="+mn-lt"/>
              </a:rPr>
              <a:t>millhouse</a:t>
            </a:r>
            <a:r>
              <a:rPr lang="en-GB" sz="1800" b="0" i="0" u="none" strike="noStrike" baseline="0" dirty="0">
                <a:solidFill>
                  <a:srgbClr val="292F33"/>
                </a:solidFill>
                <a:highlight>
                  <a:srgbClr val="FFE697"/>
                </a:highlight>
                <a:latin typeface="+mn-lt"/>
              </a:rPr>
              <a:t>; one is received and the other forsaken. </a:t>
            </a:r>
          </a:p>
        </p:txBody>
      </p:sp>
      <p:sp>
        <p:nvSpPr>
          <p:cNvPr id="5" name="TextBox 4">
            <a:extLst>
              <a:ext uri="{FF2B5EF4-FFF2-40B4-BE49-F238E27FC236}">
                <a16:creationId xmlns:a16="http://schemas.microsoft.com/office/drawing/2014/main" id="{A48DF929-20AF-AF0F-2B5F-167F839256E3}"/>
              </a:ext>
            </a:extLst>
          </p:cNvPr>
          <p:cNvSpPr txBox="1"/>
          <p:nvPr/>
        </p:nvSpPr>
        <p:spPr>
          <a:xfrm>
            <a:off x="394852" y="3748446"/>
            <a:ext cx="10958946" cy="2031325"/>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last leader of that time will be left alive, when the multitude of his hosts will be put to the sword, and he will be bound, and they will take him up to Mount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Tsiyon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my Mashiach will convict him of all his impieties, and will gather and set before him all the works of his hosts. </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afterwards he will put him to death,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protect the rest of my people which shall be found in the place which I have chosen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his principate will stand forever, until the world of corruption is at an end, and until the times aforesaid are fulfilled. This is your vision, and this is its interpretation.  BARUK SHENIY (2 BARUK) 40:1-4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6" name="TextBox 5">
            <a:extLst>
              <a:ext uri="{FF2B5EF4-FFF2-40B4-BE49-F238E27FC236}">
                <a16:creationId xmlns:a16="http://schemas.microsoft.com/office/drawing/2014/main" id="{E18D66FA-2FDF-4773-41A8-849F0B007604}"/>
              </a:ext>
            </a:extLst>
          </p:cNvPr>
          <p:cNvSpPr txBox="1"/>
          <p:nvPr/>
        </p:nvSpPr>
        <p:spPr>
          <a:xfrm>
            <a:off x="394852" y="5865905"/>
            <a:ext cx="11097492" cy="923330"/>
          </a:xfrm>
          <a:prstGeom prst="rect">
            <a:avLst/>
          </a:prstGeom>
          <a:noFill/>
        </p:spPr>
        <p:txBody>
          <a:bodyPr wrap="square">
            <a:spAutoFit/>
          </a:bodyPr>
          <a:lstStyle/>
          <a:p>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the holy land shall have mercy on its own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it shall protect its </a:t>
            </a:r>
            <a:r>
              <a:rPr lang="en-GB" sz="1800" dirty="0" err="1">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inhabiters</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 at that time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This is the vision which you have seen, and this is the interpretation. For I have come to tell you these things because your prayer has been heard with El Elyon.  BARUK SHENIY (2 BARUK) 71:1-3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10" name="TextBox 9">
            <a:extLst>
              <a:ext uri="{FF2B5EF4-FFF2-40B4-BE49-F238E27FC236}">
                <a16:creationId xmlns:a16="http://schemas.microsoft.com/office/drawing/2014/main" id="{A4225D10-1926-56FF-8AAB-8D4E467A2904}"/>
              </a:ext>
            </a:extLst>
          </p:cNvPr>
          <p:cNvSpPr txBox="1"/>
          <p:nvPr/>
        </p:nvSpPr>
        <p:spPr>
          <a:xfrm>
            <a:off x="3283526" y="3395164"/>
            <a:ext cx="6096000" cy="369332"/>
          </a:xfrm>
          <a:prstGeom prst="rect">
            <a:avLst/>
          </a:prstGeom>
          <a:noFill/>
        </p:spPr>
        <p:txBody>
          <a:bodyPr wrap="square">
            <a:spAutoFit/>
          </a:bodyPr>
          <a:lstStyle/>
          <a:p>
            <a:pPr marR="0" algn="ctr" rtl="0"/>
            <a:r>
              <a:rPr lang="en-GB" sz="1800" b="1" i="0" u="none" strike="noStrike" baseline="0" dirty="0">
                <a:solidFill>
                  <a:srgbClr val="292F33"/>
                </a:solidFill>
                <a:latin typeface="+mn-lt"/>
              </a:rPr>
              <a:t>A Chosen place of Yahuah for his people – a place of Safety</a:t>
            </a:r>
          </a:p>
        </p:txBody>
      </p:sp>
      <p:sp>
        <p:nvSpPr>
          <p:cNvPr id="12" name="Title 1">
            <a:extLst>
              <a:ext uri="{FF2B5EF4-FFF2-40B4-BE49-F238E27FC236}">
                <a16:creationId xmlns:a16="http://schemas.microsoft.com/office/drawing/2014/main" id="{A06E17A9-3534-C25E-02A8-FF9B8FC25EA1}"/>
              </a:ext>
            </a:extLst>
          </p:cNvPr>
          <p:cNvSpPr txBox="1">
            <a:spLocks noChangeArrowheads="1"/>
          </p:cNvSpPr>
          <p:nvPr/>
        </p:nvSpPr>
        <p:spPr>
          <a:xfrm>
            <a:off x="57800" y="65494"/>
            <a:ext cx="11779250" cy="51966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Set Aside People</a:t>
            </a:r>
          </a:p>
        </p:txBody>
      </p:sp>
      <p:sp>
        <p:nvSpPr>
          <p:cNvPr id="14" name="TextBox 13">
            <a:extLst>
              <a:ext uri="{FF2B5EF4-FFF2-40B4-BE49-F238E27FC236}">
                <a16:creationId xmlns:a16="http://schemas.microsoft.com/office/drawing/2014/main" id="{8A4F56AC-AB79-B260-DCF4-767B6D1BA80E}"/>
              </a:ext>
            </a:extLst>
          </p:cNvPr>
          <p:cNvSpPr txBox="1"/>
          <p:nvPr/>
        </p:nvSpPr>
        <p:spPr>
          <a:xfrm>
            <a:off x="263235" y="3402509"/>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Baruk</a:t>
            </a:r>
            <a:endParaRPr lang="en-GB" b="1" dirty="0"/>
          </a:p>
        </p:txBody>
      </p:sp>
      <p:sp>
        <p:nvSpPr>
          <p:cNvPr id="4" name="TextBox 3">
            <a:extLst>
              <a:ext uri="{FF2B5EF4-FFF2-40B4-BE49-F238E27FC236}">
                <a16:creationId xmlns:a16="http://schemas.microsoft.com/office/drawing/2014/main" id="{ADABBE21-DA83-E1B1-E242-81EB92DBC207}"/>
              </a:ext>
            </a:extLst>
          </p:cNvPr>
          <p:cNvSpPr txBox="1"/>
          <p:nvPr/>
        </p:nvSpPr>
        <p:spPr>
          <a:xfrm>
            <a:off x="200877" y="533430"/>
            <a:ext cx="11933324" cy="646331"/>
          </a:xfrm>
          <a:prstGeom prst="rect">
            <a:avLst/>
          </a:prstGeom>
          <a:noFill/>
        </p:spPr>
        <p:txBody>
          <a:bodyPr wrap="square">
            <a:spAutoFit/>
          </a:bodyPr>
          <a:lstStyle/>
          <a:p>
            <a:r>
              <a:rPr lang="en-GB" sz="1800" dirty="0">
                <a:solidFill>
                  <a:srgbClr val="218282"/>
                </a:solidFill>
                <a:latin typeface="+mn-lt"/>
              </a:rPr>
              <a:t>Isa 11:11-16</a:t>
            </a:r>
            <a:r>
              <a:rPr lang="en-GB" sz="1800" dirty="0">
                <a:solidFill>
                  <a:srgbClr val="292F33"/>
                </a:solidFill>
                <a:latin typeface="+mn-lt"/>
              </a:rPr>
              <a:t> And it shall come to pass in that day, </a:t>
            </a:r>
            <a:r>
              <a:rPr lang="en-GB" sz="1800" i="1" dirty="0">
                <a:solidFill>
                  <a:srgbClr val="757575"/>
                </a:solidFill>
                <a:latin typeface="+mn-lt"/>
              </a:rPr>
              <a:t>that</a:t>
            </a:r>
            <a:r>
              <a:rPr lang="en-GB" sz="1800" dirty="0">
                <a:solidFill>
                  <a:srgbClr val="292F33"/>
                </a:solidFill>
                <a:latin typeface="+mn-lt"/>
              </a:rPr>
              <a:t> </a:t>
            </a:r>
            <a:r>
              <a:rPr lang="en-GB" sz="1800" b="1" dirty="0">
                <a:solidFill>
                  <a:srgbClr val="292F33"/>
                </a:solidFill>
                <a:latin typeface="+mn-lt"/>
              </a:rPr>
              <a:t>Adonai </a:t>
            </a:r>
            <a:r>
              <a:rPr lang="en-GB" sz="1800" dirty="0">
                <a:solidFill>
                  <a:srgbClr val="292F33"/>
                </a:solidFill>
                <a:latin typeface="+mn-lt"/>
              </a:rPr>
              <a:t>shall set his hand again the second time to recover the remnant of his people</a:t>
            </a:r>
            <a:r>
              <a:rPr lang="en-GB" dirty="0">
                <a:solidFill>
                  <a:srgbClr val="292F33"/>
                </a:solidFill>
                <a:latin typeface="+mn-lt"/>
              </a:rPr>
              <a:t>.</a:t>
            </a:r>
            <a:endParaRPr lang="en-GB" dirty="0"/>
          </a:p>
        </p:txBody>
      </p:sp>
    </p:spTree>
    <p:extLst>
      <p:ext uri="{BB962C8B-B14F-4D97-AF65-F5344CB8AC3E}">
        <p14:creationId xmlns:p14="http://schemas.microsoft.com/office/powerpoint/2010/main" val="13899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C01A5B-CE52-296C-DD76-DF645CC46465}"/>
              </a:ext>
            </a:extLst>
          </p:cNvPr>
          <p:cNvSpPr/>
          <p:nvPr/>
        </p:nvSpPr>
        <p:spPr>
          <a:xfrm>
            <a:off x="163872" y="5886598"/>
            <a:ext cx="11871359" cy="630040"/>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140BEC5-60B5-E673-8D0D-D02A0FEA9595}"/>
              </a:ext>
            </a:extLst>
          </p:cNvPr>
          <p:cNvSpPr/>
          <p:nvPr/>
        </p:nvSpPr>
        <p:spPr>
          <a:xfrm>
            <a:off x="163872" y="3306292"/>
            <a:ext cx="11864256" cy="2425535"/>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33EB537-A684-687B-155D-8EC0F46664CD}"/>
              </a:ext>
            </a:extLst>
          </p:cNvPr>
          <p:cNvSpPr/>
          <p:nvPr/>
        </p:nvSpPr>
        <p:spPr>
          <a:xfrm>
            <a:off x="156768" y="866992"/>
            <a:ext cx="11871359" cy="2308323"/>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C448D88-F8A8-F9CE-8011-C202D0B8F40F}"/>
              </a:ext>
            </a:extLst>
          </p:cNvPr>
          <p:cNvSpPr txBox="1"/>
          <p:nvPr/>
        </p:nvSpPr>
        <p:spPr>
          <a:xfrm>
            <a:off x="107283" y="867761"/>
            <a:ext cx="11970328" cy="2308324"/>
          </a:xfrm>
          <a:prstGeom prst="rect">
            <a:avLst/>
          </a:prstGeom>
          <a:noFill/>
        </p:spPr>
        <p:txBody>
          <a:bodyPr wrap="square">
            <a:spAutoFit/>
          </a:bodyPr>
          <a:lstStyle/>
          <a:p>
            <a:r>
              <a:rPr lang="en-GB" dirty="0">
                <a:effectLst/>
                <a:latin typeface="Calibri" panose="020F0502020204030204" pitchFamily="34" charset="0"/>
                <a:ea typeface="Times New Roman" panose="02020603050405020304" pitchFamily="18" charset="0"/>
                <a:cs typeface="Times New Roman" panose="02020603050405020304" pitchFamily="18" charset="0"/>
              </a:rPr>
              <a:t>(4 EZRA) 13:1-6 AND it came to pass after seven days, I dreamed a dream by night: And, lo, there arose a wind from the sea, that it moved all the waves thereof.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And I beheld, and, lo,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that a man waxed strong with the thousands of heaven</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 when he turned his countenance to look, all the things trembled that were seen under him. And whensoever the voice went out of his mouth, all they burned that heard his voice, like as the earth fails when it feels the fire.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And after this I beheld, and, lo, there was gathered together a multitude of men, out of number, from the four winds of the heaven, to subdue the man that came out of the sea. But I beheld, and, lo,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he had graved himself a great mountain, and flew up upon it. </a:t>
            </a:r>
          </a:p>
        </p:txBody>
      </p:sp>
      <p:sp>
        <p:nvSpPr>
          <p:cNvPr id="5" name="TextBox 4">
            <a:extLst>
              <a:ext uri="{FF2B5EF4-FFF2-40B4-BE49-F238E27FC236}">
                <a16:creationId xmlns:a16="http://schemas.microsoft.com/office/drawing/2014/main" id="{756F7FFC-1835-C528-670D-B37CDA34A179}"/>
              </a:ext>
            </a:extLst>
          </p:cNvPr>
          <p:cNvSpPr txBox="1"/>
          <p:nvPr/>
        </p:nvSpPr>
        <p:spPr>
          <a:xfrm>
            <a:off x="107283" y="3238680"/>
            <a:ext cx="11970328" cy="2585323"/>
          </a:xfrm>
          <a:prstGeom prst="rect">
            <a:avLst/>
          </a:prstGeom>
          <a:noFill/>
        </p:spPr>
        <p:txBody>
          <a:bodyPr wrap="square">
            <a:spAutoFit/>
          </a:bodyPr>
          <a:lstStyle/>
          <a:p>
            <a:r>
              <a:rPr lang="en-GB" dirty="0">
                <a:effectLst/>
                <a:latin typeface="Calibri" panose="020F0502020204030204" pitchFamily="34" charset="0"/>
                <a:ea typeface="Times New Roman" panose="02020603050405020304" pitchFamily="18" charset="0"/>
                <a:cs typeface="Times New Roman" panose="02020603050405020304" pitchFamily="18" charset="0"/>
              </a:rPr>
              <a:t>But I would have seen the region or place whereout the hill was graven, and I could not. And after this I beheld, and, lo,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all they which were gathered together to subdue him were sore afraid, and yet dared fight</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 lo, as he saw the violence of the multitude that came, he neither lifted up his hand, nor held sword, nor any instrument of war: But only I saw that he sent out of his mouth as it had been a blast of fire, and out of his lips a flaming breath, and out of his tongue he cast out sparks and tempests. And they were all mixed together; the blast of fire, the flaming breath, and the great tempest; and fell with violence upon the multitude which was prepared to fight, and burned them up everyone, so that upon a sudden of an innumerable multitude nothing was to be perceived, but only dust and smell of smoke: when I saw this I was afraid. Afterward saw I the same man come down from the mountain, and call unto him another peaceable multitude.  EZRA REVIY`IY (4 EZRA) 13:7-12 </a:t>
            </a:r>
            <a:r>
              <a:rPr lang="en-GB"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7" name="TextBox 6">
            <a:extLst>
              <a:ext uri="{FF2B5EF4-FFF2-40B4-BE49-F238E27FC236}">
                <a16:creationId xmlns:a16="http://schemas.microsoft.com/office/drawing/2014/main" id="{952C2814-51B9-5E28-B8A9-8A820C0DE67D}"/>
              </a:ext>
            </a:extLst>
          </p:cNvPr>
          <p:cNvSpPr txBox="1"/>
          <p:nvPr/>
        </p:nvSpPr>
        <p:spPr>
          <a:xfrm>
            <a:off x="11031682" y="6488668"/>
            <a:ext cx="1517073" cy="369332"/>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ת CEPHER</a:t>
            </a:r>
            <a:endParaRPr lang="en-GB" dirty="0"/>
          </a:p>
        </p:txBody>
      </p:sp>
      <p:sp>
        <p:nvSpPr>
          <p:cNvPr id="8" name="Title 1">
            <a:extLst>
              <a:ext uri="{FF2B5EF4-FFF2-40B4-BE49-F238E27FC236}">
                <a16:creationId xmlns:a16="http://schemas.microsoft.com/office/drawing/2014/main" id="{58EC6743-9315-7E6F-6E61-A87C961A8DE5}"/>
              </a:ext>
            </a:extLst>
          </p:cNvPr>
          <p:cNvSpPr txBox="1">
            <a:spLocks noChangeArrowheads="1"/>
          </p:cNvSpPr>
          <p:nvPr/>
        </p:nvSpPr>
        <p:spPr>
          <a:xfrm>
            <a:off x="57800" y="102566"/>
            <a:ext cx="11779250" cy="35755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Yahusha’s Arrival - Ezra’s Vision</a:t>
            </a:r>
          </a:p>
        </p:txBody>
      </p:sp>
      <p:sp>
        <p:nvSpPr>
          <p:cNvPr id="13" name="TextBox 12">
            <a:extLst>
              <a:ext uri="{FF2B5EF4-FFF2-40B4-BE49-F238E27FC236}">
                <a16:creationId xmlns:a16="http://schemas.microsoft.com/office/drawing/2014/main" id="{15D712A8-CDF3-5009-5D39-1C7AC8A2E629}"/>
              </a:ext>
            </a:extLst>
          </p:cNvPr>
          <p:cNvSpPr txBox="1"/>
          <p:nvPr/>
        </p:nvSpPr>
        <p:spPr>
          <a:xfrm>
            <a:off x="107283" y="5870307"/>
            <a:ext cx="12427527" cy="646331"/>
          </a:xfrm>
          <a:prstGeom prst="rect">
            <a:avLst/>
          </a:prstGeom>
          <a:noFill/>
        </p:spPr>
        <p:txBody>
          <a:bodyPr wrap="square">
            <a:spAutoFit/>
          </a:bodyPr>
          <a:lstStyle/>
          <a:p>
            <a:pPr>
              <a:tabLst>
                <a:tab pos="1966913" algn="l"/>
              </a:tabLst>
            </a:pPr>
            <a:r>
              <a:rPr lang="en-GB" dirty="0">
                <a:effectLst/>
                <a:latin typeface="Calibri" panose="020F0502020204030204" pitchFamily="34" charset="0"/>
                <a:ea typeface="Times New Roman" panose="02020603050405020304" pitchFamily="18" charset="0"/>
                <a:cs typeface="Times New Roman" panose="02020603050405020304" pitchFamily="18" charset="0"/>
              </a:rPr>
              <a:t>Now understand I the things that are laid up in the latter days, which shall happen unto them, and to those that are left behind. </a:t>
            </a:r>
          </a:p>
          <a:p>
            <a:pPr>
              <a:tabLst>
                <a:tab pos="1966913" algn="l"/>
              </a:tabLst>
            </a:pPr>
            <a:r>
              <a:rPr lang="en-GB" dirty="0">
                <a:effectLst/>
                <a:latin typeface="Calibri" panose="020F0502020204030204" pitchFamily="34" charset="0"/>
                <a:ea typeface="Times New Roman" panose="02020603050405020304" pitchFamily="18" charset="0"/>
                <a:cs typeface="Times New Roman" panose="02020603050405020304" pitchFamily="18" charset="0"/>
              </a:rPr>
              <a:t>EZRA REVIY`IY (4 EZRA) 13:18 </a:t>
            </a:r>
            <a:r>
              <a:rPr lang="en-GB"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15" name="TextBox 14">
            <a:extLst>
              <a:ext uri="{FF2B5EF4-FFF2-40B4-BE49-F238E27FC236}">
                <a16:creationId xmlns:a16="http://schemas.microsoft.com/office/drawing/2014/main" id="{C5728EA8-E3FE-E7EC-7F7F-6B1052082CBB}"/>
              </a:ext>
            </a:extLst>
          </p:cNvPr>
          <p:cNvSpPr txBox="1"/>
          <p:nvPr/>
        </p:nvSpPr>
        <p:spPr>
          <a:xfrm>
            <a:off x="57800" y="525440"/>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Ezra</a:t>
            </a:r>
            <a:endParaRPr lang="en-GB" b="1" dirty="0"/>
          </a:p>
        </p:txBody>
      </p:sp>
    </p:spTree>
    <p:extLst>
      <p:ext uri="{BB962C8B-B14F-4D97-AF65-F5344CB8AC3E}">
        <p14:creationId xmlns:p14="http://schemas.microsoft.com/office/powerpoint/2010/main" val="138049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68DC89-CCB0-1C9A-04FF-AF92645098C7}"/>
              </a:ext>
            </a:extLst>
          </p:cNvPr>
          <p:cNvSpPr/>
          <p:nvPr/>
        </p:nvSpPr>
        <p:spPr>
          <a:xfrm flipV="1">
            <a:off x="79661" y="6304224"/>
            <a:ext cx="12029208" cy="500467"/>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15E26BF3-2866-87B4-31F7-E4FF604DBEC6}"/>
              </a:ext>
            </a:extLst>
          </p:cNvPr>
          <p:cNvSpPr/>
          <p:nvPr/>
        </p:nvSpPr>
        <p:spPr>
          <a:xfrm>
            <a:off x="79661" y="1804499"/>
            <a:ext cx="12029208" cy="4376611"/>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867D3D3A-4F27-6CC6-2D56-D29BB85ABA0F}"/>
              </a:ext>
            </a:extLst>
          </p:cNvPr>
          <p:cNvSpPr/>
          <p:nvPr/>
        </p:nvSpPr>
        <p:spPr>
          <a:xfrm>
            <a:off x="79660" y="772685"/>
            <a:ext cx="12029207" cy="937755"/>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56F7FFC-1835-C528-670D-B37CDA34A179}"/>
              </a:ext>
            </a:extLst>
          </p:cNvPr>
          <p:cNvSpPr txBox="1"/>
          <p:nvPr/>
        </p:nvSpPr>
        <p:spPr>
          <a:xfrm>
            <a:off x="75706" y="1749079"/>
            <a:ext cx="12029209" cy="5247590"/>
          </a:xfrm>
          <a:prstGeom prst="rect">
            <a:avLst/>
          </a:prstGeom>
          <a:noFill/>
        </p:spPr>
        <p:txBody>
          <a:bodyPr wrap="square">
            <a:spAutoFit/>
          </a:bodyPr>
          <a:lstStyle/>
          <a:p>
            <a:r>
              <a:rPr lang="en-GB" dirty="0">
                <a:effectLst/>
                <a:latin typeface="Calibri" panose="020F0502020204030204" pitchFamily="34" charset="0"/>
                <a:ea typeface="Times New Roman" panose="02020603050405020304" pitchFamily="18" charset="0"/>
                <a:cs typeface="Times New Roman" panose="02020603050405020304" pitchFamily="18" charset="0"/>
              </a:rPr>
              <a:t> This is the meaning of the vision: Whereas you saw a man coming up from the midst of the sea: The same is he whom El Elyon has kept a great season, which by his own self shall deliver his creature: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he shall order them that are left behind</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 whereas you saw, that out of his mouth there came as a blast of wind, and fire, and storm; And that he held neither sword, nor any instrument of war, but that the rushing in of him destroyed the whole multitude that came to subdue him; this is the interpretation: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Behold, the days come, when El Elyon will begin to deliver them that are upon the earth.</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he shall come to the astonishment of them that dwell on the earth</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And one shall undertake to fight against another,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one city against another</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one place against another</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one people against another</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one realm against another.</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 the time shall be when these things shall come to pass, and the signs shall happen which I showed you before, and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then shall my Son be declared, whom you saw as a man ascending</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 when all the people hear his voice, </a:t>
            </a:r>
            <a:r>
              <a:rPr lang="en-GB"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every man shall in their own land leave the battle they have one against another</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And an innumerable multitude shall be gathered together, as you saw them, willing to come, and to overcome him by fighting.</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But he shall stand upon the top of Mount </a:t>
            </a:r>
            <a:r>
              <a:rPr lang="en-GB" dirty="0" err="1">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Tsiyon</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And </a:t>
            </a:r>
            <a:r>
              <a:rPr lang="en-GB"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Tsiyon</a:t>
            </a:r>
            <a:r>
              <a:rPr lang="en-GB"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shall come, and shall be showed to all men, being prepared and built</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 like as you saw the hill graven without hands. </a:t>
            </a:r>
            <a:r>
              <a:rPr lang="en-GB" dirty="0">
                <a:highlight>
                  <a:srgbClr val="FFE697"/>
                </a:highlight>
                <a:ea typeface="Times New Roman" panose="02020603050405020304" pitchFamily="18" charset="0"/>
                <a:cs typeface="Times New Roman" panose="02020603050405020304" pitchFamily="18" charset="0"/>
              </a:rPr>
              <a:t> </a:t>
            </a:r>
            <a:r>
              <a:rPr lang="en-GB" dirty="0">
                <a:effectLst/>
                <a:latin typeface="Calibri" panose="020F0502020204030204" pitchFamily="34" charset="0"/>
                <a:ea typeface="Times New Roman" panose="02020603050405020304" pitchFamily="18" charset="0"/>
                <a:cs typeface="Times New Roman" panose="02020603050405020304" pitchFamily="18" charset="0"/>
              </a:rPr>
              <a:t>And this my Son shall </a:t>
            </a:r>
            <a:r>
              <a:rPr lang="en-GB"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rebuke the wicked inventions of those nations</a:t>
            </a:r>
            <a:r>
              <a:rPr lang="en-GB" dirty="0">
                <a:effectLst/>
                <a:latin typeface="Calibri" panose="020F0502020204030204" pitchFamily="34" charset="0"/>
                <a:ea typeface="Times New Roman" panose="02020603050405020304" pitchFamily="18" charset="0"/>
                <a:cs typeface="Times New Roman" panose="02020603050405020304" pitchFamily="18" charset="0"/>
              </a:rPr>
              <a:t>, which for their wicked life are fallen into the tempest; And shall lay before them their evil thoughts, and the torments wherewith they shall begin to be tormented, which are like unto a flame: and he shall destroy them without </a:t>
            </a:r>
            <a:r>
              <a:rPr lang="en-GB" dirty="0" err="1">
                <a:effectLst/>
                <a:latin typeface="Calibri" panose="020F0502020204030204" pitchFamily="34" charset="0"/>
                <a:ea typeface="Times New Roman" panose="02020603050405020304" pitchFamily="18" charset="0"/>
                <a:cs typeface="Times New Roman" panose="02020603050405020304" pitchFamily="18" charset="0"/>
              </a:rPr>
              <a:t>labor</a:t>
            </a:r>
            <a:r>
              <a:rPr lang="en-GB" dirty="0">
                <a:effectLst/>
                <a:latin typeface="Calibri" panose="020F0502020204030204" pitchFamily="34" charset="0"/>
                <a:ea typeface="Times New Roman" panose="02020603050405020304" pitchFamily="18" charset="0"/>
                <a:cs typeface="Times New Roman" panose="02020603050405020304" pitchFamily="18" charset="0"/>
              </a:rPr>
              <a:t> by the Torah which is like unto me.  </a:t>
            </a:r>
            <a:r>
              <a:rPr lang="en-GB"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EZRA) 13:25-38 </a:t>
            </a:r>
            <a:r>
              <a:rPr lang="en-GB"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את</a:t>
            </a:r>
            <a:r>
              <a:rPr lang="en-GB"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CEPHER</a:t>
            </a:r>
          </a:p>
          <a:p>
            <a:endParaRPr lang="en-GB" sz="600" dirty="0">
              <a:ea typeface="Times New Roman" panose="02020603050405020304" pitchFamily="18" charset="0"/>
              <a:cs typeface="Times New Roman" panose="02020603050405020304" pitchFamily="18" charset="0"/>
            </a:endParaRPr>
          </a:p>
          <a:p>
            <a:r>
              <a:rPr lang="en-GB" dirty="0">
                <a:effectLst/>
                <a:latin typeface="Calibri" panose="020F0502020204030204" pitchFamily="34" charset="0"/>
                <a:ea typeface="Times New Roman" panose="02020603050405020304" pitchFamily="18" charset="0"/>
                <a:cs typeface="Times New Roman" panose="02020603050405020304" pitchFamily="18" charset="0"/>
              </a:rPr>
              <a:t>Now when he destroys the multitude of the nations that are gathered together, he shall defend his people that remain. And then shall he show them great wonders.   </a:t>
            </a:r>
            <a:r>
              <a:rPr lang="en-GB"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EZRA REVIY`IY (4 EZRA) 13:49-50 </a:t>
            </a:r>
            <a:r>
              <a:rPr lang="en-GB"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את</a:t>
            </a:r>
            <a:r>
              <a:rPr lang="en-GB"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11" name="TextBox 10">
            <a:extLst>
              <a:ext uri="{FF2B5EF4-FFF2-40B4-BE49-F238E27FC236}">
                <a16:creationId xmlns:a16="http://schemas.microsoft.com/office/drawing/2014/main" id="{90D273A4-C9E0-720C-C725-0DEECEDA2746}"/>
              </a:ext>
            </a:extLst>
          </p:cNvPr>
          <p:cNvSpPr txBox="1"/>
          <p:nvPr/>
        </p:nvSpPr>
        <p:spPr>
          <a:xfrm>
            <a:off x="161054" y="787110"/>
            <a:ext cx="11866418" cy="923330"/>
          </a:xfrm>
          <a:prstGeom prst="rect">
            <a:avLst/>
          </a:prstGeom>
          <a:noFill/>
        </p:spPr>
        <p:txBody>
          <a:bodyPr wrap="square">
            <a:spAutoFit/>
          </a:bodyPr>
          <a:lstStyle/>
          <a:p>
            <a:pPr>
              <a:tabLst>
                <a:tab pos="1966913" algn="l"/>
              </a:tabLst>
            </a:pPr>
            <a:r>
              <a:rPr lang="en-GB" dirty="0">
                <a:effectLst/>
                <a:latin typeface="Calibri" panose="020F0502020204030204" pitchFamily="34" charset="0"/>
                <a:ea typeface="Times New Roman" panose="02020603050405020304" pitchFamily="18" charset="0"/>
                <a:cs typeface="Times New Roman" panose="02020603050405020304" pitchFamily="18" charset="0"/>
              </a:rPr>
              <a:t>Whereas you have spoken of them that are left behind, this is the interpretation:  		</a:t>
            </a:r>
            <a:r>
              <a:rPr lang="en-GB"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EZRA) 13:22-24</a:t>
            </a:r>
          </a:p>
          <a:p>
            <a:pPr>
              <a:tabLst>
                <a:tab pos="1966913" algn="l"/>
              </a:tabLst>
            </a:pPr>
            <a:r>
              <a:rPr lang="en-GB" dirty="0">
                <a:effectLst/>
                <a:latin typeface="Calibri" panose="020F0502020204030204" pitchFamily="34" charset="0"/>
                <a:ea typeface="Times New Roman" panose="02020603050405020304" pitchFamily="18" charset="0"/>
                <a:cs typeface="Times New Roman" panose="02020603050405020304" pitchFamily="18" charset="0"/>
              </a:rPr>
              <a:t>He that shall endure the peril in that time has kept himself: they that be fallen into danger are such as have works, and faith toward El Shaddai. Know this therefore, that they which be left behind are more blessed than they that be dead. </a:t>
            </a:r>
          </a:p>
        </p:txBody>
      </p:sp>
      <p:sp>
        <p:nvSpPr>
          <p:cNvPr id="10" name="Title 1">
            <a:extLst>
              <a:ext uri="{FF2B5EF4-FFF2-40B4-BE49-F238E27FC236}">
                <a16:creationId xmlns:a16="http://schemas.microsoft.com/office/drawing/2014/main" id="{4A71BAC5-0CEB-FBFE-92DD-EC764118EE82}"/>
              </a:ext>
            </a:extLst>
          </p:cNvPr>
          <p:cNvSpPr txBox="1">
            <a:spLocks noChangeArrowheads="1"/>
          </p:cNvSpPr>
          <p:nvPr/>
        </p:nvSpPr>
        <p:spPr>
          <a:xfrm>
            <a:off x="57800" y="102566"/>
            <a:ext cx="11779250" cy="35755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Yahusha’s Arrival – Interpretation</a:t>
            </a:r>
          </a:p>
        </p:txBody>
      </p:sp>
      <p:sp>
        <p:nvSpPr>
          <p:cNvPr id="12" name="TextBox 11">
            <a:extLst>
              <a:ext uri="{FF2B5EF4-FFF2-40B4-BE49-F238E27FC236}">
                <a16:creationId xmlns:a16="http://schemas.microsoft.com/office/drawing/2014/main" id="{57062119-2874-4577-C2BD-2D312B4AE854}"/>
              </a:ext>
            </a:extLst>
          </p:cNvPr>
          <p:cNvSpPr txBox="1"/>
          <p:nvPr/>
        </p:nvSpPr>
        <p:spPr>
          <a:xfrm>
            <a:off x="21772" y="475781"/>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Ezra</a:t>
            </a:r>
            <a:endParaRPr lang="en-GB" b="1" dirty="0"/>
          </a:p>
        </p:txBody>
      </p:sp>
    </p:spTree>
    <p:extLst>
      <p:ext uri="{BB962C8B-B14F-4D97-AF65-F5344CB8AC3E}">
        <p14:creationId xmlns:p14="http://schemas.microsoft.com/office/powerpoint/2010/main" val="35596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2D4EE2-4C40-8052-6C11-9CEB084B8412}"/>
              </a:ext>
            </a:extLst>
          </p:cNvPr>
          <p:cNvSpPr/>
          <p:nvPr/>
        </p:nvSpPr>
        <p:spPr>
          <a:xfrm>
            <a:off x="81396" y="6151803"/>
            <a:ext cx="12029207" cy="594961"/>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3BAC3A5-0442-DDE9-8150-C5132292F356}"/>
              </a:ext>
            </a:extLst>
          </p:cNvPr>
          <p:cNvSpPr/>
          <p:nvPr/>
        </p:nvSpPr>
        <p:spPr>
          <a:xfrm>
            <a:off x="81396" y="1027353"/>
            <a:ext cx="12029207" cy="1067912"/>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B8AD9D6-2F5E-CD83-1332-2DDE18BFEBCF}"/>
              </a:ext>
            </a:extLst>
          </p:cNvPr>
          <p:cNvSpPr/>
          <p:nvPr/>
        </p:nvSpPr>
        <p:spPr>
          <a:xfrm>
            <a:off x="81396" y="2450190"/>
            <a:ext cx="12029207" cy="3373243"/>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A2221DC-6F1C-0652-CA57-DDF4F5A90C43}"/>
              </a:ext>
            </a:extLst>
          </p:cNvPr>
          <p:cNvSpPr txBox="1"/>
          <p:nvPr/>
        </p:nvSpPr>
        <p:spPr>
          <a:xfrm>
            <a:off x="131618" y="706197"/>
            <a:ext cx="12049018" cy="1477328"/>
          </a:xfrm>
          <a:prstGeom prst="rect">
            <a:avLst/>
          </a:prstGeom>
          <a:noFill/>
        </p:spPr>
        <p:txBody>
          <a:bodyPr wrap="square">
            <a:spAutoFit/>
          </a:bodyPr>
          <a:lstStyle/>
          <a:p>
            <a:pPr algn="ctr"/>
            <a:r>
              <a:rPr lang="en-GB" b="1" dirty="0">
                <a:solidFill>
                  <a:srgbClr val="292F33"/>
                </a:solidFill>
                <a:latin typeface="+mn-lt"/>
                <a:ea typeface="Times New Roman" panose="02020603050405020304" pitchFamily="18" charset="0"/>
                <a:cs typeface="Times New Roman" panose="02020603050405020304" pitchFamily="18" charset="0"/>
              </a:rPr>
              <a:t>End of the Current World</a:t>
            </a:r>
            <a:endParaRPr lang="en-GB"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After these years shall my Son Mashiach die, and all men that have life. And the world shall be turned into the old silence seven days, like as in the former judgments: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so that no man shall remain. And after seven days the world, that yet awakens not, shall be raised up, and that shall die that is corrupt. And the earth shall restore those that are asleep in her, and so shall the dust those that dwell in silence, and the secret places shall deliver those souls that were committed unto them.  (4 EZRA) 7:27-32</a:t>
            </a:r>
          </a:p>
        </p:txBody>
      </p:sp>
      <p:sp>
        <p:nvSpPr>
          <p:cNvPr id="5" name="TextBox 4">
            <a:extLst>
              <a:ext uri="{FF2B5EF4-FFF2-40B4-BE49-F238E27FC236}">
                <a16:creationId xmlns:a16="http://schemas.microsoft.com/office/drawing/2014/main" id="{8F99AA79-14C0-7A4D-9A48-521FE4B2DDD3}"/>
              </a:ext>
            </a:extLst>
          </p:cNvPr>
          <p:cNvSpPr txBox="1"/>
          <p:nvPr/>
        </p:nvSpPr>
        <p:spPr>
          <a:xfrm>
            <a:off x="131618" y="2095265"/>
            <a:ext cx="11928764" cy="3816429"/>
          </a:xfrm>
          <a:prstGeom prst="rect">
            <a:avLst/>
          </a:prstGeom>
          <a:noFill/>
        </p:spPr>
        <p:txBody>
          <a:bodyPr wrap="square">
            <a:spAutoFit/>
          </a:bodyPr>
          <a:lstStyle/>
          <a:p>
            <a:pPr algn="ctr"/>
            <a:r>
              <a:rPr lang="en-GB" sz="1800" b="1" i="0" u="none" strike="noStrike" baseline="0" dirty="0">
                <a:solidFill>
                  <a:srgbClr val="292F33"/>
                </a:solidFill>
                <a:latin typeface="+mn-lt"/>
              </a:rPr>
              <a:t>Seat of Judgement</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 El Elyon shall appear upon the seat of judgment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misery shall pass away, and the longsuffering shall have an end: But judgment only shall remain, truth shall stand, and faith shall wax strong: And the work shall follow, and the reward shall be showed, and the good deeds shall be of force, and wicked deeds shall bear no rule. Then the pit of torment shall appear, and opposite it shall be the place of rest; and the furnace of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She’ol</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shall be disclosed, and opposite it the paradise of delight. Then El Elyon will say to the nations that have been raised from the dead: Look now, and understand whom ye have denied, whom ye have not served, whose commandments ye have despised! Look on this side and on that; here are delight and rest, and there are fire and torments! Thus, he will speak to them on the day of judgment.  (4 EZRA) 7:33-38</a:t>
            </a:r>
          </a:p>
          <a:p>
            <a:r>
              <a:rPr lang="en-GB" sz="7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 day that has no sun or moon or stars, or cloud or thunder or lightning or wind or water or air, or darkness or evening or morning, or summer or spring or heat or winter or frost or cold or hail or rain or dew, or noon or night, or dawn or shining or brightness or light, but only the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splendor</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of the glory of El Elyon, by which all shall see what has been determined for them. For it will last for about a week of years. This is my judgment and its prescribed order; and to you alone have I shown these things.  (4 EZRA) 7:39-44 א </a:t>
            </a:r>
          </a:p>
        </p:txBody>
      </p:sp>
      <p:sp>
        <p:nvSpPr>
          <p:cNvPr id="9" name="TextBox 8">
            <a:extLst>
              <a:ext uri="{FF2B5EF4-FFF2-40B4-BE49-F238E27FC236}">
                <a16:creationId xmlns:a16="http://schemas.microsoft.com/office/drawing/2014/main" id="{792CA2D3-04BA-0658-25F2-F191859D606F}"/>
              </a:ext>
            </a:extLst>
          </p:cNvPr>
          <p:cNvSpPr txBox="1"/>
          <p:nvPr/>
        </p:nvSpPr>
        <p:spPr>
          <a:xfrm>
            <a:off x="131619" y="5823434"/>
            <a:ext cx="11928764" cy="923330"/>
          </a:xfrm>
          <a:prstGeom prst="rect">
            <a:avLst/>
          </a:prstGeom>
          <a:noFill/>
        </p:spPr>
        <p:txBody>
          <a:bodyPr wrap="square">
            <a:spAutoFit/>
          </a:bodyPr>
          <a:lstStyle/>
          <a:p>
            <a:pPr marR="0" algn="ctr" rtl="0"/>
            <a:r>
              <a:rPr lang="en-GB" sz="1800" b="1" i="0" u="none" strike="noStrike" baseline="0" dirty="0">
                <a:solidFill>
                  <a:srgbClr val="292F33"/>
                </a:solidFill>
                <a:latin typeface="+mn-lt"/>
              </a:rPr>
              <a:t>The New Heaven and the New Earth</a:t>
            </a:r>
          </a:p>
          <a:p>
            <a:pPr marR="0" algn="l" rtl="0"/>
            <a:r>
              <a:rPr lang="en-GB" sz="1800" b="0" i="0" u="none" strike="noStrike" baseline="0" dirty="0">
                <a:solidFill>
                  <a:srgbClr val="218282"/>
                </a:solidFill>
                <a:latin typeface="+mn-lt"/>
              </a:rPr>
              <a:t>Rev 21:1</a:t>
            </a:r>
            <a:r>
              <a:rPr lang="en-GB" sz="1800" b="0" i="0" u="none" strike="noStrike" baseline="0" dirty="0">
                <a:solidFill>
                  <a:srgbClr val="292F33"/>
                </a:solidFill>
                <a:latin typeface="+mn-lt"/>
              </a:rPr>
              <a:t>  </a:t>
            </a:r>
            <a:r>
              <a:rPr lang="en-GB" sz="1800" b="1" i="0" u="none" strike="noStrike" baseline="0" dirty="0">
                <a:solidFill>
                  <a:srgbClr val="292F33"/>
                </a:solidFill>
                <a:highlight>
                  <a:srgbClr val="FFE697"/>
                </a:highlight>
                <a:latin typeface="+mn-lt"/>
              </a:rPr>
              <a:t>AND </a:t>
            </a:r>
            <a:r>
              <a:rPr lang="en-GB" sz="1800" b="0" i="0" u="none" strike="noStrike" baseline="0" dirty="0">
                <a:solidFill>
                  <a:srgbClr val="292F33"/>
                </a:solidFill>
                <a:highlight>
                  <a:srgbClr val="FFE697"/>
                </a:highlight>
                <a:latin typeface="+mn-lt"/>
              </a:rPr>
              <a:t>I saw a renewed heaven and a renewed earth</a:t>
            </a:r>
            <a:r>
              <a:rPr lang="en-GB" sz="1800" b="0" i="0" u="none" strike="noStrike" baseline="0" dirty="0">
                <a:solidFill>
                  <a:srgbClr val="292F33"/>
                </a:solidFill>
                <a:latin typeface="+mn-lt"/>
              </a:rPr>
              <a:t>: for the first heaven and the first earth were passed away; and there was no more sea. </a:t>
            </a:r>
            <a:endParaRPr lang="en-GB" dirty="0">
              <a:latin typeface="+mn-lt"/>
            </a:endParaRPr>
          </a:p>
        </p:txBody>
      </p:sp>
      <p:sp>
        <p:nvSpPr>
          <p:cNvPr id="14" name="Title 1">
            <a:extLst>
              <a:ext uri="{FF2B5EF4-FFF2-40B4-BE49-F238E27FC236}">
                <a16:creationId xmlns:a16="http://schemas.microsoft.com/office/drawing/2014/main" id="{0F1159D9-6F47-AFBB-90F5-171B84CA7DAD}"/>
              </a:ext>
            </a:extLst>
          </p:cNvPr>
          <p:cNvSpPr txBox="1">
            <a:spLocks noChangeArrowheads="1"/>
          </p:cNvSpPr>
          <p:nvPr/>
        </p:nvSpPr>
        <p:spPr>
          <a:xfrm>
            <a:off x="57800" y="102566"/>
            <a:ext cx="11779250" cy="35755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Transition into Eternity</a:t>
            </a:r>
          </a:p>
        </p:txBody>
      </p:sp>
      <p:sp>
        <p:nvSpPr>
          <p:cNvPr id="15" name="TextBox 14">
            <a:extLst>
              <a:ext uri="{FF2B5EF4-FFF2-40B4-BE49-F238E27FC236}">
                <a16:creationId xmlns:a16="http://schemas.microsoft.com/office/drawing/2014/main" id="{A6009F3D-8B91-7423-274E-BFCC1FC10C61}"/>
              </a:ext>
            </a:extLst>
          </p:cNvPr>
          <p:cNvSpPr txBox="1"/>
          <p:nvPr/>
        </p:nvSpPr>
        <p:spPr>
          <a:xfrm>
            <a:off x="81396" y="5830647"/>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John</a:t>
            </a:r>
            <a:endParaRPr lang="en-GB" b="1" dirty="0"/>
          </a:p>
        </p:txBody>
      </p:sp>
      <p:sp>
        <p:nvSpPr>
          <p:cNvPr id="16" name="TextBox 15">
            <a:extLst>
              <a:ext uri="{FF2B5EF4-FFF2-40B4-BE49-F238E27FC236}">
                <a16:creationId xmlns:a16="http://schemas.microsoft.com/office/drawing/2014/main" id="{8778E916-BB84-B1FA-4405-492C26EA742B}"/>
              </a:ext>
            </a:extLst>
          </p:cNvPr>
          <p:cNvSpPr txBox="1"/>
          <p:nvPr/>
        </p:nvSpPr>
        <p:spPr>
          <a:xfrm>
            <a:off x="110242" y="2106130"/>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Ezra</a:t>
            </a:r>
            <a:endParaRPr lang="en-GB" b="1" dirty="0"/>
          </a:p>
        </p:txBody>
      </p:sp>
      <p:sp>
        <p:nvSpPr>
          <p:cNvPr id="17" name="TextBox 16">
            <a:extLst>
              <a:ext uri="{FF2B5EF4-FFF2-40B4-BE49-F238E27FC236}">
                <a16:creationId xmlns:a16="http://schemas.microsoft.com/office/drawing/2014/main" id="{639A9EB1-39E4-B07A-47DB-520BA6CA532C}"/>
              </a:ext>
            </a:extLst>
          </p:cNvPr>
          <p:cNvSpPr txBox="1"/>
          <p:nvPr/>
        </p:nvSpPr>
        <p:spPr>
          <a:xfrm>
            <a:off x="131618" y="704262"/>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Ezra</a:t>
            </a:r>
            <a:endParaRPr lang="en-GB" b="1" dirty="0"/>
          </a:p>
        </p:txBody>
      </p:sp>
    </p:spTree>
    <p:extLst>
      <p:ext uri="{BB962C8B-B14F-4D97-AF65-F5344CB8AC3E}">
        <p14:creationId xmlns:p14="http://schemas.microsoft.com/office/powerpoint/2010/main" val="366445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EE8116-7BDB-26C6-F0B5-554DE59C4E39}"/>
              </a:ext>
            </a:extLst>
          </p:cNvPr>
          <p:cNvSpPr/>
          <p:nvPr/>
        </p:nvSpPr>
        <p:spPr>
          <a:xfrm>
            <a:off x="1947862" y="1562870"/>
            <a:ext cx="8296275" cy="37322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6" name="Title 1">
            <a:extLst>
              <a:ext uri="{FF2B5EF4-FFF2-40B4-BE49-F238E27FC236}">
                <a16:creationId xmlns:a16="http://schemas.microsoft.com/office/drawing/2014/main" id="{3C505A63-094E-75E3-6CF5-E906E374C5E2}"/>
              </a:ext>
            </a:extLst>
          </p:cNvPr>
          <p:cNvSpPr txBox="1">
            <a:spLocks noChangeArrowheads="1"/>
          </p:cNvSpPr>
          <p:nvPr/>
        </p:nvSpPr>
        <p:spPr bwMode="auto">
          <a:xfrm>
            <a:off x="4394200" y="3171824"/>
            <a:ext cx="282462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b="1" dirty="0">
                <a:latin typeface="Calibri Light" panose="020F0302020204030204" pitchFamily="34" charset="0"/>
              </a:rPr>
              <a:t>So where are we ?</a:t>
            </a:r>
          </a:p>
          <a:p>
            <a:pPr eaLnBrk="1" hangingPunct="1">
              <a:spcBef>
                <a:spcPct val="0"/>
              </a:spcBef>
              <a:buFontTx/>
              <a:buNone/>
            </a:pPr>
            <a:endParaRPr lang="en-GB" altLang="en-US" b="1" dirty="0">
              <a:latin typeface="Calibri Light" panose="020F0302020204030204" pitchFamily="34" charset="0"/>
            </a:endParaRPr>
          </a:p>
        </p:txBody>
      </p:sp>
    </p:spTree>
    <p:extLst>
      <p:ext uri="{BB962C8B-B14F-4D97-AF65-F5344CB8AC3E}">
        <p14:creationId xmlns:p14="http://schemas.microsoft.com/office/powerpoint/2010/main" val="133304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65B587D-3E00-C476-3FE4-805ADB781010}"/>
              </a:ext>
            </a:extLst>
          </p:cNvPr>
          <p:cNvSpPr/>
          <p:nvPr/>
        </p:nvSpPr>
        <p:spPr>
          <a:xfrm flipH="1">
            <a:off x="3737365" y="5526949"/>
            <a:ext cx="8263498" cy="11934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sp>
        <p:nvSpPr>
          <p:cNvPr id="21" name="Rectangle 20">
            <a:extLst>
              <a:ext uri="{FF2B5EF4-FFF2-40B4-BE49-F238E27FC236}">
                <a16:creationId xmlns:a16="http://schemas.microsoft.com/office/drawing/2014/main" id="{C8A1B4A9-7ED4-0B33-AA48-93E8B07FDBB7}"/>
              </a:ext>
            </a:extLst>
          </p:cNvPr>
          <p:cNvSpPr/>
          <p:nvPr/>
        </p:nvSpPr>
        <p:spPr>
          <a:xfrm flipH="1">
            <a:off x="3750064" y="4778586"/>
            <a:ext cx="8302415" cy="6373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sp>
        <p:nvSpPr>
          <p:cNvPr id="34" name="Rectangle 33">
            <a:extLst>
              <a:ext uri="{FF2B5EF4-FFF2-40B4-BE49-F238E27FC236}">
                <a16:creationId xmlns:a16="http://schemas.microsoft.com/office/drawing/2014/main" id="{4C4DABBE-0938-2261-2732-448C7E4F0404}"/>
              </a:ext>
            </a:extLst>
          </p:cNvPr>
          <p:cNvSpPr/>
          <p:nvPr/>
        </p:nvSpPr>
        <p:spPr>
          <a:xfrm flipH="1">
            <a:off x="3742457" y="3978740"/>
            <a:ext cx="8302415" cy="6891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sp>
        <p:nvSpPr>
          <p:cNvPr id="30" name="Rectangle 29">
            <a:extLst>
              <a:ext uri="{FF2B5EF4-FFF2-40B4-BE49-F238E27FC236}">
                <a16:creationId xmlns:a16="http://schemas.microsoft.com/office/drawing/2014/main" id="{A08B56B9-F959-9485-716F-8C6FACD52EAA}"/>
              </a:ext>
            </a:extLst>
          </p:cNvPr>
          <p:cNvSpPr/>
          <p:nvPr/>
        </p:nvSpPr>
        <p:spPr>
          <a:xfrm flipH="1">
            <a:off x="3744213" y="3172808"/>
            <a:ext cx="8302412" cy="7175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sp>
        <p:nvSpPr>
          <p:cNvPr id="19" name="Rectangle 18">
            <a:extLst>
              <a:ext uri="{FF2B5EF4-FFF2-40B4-BE49-F238E27FC236}">
                <a16:creationId xmlns:a16="http://schemas.microsoft.com/office/drawing/2014/main" id="{12AA010F-C74F-7491-97B5-89D9C28FA520}"/>
              </a:ext>
            </a:extLst>
          </p:cNvPr>
          <p:cNvSpPr/>
          <p:nvPr/>
        </p:nvSpPr>
        <p:spPr>
          <a:xfrm flipH="1">
            <a:off x="3744213" y="1801149"/>
            <a:ext cx="8302415" cy="12814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eaLnBrk="1" fontAlgn="auto" hangingPunct="1">
              <a:spcBef>
                <a:spcPts val="0"/>
              </a:spcBef>
              <a:spcAft>
                <a:spcPts val="0"/>
              </a:spcAft>
              <a:defRPr/>
            </a:pPr>
            <a:endParaRPr lang="en-GB" sz="1600" dirty="0">
              <a:solidFill>
                <a:schemeClr val="tx1"/>
              </a:solidFill>
            </a:endParaRPr>
          </a:p>
        </p:txBody>
      </p:sp>
      <p:sp>
        <p:nvSpPr>
          <p:cNvPr id="2" name="Rectangle 1">
            <a:extLst>
              <a:ext uri="{FF2B5EF4-FFF2-40B4-BE49-F238E27FC236}">
                <a16:creationId xmlns:a16="http://schemas.microsoft.com/office/drawing/2014/main" id="{C7C7CA5E-ACDD-1A98-33BD-CD76A59AA480}"/>
              </a:ext>
            </a:extLst>
          </p:cNvPr>
          <p:cNvSpPr/>
          <p:nvPr/>
        </p:nvSpPr>
        <p:spPr>
          <a:xfrm flipH="1">
            <a:off x="392172" y="3153162"/>
            <a:ext cx="1729666" cy="7346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Ezekial 38</a:t>
            </a:r>
          </a:p>
          <a:p>
            <a:pPr algn="ctr" eaLnBrk="1" fontAlgn="auto" hangingPunct="1">
              <a:spcBef>
                <a:spcPts val="0"/>
              </a:spcBef>
              <a:spcAft>
                <a:spcPts val="0"/>
              </a:spcAft>
              <a:defRPr/>
            </a:pPr>
            <a:r>
              <a:rPr lang="en-GB" sz="1600" b="1" dirty="0">
                <a:solidFill>
                  <a:srgbClr val="292F33"/>
                </a:solidFill>
              </a:rPr>
              <a:t>Gog/Magog </a:t>
            </a:r>
          </a:p>
          <a:p>
            <a:pPr algn="ctr" eaLnBrk="1" fontAlgn="auto" hangingPunct="1">
              <a:spcBef>
                <a:spcPts val="0"/>
              </a:spcBef>
              <a:spcAft>
                <a:spcPts val="0"/>
              </a:spcAft>
              <a:defRPr/>
            </a:pPr>
            <a:r>
              <a:rPr lang="en-GB" sz="1600" b="1" dirty="0">
                <a:solidFill>
                  <a:srgbClr val="292F33"/>
                </a:solidFill>
              </a:rPr>
              <a:t>(1000 years) !</a:t>
            </a:r>
            <a:endParaRPr lang="en-GB" sz="1600" dirty="0">
              <a:solidFill>
                <a:schemeClr val="tx1"/>
              </a:solidFill>
            </a:endParaRPr>
          </a:p>
        </p:txBody>
      </p:sp>
      <p:sp>
        <p:nvSpPr>
          <p:cNvPr id="5" name="TextBox 17">
            <a:extLst>
              <a:ext uri="{FF2B5EF4-FFF2-40B4-BE49-F238E27FC236}">
                <a16:creationId xmlns:a16="http://schemas.microsoft.com/office/drawing/2014/main" id="{4E2CFAF9-C769-517E-A17E-88E90962E9CE}"/>
              </a:ext>
            </a:extLst>
          </p:cNvPr>
          <p:cNvSpPr txBox="1">
            <a:spLocks noChangeArrowheads="1"/>
          </p:cNvSpPr>
          <p:nvPr/>
        </p:nvSpPr>
        <p:spPr bwMode="auto">
          <a:xfrm>
            <a:off x="195366" y="550571"/>
            <a:ext cx="1158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Scripture</a:t>
            </a:r>
          </a:p>
        </p:txBody>
      </p:sp>
      <p:sp>
        <p:nvSpPr>
          <p:cNvPr id="6" name="TextBox 17">
            <a:extLst>
              <a:ext uri="{FF2B5EF4-FFF2-40B4-BE49-F238E27FC236}">
                <a16:creationId xmlns:a16="http://schemas.microsoft.com/office/drawing/2014/main" id="{A174AB82-0D10-71EC-4B6A-063E238A25DE}"/>
              </a:ext>
            </a:extLst>
          </p:cNvPr>
          <p:cNvSpPr txBox="1">
            <a:spLocks noChangeArrowheads="1"/>
          </p:cNvSpPr>
          <p:nvPr/>
        </p:nvSpPr>
        <p:spPr bwMode="auto">
          <a:xfrm>
            <a:off x="2253229" y="569848"/>
            <a:ext cx="852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When</a:t>
            </a:r>
          </a:p>
        </p:txBody>
      </p:sp>
      <p:sp>
        <p:nvSpPr>
          <p:cNvPr id="7" name="Rectangle 6">
            <a:extLst>
              <a:ext uri="{FF2B5EF4-FFF2-40B4-BE49-F238E27FC236}">
                <a16:creationId xmlns:a16="http://schemas.microsoft.com/office/drawing/2014/main" id="{553BB56D-F1AE-E79E-DC2B-C50351A245FC}"/>
              </a:ext>
            </a:extLst>
          </p:cNvPr>
          <p:cNvSpPr/>
          <p:nvPr/>
        </p:nvSpPr>
        <p:spPr>
          <a:xfrm flipH="1">
            <a:off x="2227832" y="3166965"/>
            <a:ext cx="1446624" cy="7346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dirty="0" err="1">
                <a:solidFill>
                  <a:srgbClr val="292F33"/>
                </a:solidFill>
                <a:latin typeface="+mn-lt"/>
              </a:rPr>
              <a:t>Ez</a:t>
            </a:r>
            <a:r>
              <a:rPr lang="en-GB" sz="1600" dirty="0">
                <a:solidFill>
                  <a:srgbClr val="292F33"/>
                </a:solidFill>
                <a:latin typeface="+mn-lt"/>
              </a:rPr>
              <a:t> 38:8 After many days in the latter years</a:t>
            </a:r>
            <a:endParaRPr lang="en-GB" sz="1600" dirty="0">
              <a:solidFill>
                <a:schemeClr val="tx1"/>
              </a:solidFill>
            </a:endParaRPr>
          </a:p>
        </p:txBody>
      </p:sp>
      <p:sp>
        <p:nvSpPr>
          <p:cNvPr id="8" name="Rectangle 7">
            <a:extLst>
              <a:ext uri="{FF2B5EF4-FFF2-40B4-BE49-F238E27FC236}">
                <a16:creationId xmlns:a16="http://schemas.microsoft.com/office/drawing/2014/main" id="{D64FE98E-F00A-E507-D947-031E7CEB33F7}"/>
              </a:ext>
            </a:extLst>
          </p:cNvPr>
          <p:cNvSpPr/>
          <p:nvPr/>
        </p:nvSpPr>
        <p:spPr>
          <a:xfrm flipH="1">
            <a:off x="2943675" y="963473"/>
            <a:ext cx="9076938" cy="7423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sp>
        <p:nvSpPr>
          <p:cNvPr id="10" name="Rectangle 9">
            <a:extLst>
              <a:ext uri="{FF2B5EF4-FFF2-40B4-BE49-F238E27FC236}">
                <a16:creationId xmlns:a16="http://schemas.microsoft.com/office/drawing/2014/main" id="{8D0DCF1E-F05D-7F6D-4E0F-888D13141C4A}"/>
              </a:ext>
            </a:extLst>
          </p:cNvPr>
          <p:cNvSpPr/>
          <p:nvPr/>
        </p:nvSpPr>
        <p:spPr>
          <a:xfrm flipH="1">
            <a:off x="379472" y="5498477"/>
            <a:ext cx="1729666" cy="12219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Revelation Euphrates</a:t>
            </a:r>
            <a:endParaRPr lang="en-GB" sz="1600" dirty="0">
              <a:solidFill>
                <a:schemeClr val="tx1"/>
              </a:solidFill>
            </a:endParaRPr>
          </a:p>
        </p:txBody>
      </p:sp>
      <p:sp>
        <p:nvSpPr>
          <p:cNvPr id="14" name="Rectangle 13">
            <a:extLst>
              <a:ext uri="{FF2B5EF4-FFF2-40B4-BE49-F238E27FC236}">
                <a16:creationId xmlns:a16="http://schemas.microsoft.com/office/drawing/2014/main" id="{A6CA3DE6-280F-90BA-7C17-3AD6652CFA28}"/>
              </a:ext>
            </a:extLst>
          </p:cNvPr>
          <p:cNvSpPr/>
          <p:nvPr/>
        </p:nvSpPr>
        <p:spPr>
          <a:xfrm flipH="1">
            <a:off x="195366" y="925542"/>
            <a:ext cx="1926472" cy="7818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Revelation 4</a:t>
            </a:r>
            <a:r>
              <a:rPr lang="en-GB" sz="1600" b="1" baseline="30000" dirty="0">
                <a:solidFill>
                  <a:srgbClr val="292F33"/>
                </a:solidFill>
                <a:latin typeface="+mn-lt"/>
              </a:rPr>
              <a:t>th</a:t>
            </a:r>
            <a:r>
              <a:rPr lang="en-GB" sz="1600" b="1" dirty="0">
                <a:solidFill>
                  <a:srgbClr val="292F33"/>
                </a:solidFill>
                <a:latin typeface="+mn-lt"/>
              </a:rPr>
              <a:t> Seal</a:t>
            </a:r>
            <a:endParaRPr lang="en-GB" sz="1600" dirty="0">
              <a:solidFill>
                <a:schemeClr val="tx1"/>
              </a:solidFill>
            </a:endParaRPr>
          </a:p>
        </p:txBody>
      </p:sp>
      <p:sp>
        <p:nvSpPr>
          <p:cNvPr id="16" name="Rectangle 15">
            <a:extLst>
              <a:ext uri="{FF2B5EF4-FFF2-40B4-BE49-F238E27FC236}">
                <a16:creationId xmlns:a16="http://schemas.microsoft.com/office/drawing/2014/main" id="{56A03AAF-5476-2415-F7D7-322D9BEBCFAA}"/>
              </a:ext>
            </a:extLst>
          </p:cNvPr>
          <p:cNvSpPr/>
          <p:nvPr/>
        </p:nvSpPr>
        <p:spPr>
          <a:xfrm flipH="1">
            <a:off x="392172" y="3979411"/>
            <a:ext cx="1729666" cy="6885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Joel army</a:t>
            </a:r>
          </a:p>
          <a:p>
            <a:pPr algn="ctr" eaLnBrk="1" fontAlgn="auto" hangingPunct="1">
              <a:spcBef>
                <a:spcPts val="0"/>
              </a:spcBef>
              <a:spcAft>
                <a:spcPts val="0"/>
              </a:spcAft>
              <a:defRPr/>
            </a:pPr>
            <a:r>
              <a:rPr lang="en-GB" sz="1600" b="1" dirty="0">
                <a:solidFill>
                  <a:srgbClr val="292F33"/>
                </a:solidFill>
              </a:rPr>
              <a:t>Day of the Lord</a:t>
            </a:r>
            <a:endParaRPr lang="en-GB" sz="1600" dirty="0">
              <a:solidFill>
                <a:schemeClr val="tx1"/>
              </a:solidFill>
            </a:endParaRPr>
          </a:p>
        </p:txBody>
      </p:sp>
      <p:sp>
        <p:nvSpPr>
          <p:cNvPr id="23" name="TextBox 17">
            <a:extLst>
              <a:ext uri="{FF2B5EF4-FFF2-40B4-BE49-F238E27FC236}">
                <a16:creationId xmlns:a16="http://schemas.microsoft.com/office/drawing/2014/main" id="{8D2D022D-99C4-33C5-A912-FACCD3989F8E}"/>
              </a:ext>
            </a:extLst>
          </p:cNvPr>
          <p:cNvSpPr txBox="1">
            <a:spLocks noChangeArrowheads="1"/>
          </p:cNvSpPr>
          <p:nvPr/>
        </p:nvSpPr>
        <p:spPr bwMode="auto">
          <a:xfrm>
            <a:off x="3020718" y="569848"/>
            <a:ext cx="2066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Event (Abridged)</a:t>
            </a:r>
          </a:p>
        </p:txBody>
      </p:sp>
      <p:sp>
        <p:nvSpPr>
          <p:cNvPr id="29" name="Rectangle 28">
            <a:extLst>
              <a:ext uri="{FF2B5EF4-FFF2-40B4-BE49-F238E27FC236}">
                <a16:creationId xmlns:a16="http://schemas.microsoft.com/office/drawing/2014/main" id="{7DBAC80E-EDDE-02DF-262E-90C8E89BAF93}"/>
              </a:ext>
            </a:extLst>
          </p:cNvPr>
          <p:cNvSpPr/>
          <p:nvPr/>
        </p:nvSpPr>
        <p:spPr>
          <a:xfrm flipH="1">
            <a:off x="392172" y="1787114"/>
            <a:ext cx="1729666" cy="12751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Revelation Mystery Babylon</a:t>
            </a:r>
            <a:endParaRPr lang="en-GB" sz="1600" dirty="0">
              <a:solidFill>
                <a:schemeClr val="tx1"/>
              </a:solidFill>
            </a:endParaRPr>
          </a:p>
        </p:txBody>
      </p:sp>
      <p:sp>
        <p:nvSpPr>
          <p:cNvPr id="31" name="TextBox 30">
            <a:extLst>
              <a:ext uri="{FF2B5EF4-FFF2-40B4-BE49-F238E27FC236}">
                <a16:creationId xmlns:a16="http://schemas.microsoft.com/office/drawing/2014/main" id="{E5D68932-916D-3755-E83A-3A24ED8060E3}"/>
              </a:ext>
            </a:extLst>
          </p:cNvPr>
          <p:cNvSpPr txBox="1"/>
          <p:nvPr/>
        </p:nvSpPr>
        <p:spPr>
          <a:xfrm>
            <a:off x="3692802" y="1826174"/>
            <a:ext cx="8405242" cy="1569660"/>
          </a:xfrm>
          <a:prstGeom prst="rect">
            <a:avLst/>
          </a:prstGeom>
          <a:noFill/>
        </p:spPr>
        <p:txBody>
          <a:bodyPr wrap="square">
            <a:spAutoFit/>
          </a:bodyPr>
          <a:lstStyle/>
          <a:p>
            <a:pPr marR="0" algn="l" rtl="0"/>
            <a:r>
              <a:rPr lang="en-GB" sz="1600" b="0" i="0" u="none" strike="noStrike" baseline="0" dirty="0">
                <a:solidFill>
                  <a:srgbClr val="218282"/>
                </a:solidFill>
                <a:latin typeface="+mn-lt"/>
              </a:rPr>
              <a:t>Rev 18:2</a:t>
            </a:r>
            <a:r>
              <a:rPr lang="en-GB" sz="1600" b="0" i="0" u="none" strike="noStrike" baseline="0" dirty="0">
                <a:solidFill>
                  <a:srgbClr val="292F33"/>
                </a:solidFill>
                <a:latin typeface="+mn-lt"/>
              </a:rPr>
              <a:t>  And he cried mightily with a strong voice, saying, Babylon the great is fallen, is fallen, and is become the habitation of devils, and the hold of every foul spirit, and a cage of every unclean and hateful bird. </a:t>
            </a:r>
          </a:p>
          <a:p>
            <a:r>
              <a:rPr lang="en-GB" sz="1600" b="0" i="0" u="none" strike="noStrike" baseline="0" dirty="0">
                <a:solidFill>
                  <a:srgbClr val="218282"/>
                </a:solidFill>
              </a:rPr>
              <a:t>Rev 18:24</a:t>
            </a:r>
            <a:r>
              <a:rPr lang="en-GB" sz="1600" b="0" i="0" u="none" strike="noStrike" baseline="0" dirty="0">
                <a:solidFill>
                  <a:srgbClr val="292F33"/>
                </a:solidFill>
              </a:rPr>
              <a:t>  And in her was found the blood of prophets, and of saints, and of all that were slain upon the earth. </a:t>
            </a:r>
            <a:endParaRPr lang="en-GB" sz="1400" dirty="0">
              <a:solidFill>
                <a:schemeClr val="tx1"/>
              </a:solidFill>
            </a:endParaRPr>
          </a:p>
          <a:p>
            <a:pPr marR="0" algn="l" rtl="0"/>
            <a:endParaRPr lang="en-GB" sz="1600" dirty="0">
              <a:latin typeface="+mn-lt"/>
            </a:endParaRPr>
          </a:p>
        </p:txBody>
      </p:sp>
      <p:sp>
        <p:nvSpPr>
          <p:cNvPr id="9" name="TextBox 8">
            <a:extLst>
              <a:ext uri="{FF2B5EF4-FFF2-40B4-BE49-F238E27FC236}">
                <a16:creationId xmlns:a16="http://schemas.microsoft.com/office/drawing/2014/main" id="{13D47A2B-994D-112D-B2BE-E74561F1D326}"/>
              </a:ext>
            </a:extLst>
          </p:cNvPr>
          <p:cNvSpPr txBox="1"/>
          <p:nvPr/>
        </p:nvSpPr>
        <p:spPr>
          <a:xfrm>
            <a:off x="3020718" y="925542"/>
            <a:ext cx="9076936" cy="830997"/>
          </a:xfrm>
          <a:prstGeom prst="rect">
            <a:avLst/>
          </a:prstGeom>
          <a:noFill/>
        </p:spPr>
        <p:txBody>
          <a:bodyPr wrap="square">
            <a:spAutoFit/>
          </a:bodyPr>
          <a:lstStyle/>
          <a:p>
            <a:r>
              <a:rPr lang="en-GB" sz="1600" b="0" i="0" u="none" strike="noStrike" baseline="0" dirty="0">
                <a:solidFill>
                  <a:srgbClr val="218282"/>
                </a:solidFill>
                <a:latin typeface="+mn-lt"/>
              </a:rPr>
              <a:t>Rev 6:8</a:t>
            </a:r>
            <a:r>
              <a:rPr lang="en-GB" sz="1600" b="0" i="0" u="none" strike="noStrike" baseline="0" dirty="0">
                <a:solidFill>
                  <a:srgbClr val="292F33"/>
                </a:solidFill>
                <a:latin typeface="+mn-lt"/>
              </a:rPr>
              <a:t>  And I looked, and behold a pale horse: and his name that sat on him was Death, and Hell followed with him. And power was given unto them over the fourth part of the earth, to kill with sword, and with hunger, and with death, and with the </a:t>
            </a:r>
            <a:r>
              <a:rPr lang="en-GB" sz="1600" b="0" i="0" u="none" strike="noStrike" baseline="0" dirty="0">
                <a:solidFill>
                  <a:srgbClr val="292F33"/>
                </a:solidFill>
                <a:highlight>
                  <a:srgbClr val="FFE697"/>
                </a:highlight>
                <a:latin typeface="+mn-lt"/>
              </a:rPr>
              <a:t>beasts of the earth</a:t>
            </a:r>
            <a:r>
              <a:rPr lang="en-GB" sz="1600" b="0" i="0" u="none" strike="noStrike" baseline="0" dirty="0">
                <a:solidFill>
                  <a:srgbClr val="292F33"/>
                </a:solidFill>
                <a:latin typeface="+mn-lt"/>
              </a:rPr>
              <a:t>.  - </a:t>
            </a:r>
            <a:r>
              <a:rPr lang="en-GB" sz="1600" b="0" i="0" u="none" strike="noStrike" baseline="0" dirty="0">
                <a:solidFill>
                  <a:srgbClr val="292F33"/>
                </a:solidFill>
                <a:highlight>
                  <a:srgbClr val="FFE697"/>
                </a:highlight>
                <a:latin typeface="+mn-lt"/>
              </a:rPr>
              <a:t>Lion, Bear, Leopard, Diverse beast </a:t>
            </a:r>
            <a:r>
              <a:rPr lang="en-GB" sz="1600" b="0" i="0" u="none" strike="noStrike" baseline="0" dirty="0">
                <a:solidFill>
                  <a:srgbClr val="292F33"/>
                </a:solidFill>
                <a:latin typeface="+mn-lt"/>
              </a:rPr>
              <a:t>– Daniel 7</a:t>
            </a:r>
            <a:endParaRPr lang="en-GB" sz="2400" dirty="0">
              <a:latin typeface="+mn-lt"/>
            </a:endParaRPr>
          </a:p>
        </p:txBody>
      </p:sp>
      <p:sp>
        <p:nvSpPr>
          <p:cNvPr id="12" name="TextBox 11">
            <a:extLst>
              <a:ext uri="{FF2B5EF4-FFF2-40B4-BE49-F238E27FC236}">
                <a16:creationId xmlns:a16="http://schemas.microsoft.com/office/drawing/2014/main" id="{D072BB50-D3B3-BB5F-6704-50D93F18988C}"/>
              </a:ext>
            </a:extLst>
          </p:cNvPr>
          <p:cNvSpPr txBox="1"/>
          <p:nvPr/>
        </p:nvSpPr>
        <p:spPr>
          <a:xfrm>
            <a:off x="3724668" y="5447677"/>
            <a:ext cx="8327811" cy="1323439"/>
          </a:xfrm>
          <a:prstGeom prst="rect">
            <a:avLst/>
          </a:prstGeom>
          <a:noFill/>
        </p:spPr>
        <p:txBody>
          <a:bodyPr wrap="square">
            <a:spAutoFit/>
          </a:bodyPr>
          <a:lstStyle/>
          <a:p>
            <a:pPr marR="0" algn="l" rtl="0"/>
            <a:r>
              <a:rPr lang="en-GB" sz="1600" b="0" i="0" u="none" strike="noStrike" baseline="0" dirty="0">
                <a:solidFill>
                  <a:srgbClr val="218282"/>
                </a:solidFill>
                <a:latin typeface="+mn-lt"/>
              </a:rPr>
              <a:t>Rev 9:14</a:t>
            </a:r>
            <a:r>
              <a:rPr lang="en-GB" sz="1600" b="0" i="0" u="none" strike="noStrike" baseline="0" dirty="0">
                <a:solidFill>
                  <a:srgbClr val="292F33"/>
                </a:solidFill>
                <a:latin typeface="+mn-lt"/>
              </a:rPr>
              <a:t>  Saying to the sixth angel which had the trumpet, Loose the four angels which are bound in the great river Euphrates. </a:t>
            </a:r>
            <a:r>
              <a:rPr lang="en-GB" sz="1600" b="0" i="0" u="none" strike="noStrike" baseline="0" dirty="0">
                <a:solidFill>
                  <a:srgbClr val="218282"/>
                </a:solidFill>
                <a:latin typeface="+mn-lt"/>
              </a:rPr>
              <a:t>Rev 9:15</a:t>
            </a:r>
            <a:r>
              <a:rPr lang="en-GB" sz="1600" b="0" i="0" u="none" strike="noStrike" baseline="0" dirty="0">
                <a:solidFill>
                  <a:srgbClr val="292F33"/>
                </a:solidFill>
                <a:latin typeface="+mn-lt"/>
              </a:rPr>
              <a:t>  And the four angels were loosed, which were prepared for an hour, and a day, and a month, and a year, for to slay the third part of men. </a:t>
            </a:r>
          </a:p>
          <a:p>
            <a:pPr marR="0" algn="l" rtl="0"/>
            <a:r>
              <a:rPr lang="en-GB" sz="1600" b="0" i="0" u="none" strike="noStrike" baseline="0" dirty="0">
                <a:solidFill>
                  <a:srgbClr val="218282"/>
                </a:solidFill>
                <a:latin typeface="+mn-lt"/>
              </a:rPr>
              <a:t>Rev 9:16</a:t>
            </a:r>
            <a:r>
              <a:rPr lang="en-GB" sz="1600" b="0" i="0" u="none" strike="noStrike" baseline="0" dirty="0">
                <a:solidFill>
                  <a:srgbClr val="292F33"/>
                </a:solidFill>
                <a:latin typeface="+mn-lt"/>
              </a:rPr>
              <a:t>  And the number of the army of the horsemen </a:t>
            </a:r>
            <a:r>
              <a:rPr lang="en-GB" sz="1600" b="0" i="1" u="none" strike="noStrike" baseline="0" dirty="0">
                <a:solidFill>
                  <a:srgbClr val="757575"/>
                </a:solidFill>
                <a:latin typeface="+mn-lt"/>
              </a:rPr>
              <a:t>were</a:t>
            </a:r>
            <a:r>
              <a:rPr lang="en-GB" sz="1600" b="0" i="0" u="none" strike="noStrike" baseline="0" dirty="0">
                <a:solidFill>
                  <a:srgbClr val="292F33"/>
                </a:solidFill>
                <a:latin typeface="+mn-lt"/>
              </a:rPr>
              <a:t> two hundred thousand </a:t>
            </a:r>
            <a:r>
              <a:rPr lang="en-GB" sz="1600" b="0" i="0" u="none" strike="noStrike" baseline="0" dirty="0" err="1">
                <a:solidFill>
                  <a:srgbClr val="292F33"/>
                </a:solidFill>
                <a:latin typeface="+mn-lt"/>
              </a:rPr>
              <a:t>thousand</a:t>
            </a:r>
            <a:r>
              <a:rPr lang="en-GB" sz="1600" b="0" i="0" u="none" strike="noStrike" baseline="0" dirty="0">
                <a:solidFill>
                  <a:srgbClr val="292F33"/>
                </a:solidFill>
                <a:latin typeface="+mn-lt"/>
              </a:rPr>
              <a:t>: and I heard the number of them. </a:t>
            </a:r>
            <a:endParaRPr lang="en-GB" sz="2400" dirty="0">
              <a:latin typeface="+mn-lt"/>
            </a:endParaRPr>
          </a:p>
        </p:txBody>
      </p:sp>
      <p:sp>
        <p:nvSpPr>
          <p:cNvPr id="13" name="Title 1">
            <a:extLst>
              <a:ext uri="{FF2B5EF4-FFF2-40B4-BE49-F238E27FC236}">
                <a16:creationId xmlns:a16="http://schemas.microsoft.com/office/drawing/2014/main" id="{605B1D66-C4E1-BD49-E1C7-AB37678AC498}"/>
              </a:ext>
            </a:extLst>
          </p:cNvPr>
          <p:cNvSpPr txBox="1">
            <a:spLocks noChangeArrowheads="1"/>
          </p:cNvSpPr>
          <p:nvPr/>
        </p:nvSpPr>
        <p:spPr>
          <a:xfrm>
            <a:off x="57800" y="102566"/>
            <a:ext cx="11779250" cy="35755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Wars still to happen – could these wars be leading to Armageddon ?</a:t>
            </a:r>
          </a:p>
        </p:txBody>
      </p:sp>
      <p:sp>
        <p:nvSpPr>
          <p:cNvPr id="17" name="TextBox 16">
            <a:extLst>
              <a:ext uri="{FF2B5EF4-FFF2-40B4-BE49-F238E27FC236}">
                <a16:creationId xmlns:a16="http://schemas.microsoft.com/office/drawing/2014/main" id="{982B05A6-8E6E-5D20-FA32-6C6154CCF17E}"/>
              </a:ext>
            </a:extLst>
          </p:cNvPr>
          <p:cNvSpPr txBox="1"/>
          <p:nvPr/>
        </p:nvSpPr>
        <p:spPr>
          <a:xfrm>
            <a:off x="3692802" y="4764620"/>
            <a:ext cx="8302415" cy="584775"/>
          </a:xfrm>
          <a:prstGeom prst="rect">
            <a:avLst/>
          </a:prstGeom>
          <a:noFill/>
        </p:spPr>
        <p:txBody>
          <a:bodyPr wrap="square">
            <a:spAutoFit/>
          </a:bodyPr>
          <a:lstStyle/>
          <a:p>
            <a:pPr marR="0" algn="l" rtl="0"/>
            <a:r>
              <a:rPr lang="en-GB" sz="1600" b="0" i="0" u="none" strike="noStrike" baseline="0" dirty="0">
                <a:solidFill>
                  <a:srgbClr val="218282"/>
                </a:solidFill>
                <a:latin typeface="+mn-lt"/>
              </a:rPr>
              <a:t>Rev 19:11</a:t>
            </a:r>
            <a:r>
              <a:rPr lang="en-GB" sz="1600" b="0" i="0" u="none" strike="noStrike" baseline="0" dirty="0">
                <a:solidFill>
                  <a:srgbClr val="292F33"/>
                </a:solidFill>
                <a:latin typeface="+mn-lt"/>
              </a:rPr>
              <a:t>  And I saw heaven opened, and behold a white horse; and he that sat upon him </a:t>
            </a:r>
            <a:r>
              <a:rPr lang="en-GB" sz="1600" b="0" i="1" u="none" strike="noStrike" baseline="0" dirty="0">
                <a:solidFill>
                  <a:srgbClr val="757575"/>
                </a:solidFill>
                <a:latin typeface="+mn-lt"/>
              </a:rPr>
              <a:t>was</a:t>
            </a:r>
            <a:r>
              <a:rPr lang="en-GB" sz="1600" b="0" i="0" u="none" strike="noStrike" baseline="0" dirty="0">
                <a:solidFill>
                  <a:srgbClr val="292F33"/>
                </a:solidFill>
                <a:latin typeface="+mn-lt"/>
              </a:rPr>
              <a:t> called Faithful and True, and in righteousness he judges and makes war. </a:t>
            </a:r>
            <a:endParaRPr lang="en-GB" sz="1600" dirty="0">
              <a:latin typeface="+mn-lt"/>
            </a:endParaRPr>
          </a:p>
        </p:txBody>
      </p:sp>
      <p:sp>
        <p:nvSpPr>
          <p:cNvPr id="18" name="Rectangle 17">
            <a:extLst>
              <a:ext uri="{FF2B5EF4-FFF2-40B4-BE49-F238E27FC236}">
                <a16:creationId xmlns:a16="http://schemas.microsoft.com/office/drawing/2014/main" id="{38153D98-838D-F3CF-8020-CD59483F1FE4}"/>
              </a:ext>
            </a:extLst>
          </p:cNvPr>
          <p:cNvSpPr/>
          <p:nvPr/>
        </p:nvSpPr>
        <p:spPr>
          <a:xfrm flipH="1">
            <a:off x="392172" y="4759072"/>
            <a:ext cx="1729666" cy="6569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Armageddon</a:t>
            </a:r>
            <a:endParaRPr lang="en-GB" sz="1600" dirty="0">
              <a:solidFill>
                <a:schemeClr val="tx1"/>
              </a:solidFill>
            </a:endParaRPr>
          </a:p>
        </p:txBody>
      </p:sp>
      <p:sp>
        <p:nvSpPr>
          <p:cNvPr id="20" name="Rectangle 19">
            <a:extLst>
              <a:ext uri="{FF2B5EF4-FFF2-40B4-BE49-F238E27FC236}">
                <a16:creationId xmlns:a16="http://schemas.microsoft.com/office/drawing/2014/main" id="{DD46F51C-B963-B298-FA9C-E2637934FAF3}"/>
              </a:ext>
            </a:extLst>
          </p:cNvPr>
          <p:cNvSpPr/>
          <p:nvPr/>
        </p:nvSpPr>
        <p:spPr>
          <a:xfrm flipH="1">
            <a:off x="2228963" y="1795166"/>
            <a:ext cx="1446624" cy="12751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dirty="0">
                <a:solidFill>
                  <a:srgbClr val="292F33"/>
                </a:solidFill>
                <a:latin typeface="+mn-lt"/>
              </a:rPr>
              <a:t>Future - Revelation</a:t>
            </a:r>
            <a:endParaRPr lang="en-GB" sz="1600" dirty="0">
              <a:solidFill>
                <a:schemeClr val="tx1"/>
              </a:solidFill>
            </a:endParaRPr>
          </a:p>
        </p:txBody>
      </p:sp>
      <p:sp>
        <p:nvSpPr>
          <p:cNvPr id="24" name="TextBox 23">
            <a:extLst>
              <a:ext uri="{FF2B5EF4-FFF2-40B4-BE49-F238E27FC236}">
                <a16:creationId xmlns:a16="http://schemas.microsoft.com/office/drawing/2014/main" id="{E6AE6D6B-D7B7-F2B2-10C7-95C13CB8BE08}"/>
              </a:ext>
            </a:extLst>
          </p:cNvPr>
          <p:cNvSpPr txBox="1"/>
          <p:nvPr/>
        </p:nvSpPr>
        <p:spPr>
          <a:xfrm>
            <a:off x="3742461" y="3102606"/>
            <a:ext cx="8405242" cy="830997"/>
          </a:xfrm>
          <a:prstGeom prst="rect">
            <a:avLst/>
          </a:prstGeom>
          <a:noFill/>
        </p:spPr>
        <p:txBody>
          <a:bodyPr wrap="square">
            <a:spAutoFit/>
          </a:bodyPr>
          <a:lstStyle/>
          <a:p>
            <a:pPr marR="0" algn="l" rtl="0"/>
            <a:r>
              <a:rPr lang="en-GB" sz="1600" b="0" i="0" u="none" strike="noStrike" baseline="0" dirty="0">
                <a:solidFill>
                  <a:srgbClr val="218282"/>
                </a:solidFill>
                <a:latin typeface="+mn-lt"/>
              </a:rPr>
              <a:t>Rev 20:7</a:t>
            </a:r>
            <a:r>
              <a:rPr lang="en-GB" sz="1600" b="0" i="0" u="none" strike="noStrike" baseline="0" dirty="0">
                <a:solidFill>
                  <a:srgbClr val="292F33"/>
                </a:solidFill>
                <a:latin typeface="+mn-lt"/>
              </a:rPr>
              <a:t>  </a:t>
            </a:r>
            <a:r>
              <a:rPr lang="en-GB" sz="1600" b="1" i="0" u="none" strike="noStrike" baseline="0" dirty="0">
                <a:solidFill>
                  <a:srgbClr val="FF0000"/>
                </a:solidFill>
                <a:latin typeface="+mn-lt"/>
              </a:rPr>
              <a:t>And when the thousand years are expired</a:t>
            </a:r>
            <a:r>
              <a:rPr lang="en-GB" sz="1600" b="0" i="0" u="none" strike="noStrike" baseline="0" dirty="0">
                <a:solidFill>
                  <a:srgbClr val="292F33"/>
                </a:solidFill>
                <a:latin typeface="+mn-lt"/>
              </a:rPr>
              <a:t>, Satan shall be loosed out of his prison, </a:t>
            </a:r>
          </a:p>
          <a:p>
            <a:pPr marR="0" algn="l" rtl="0"/>
            <a:r>
              <a:rPr lang="en-GB" sz="1600" b="0" i="0" u="none" strike="noStrike" baseline="0" dirty="0">
                <a:solidFill>
                  <a:srgbClr val="218282"/>
                </a:solidFill>
                <a:latin typeface="+mn-lt"/>
              </a:rPr>
              <a:t>Rev 20:8</a:t>
            </a:r>
            <a:r>
              <a:rPr lang="en-GB" sz="1600" b="0" i="0" u="none" strike="noStrike" baseline="0" dirty="0">
                <a:solidFill>
                  <a:srgbClr val="292F33"/>
                </a:solidFill>
                <a:latin typeface="+mn-lt"/>
              </a:rPr>
              <a:t>  And shall go out to deceive the nations which are in the four quarters of the earth, </a:t>
            </a:r>
            <a:r>
              <a:rPr lang="en-GB" sz="1600" b="1" i="0" u="none" strike="noStrike" baseline="0" dirty="0">
                <a:solidFill>
                  <a:srgbClr val="FF0000"/>
                </a:solidFill>
                <a:latin typeface="+mn-lt"/>
              </a:rPr>
              <a:t>Gog and Magog</a:t>
            </a:r>
            <a:r>
              <a:rPr lang="en-GB" sz="1600" b="0" i="0" u="none" strike="noStrike" baseline="0" dirty="0">
                <a:solidFill>
                  <a:srgbClr val="292F33"/>
                </a:solidFill>
                <a:latin typeface="+mn-lt"/>
              </a:rPr>
              <a:t>, to gather them together to battle: the number of whom </a:t>
            </a:r>
            <a:r>
              <a:rPr lang="en-GB" sz="1600" b="0" i="1" u="none" strike="noStrike" baseline="0" dirty="0">
                <a:solidFill>
                  <a:srgbClr val="757575"/>
                </a:solidFill>
                <a:latin typeface="+mn-lt"/>
              </a:rPr>
              <a:t>is</a:t>
            </a:r>
            <a:r>
              <a:rPr lang="en-GB" sz="1600" b="0" i="0" u="none" strike="noStrike" baseline="0" dirty="0">
                <a:solidFill>
                  <a:srgbClr val="292F33"/>
                </a:solidFill>
                <a:latin typeface="+mn-lt"/>
              </a:rPr>
              <a:t> as the sand of the sea. </a:t>
            </a:r>
            <a:endParaRPr lang="en-GB" sz="1600" dirty="0">
              <a:latin typeface="+mn-lt"/>
            </a:endParaRPr>
          </a:p>
        </p:txBody>
      </p:sp>
      <p:sp>
        <p:nvSpPr>
          <p:cNvPr id="4" name="TextBox 3">
            <a:extLst>
              <a:ext uri="{FF2B5EF4-FFF2-40B4-BE49-F238E27FC236}">
                <a16:creationId xmlns:a16="http://schemas.microsoft.com/office/drawing/2014/main" id="{D2CA4152-5BA7-C69A-8358-386204723F60}"/>
              </a:ext>
            </a:extLst>
          </p:cNvPr>
          <p:cNvSpPr txBox="1"/>
          <p:nvPr/>
        </p:nvSpPr>
        <p:spPr>
          <a:xfrm>
            <a:off x="3675862" y="3907035"/>
            <a:ext cx="8538440" cy="830997"/>
          </a:xfrm>
          <a:prstGeom prst="rect">
            <a:avLst/>
          </a:prstGeom>
          <a:noFill/>
        </p:spPr>
        <p:txBody>
          <a:bodyPr wrap="square">
            <a:spAutoFit/>
          </a:bodyPr>
          <a:lstStyle/>
          <a:p>
            <a:pPr marR="0" algn="l" rtl="0"/>
            <a:r>
              <a:rPr lang="en-GB" sz="1600" b="0" i="0" u="none" strike="noStrike" baseline="0" dirty="0">
                <a:solidFill>
                  <a:srgbClr val="218282"/>
                </a:solidFill>
                <a:latin typeface="+mn-lt"/>
              </a:rPr>
              <a:t>Joe 2:4</a:t>
            </a:r>
            <a:r>
              <a:rPr lang="en-GB" sz="1600" b="0" i="0" u="none" strike="noStrike" baseline="0" dirty="0">
                <a:solidFill>
                  <a:srgbClr val="292F33"/>
                </a:solidFill>
                <a:latin typeface="+mn-lt"/>
              </a:rPr>
              <a:t>  The appearance of them </a:t>
            </a:r>
            <a:r>
              <a:rPr lang="en-GB" sz="1600" b="0" i="1" u="none" strike="noStrike" baseline="0" dirty="0">
                <a:solidFill>
                  <a:srgbClr val="757575"/>
                </a:solidFill>
                <a:latin typeface="+mn-lt"/>
              </a:rPr>
              <a:t>is</a:t>
            </a:r>
            <a:r>
              <a:rPr lang="en-GB" sz="1600" b="0" i="0" u="none" strike="noStrike" baseline="0" dirty="0">
                <a:solidFill>
                  <a:srgbClr val="292F33"/>
                </a:solidFill>
                <a:latin typeface="+mn-lt"/>
              </a:rPr>
              <a:t> as the appearance of horses; and as horsemen, so shall they run. </a:t>
            </a:r>
          </a:p>
          <a:p>
            <a:pPr marR="0" algn="l" rtl="0"/>
            <a:r>
              <a:rPr lang="en-GB" sz="1600" b="0" i="0" u="none" strike="noStrike" baseline="0" dirty="0">
                <a:solidFill>
                  <a:srgbClr val="218282"/>
                </a:solidFill>
                <a:latin typeface="+mn-lt"/>
              </a:rPr>
              <a:t>Joe 2:5</a:t>
            </a:r>
            <a:r>
              <a:rPr lang="en-GB" sz="1600" b="0" i="0" u="none" strike="noStrike" baseline="0" dirty="0">
                <a:solidFill>
                  <a:srgbClr val="292F33"/>
                </a:solidFill>
                <a:latin typeface="+mn-lt"/>
              </a:rPr>
              <a:t>  Like the noise of chariots on the tops of mountains shall they leap, like the noise of a flame of fire that devours the stubble, as a strong people set in battle array. </a:t>
            </a:r>
            <a:endParaRPr lang="en-GB" sz="2400" dirty="0">
              <a:latin typeface="+mn-lt"/>
            </a:endParaRPr>
          </a:p>
        </p:txBody>
      </p:sp>
      <p:sp>
        <p:nvSpPr>
          <p:cNvPr id="11" name="Rectangle 10">
            <a:extLst>
              <a:ext uri="{FF2B5EF4-FFF2-40B4-BE49-F238E27FC236}">
                <a16:creationId xmlns:a16="http://schemas.microsoft.com/office/drawing/2014/main" id="{27B47A65-0D2E-4B65-31C3-4ECE3EFD80EE}"/>
              </a:ext>
            </a:extLst>
          </p:cNvPr>
          <p:cNvSpPr/>
          <p:nvPr/>
        </p:nvSpPr>
        <p:spPr>
          <a:xfrm flipH="1">
            <a:off x="2227832" y="3979617"/>
            <a:ext cx="1446624" cy="6885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dirty="0">
                <a:solidFill>
                  <a:srgbClr val="292F33"/>
                </a:solidFill>
                <a:latin typeface="+mn-lt"/>
              </a:rPr>
              <a:t>Future - Revelation</a:t>
            </a:r>
            <a:endParaRPr lang="en-GB" sz="1600" dirty="0">
              <a:solidFill>
                <a:schemeClr val="tx1"/>
              </a:solidFill>
            </a:endParaRPr>
          </a:p>
        </p:txBody>
      </p:sp>
      <p:sp>
        <p:nvSpPr>
          <p:cNvPr id="15" name="Rectangle 14">
            <a:extLst>
              <a:ext uri="{FF2B5EF4-FFF2-40B4-BE49-F238E27FC236}">
                <a16:creationId xmlns:a16="http://schemas.microsoft.com/office/drawing/2014/main" id="{41DBCF60-CEF0-8197-0D45-0B975BE5AF90}"/>
              </a:ext>
            </a:extLst>
          </p:cNvPr>
          <p:cNvSpPr/>
          <p:nvPr/>
        </p:nvSpPr>
        <p:spPr>
          <a:xfrm flipH="1">
            <a:off x="2227832" y="4763129"/>
            <a:ext cx="1446624" cy="6630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dirty="0">
                <a:solidFill>
                  <a:srgbClr val="292F33"/>
                </a:solidFill>
                <a:latin typeface="+mn-lt"/>
              </a:rPr>
              <a:t>Future - Revelation</a:t>
            </a:r>
            <a:endParaRPr lang="en-GB" sz="1600" dirty="0">
              <a:solidFill>
                <a:schemeClr val="tx1"/>
              </a:solidFill>
            </a:endParaRPr>
          </a:p>
        </p:txBody>
      </p:sp>
      <p:sp>
        <p:nvSpPr>
          <p:cNvPr id="22" name="Rectangle 21">
            <a:extLst>
              <a:ext uri="{FF2B5EF4-FFF2-40B4-BE49-F238E27FC236}">
                <a16:creationId xmlns:a16="http://schemas.microsoft.com/office/drawing/2014/main" id="{D38C9851-BB29-9C78-B2A9-865E8C627FEC}"/>
              </a:ext>
            </a:extLst>
          </p:cNvPr>
          <p:cNvSpPr/>
          <p:nvPr/>
        </p:nvSpPr>
        <p:spPr>
          <a:xfrm flipH="1">
            <a:off x="2215130" y="5507028"/>
            <a:ext cx="1446624" cy="1213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dirty="0">
                <a:solidFill>
                  <a:srgbClr val="292F33"/>
                </a:solidFill>
                <a:latin typeface="+mn-lt"/>
              </a:rPr>
              <a:t>Future - Revelation</a:t>
            </a:r>
            <a:endParaRPr lang="en-GB" sz="1600" dirty="0">
              <a:solidFill>
                <a:schemeClr val="tx1"/>
              </a:solidFill>
            </a:endParaRPr>
          </a:p>
        </p:txBody>
      </p:sp>
      <p:sp>
        <p:nvSpPr>
          <p:cNvPr id="33" name="Rectangle 32">
            <a:extLst>
              <a:ext uri="{FF2B5EF4-FFF2-40B4-BE49-F238E27FC236}">
                <a16:creationId xmlns:a16="http://schemas.microsoft.com/office/drawing/2014/main" id="{45F4BD68-0B81-2AB4-9CE6-CF572F0B5BCF}"/>
              </a:ext>
            </a:extLst>
          </p:cNvPr>
          <p:cNvSpPr/>
          <p:nvPr/>
        </p:nvSpPr>
        <p:spPr>
          <a:xfrm flipH="1">
            <a:off x="2181048" y="939180"/>
            <a:ext cx="698286" cy="7666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rPr>
              <a:t>In season</a:t>
            </a:r>
            <a:endParaRPr lang="en-GB" sz="1600" dirty="0">
              <a:solidFill>
                <a:schemeClr val="tx1"/>
              </a:solidFill>
            </a:endParaRPr>
          </a:p>
        </p:txBody>
      </p:sp>
    </p:spTree>
    <p:extLst>
      <p:ext uri="{BB962C8B-B14F-4D97-AF65-F5344CB8AC3E}">
        <p14:creationId xmlns:p14="http://schemas.microsoft.com/office/powerpoint/2010/main" val="653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A56F9CC9-13BD-516F-7A91-6A9790DD9E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88" y="2284034"/>
            <a:ext cx="5215353" cy="4407419"/>
          </a:xfrm>
          <a:prstGeom prst="rect">
            <a:avLst/>
          </a:prstGeom>
          <a:ln>
            <a:solidFill>
              <a:schemeClr val="tx1"/>
            </a:solidFill>
          </a:ln>
        </p:spPr>
      </p:pic>
      <p:sp>
        <p:nvSpPr>
          <p:cNvPr id="83" name="Rectangle 82">
            <a:extLst>
              <a:ext uri="{FF2B5EF4-FFF2-40B4-BE49-F238E27FC236}">
                <a16:creationId xmlns:a16="http://schemas.microsoft.com/office/drawing/2014/main" id="{54C15167-9CCA-3A67-6F6F-61A25DA0AE8B}"/>
              </a:ext>
            </a:extLst>
          </p:cNvPr>
          <p:cNvSpPr/>
          <p:nvPr/>
        </p:nvSpPr>
        <p:spPr>
          <a:xfrm>
            <a:off x="6262965" y="42864"/>
            <a:ext cx="5853840" cy="6817881"/>
          </a:xfrm>
          <a:prstGeom prst="rect">
            <a:avLst/>
          </a:prstGeom>
          <a:solidFill>
            <a:schemeClr val="bg1">
              <a:lumMod val="95000"/>
            </a:schemeClr>
          </a:solid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EAC684EC-BD6C-90E0-C483-76257FDCA9D7}"/>
              </a:ext>
            </a:extLst>
          </p:cNvPr>
          <p:cNvSpPr/>
          <p:nvPr/>
        </p:nvSpPr>
        <p:spPr>
          <a:xfrm flipH="1">
            <a:off x="95876" y="1230365"/>
            <a:ext cx="2933074" cy="6419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pic>
        <p:nvPicPr>
          <p:cNvPr id="62" name="Picture 61">
            <a:extLst>
              <a:ext uri="{FF2B5EF4-FFF2-40B4-BE49-F238E27FC236}">
                <a16:creationId xmlns:a16="http://schemas.microsoft.com/office/drawing/2014/main" id="{D896D0B4-E733-03A2-A8FB-C0F5E036F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1540" y="2409119"/>
            <a:ext cx="3608109" cy="1179145"/>
          </a:xfrm>
          <a:prstGeom prst="rect">
            <a:avLst/>
          </a:prstGeom>
        </p:spPr>
      </p:pic>
      <p:grpSp>
        <p:nvGrpSpPr>
          <p:cNvPr id="8" name="Group 7">
            <a:extLst>
              <a:ext uri="{FF2B5EF4-FFF2-40B4-BE49-F238E27FC236}">
                <a16:creationId xmlns:a16="http://schemas.microsoft.com/office/drawing/2014/main" id="{C66D89EA-34EC-7BBB-C30B-371D6458FF30}"/>
              </a:ext>
            </a:extLst>
          </p:cNvPr>
          <p:cNvGrpSpPr/>
          <p:nvPr/>
        </p:nvGrpSpPr>
        <p:grpSpPr>
          <a:xfrm>
            <a:off x="6363415" y="68695"/>
            <a:ext cx="5738052" cy="6767777"/>
            <a:chOff x="2330035" y="-11377"/>
            <a:chExt cx="5738052" cy="6767777"/>
          </a:xfrm>
        </p:grpSpPr>
        <p:pic>
          <p:nvPicPr>
            <p:cNvPr id="3" name="Picture 2">
              <a:extLst>
                <a:ext uri="{FF2B5EF4-FFF2-40B4-BE49-F238E27FC236}">
                  <a16:creationId xmlns:a16="http://schemas.microsoft.com/office/drawing/2014/main" id="{89D8937A-926E-E3B5-9BF0-2E771A554B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6787" y="4104319"/>
              <a:ext cx="5721300" cy="2652081"/>
            </a:xfrm>
            <a:prstGeom prst="rect">
              <a:avLst/>
            </a:prstGeom>
          </p:spPr>
        </p:pic>
        <p:pic>
          <p:nvPicPr>
            <p:cNvPr id="5" name="Picture 4">
              <a:extLst>
                <a:ext uri="{FF2B5EF4-FFF2-40B4-BE49-F238E27FC236}">
                  <a16:creationId xmlns:a16="http://schemas.microsoft.com/office/drawing/2014/main" id="{7704FF73-91B7-343A-2B71-6D3BDF4C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6205" y="1939798"/>
              <a:ext cx="5708887" cy="2771901"/>
            </a:xfrm>
            <a:prstGeom prst="rect">
              <a:avLst/>
            </a:prstGeom>
          </p:spPr>
        </p:pic>
        <p:pic>
          <p:nvPicPr>
            <p:cNvPr id="7" name="Picture 6">
              <a:extLst>
                <a:ext uri="{FF2B5EF4-FFF2-40B4-BE49-F238E27FC236}">
                  <a16:creationId xmlns:a16="http://schemas.microsoft.com/office/drawing/2014/main" id="{A266CF30-A37A-E03A-3CC3-3D66858CA7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0035" y="-11377"/>
              <a:ext cx="5732709" cy="2771902"/>
            </a:xfrm>
            <a:prstGeom prst="rect">
              <a:avLst/>
            </a:prstGeom>
          </p:spPr>
        </p:pic>
      </p:grpSp>
      <p:sp>
        <p:nvSpPr>
          <p:cNvPr id="10" name="TextBox 9">
            <a:extLst>
              <a:ext uri="{FF2B5EF4-FFF2-40B4-BE49-F238E27FC236}">
                <a16:creationId xmlns:a16="http://schemas.microsoft.com/office/drawing/2014/main" id="{B0BF347E-0D10-DC7C-6D5D-889DCB584951}"/>
              </a:ext>
            </a:extLst>
          </p:cNvPr>
          <p:cNvSpPr txBox="1"/>
          <p:nvPr/>
        </p:nvSpPr>
        <p:spPr>
          <a:xfrm>
            <a:off x="7739146" y="2289011"/>
            <a:ext cx="1009794" cy="276999"/>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Quantum</a:t>
            </a:r>
          </a:p>
        </p:txBody>
      </p:sp>
      <p:cxnSp>
        <p:nvCxnSpPr>
          <p:cNvPr id="13" name="Straight Connector 12">
            <a:extLst>
              <a:ext uri="{FF2B5EF4-FFF2-40B4-BE49-F238E27FC236}">
                <a16:creationId xmlns:a16="http://schemas.microsoft.com/office/drawing/2014/main" id="{D6D74660-F6AB-15A1-3725-F6BA3181B7D2}"/>
              </a:ext>
            </a:extLst>
          </p:cNvPr>
          <p:cNvCxnSpPr>
            <a:cxnSpLocks/>
          </p:cNvCxnSpPr>
          <p:nvPr/>
        </p:nvCxnSpPr>
        <p:spPr>
          <a:xfrm flipH="1">
            <a:off x="7308965" y="5602514"/>
            <a:ext cx="1568335" cy="0"/>
          </a:xfrm>
          <a:prstGeom prst="line">
            <a:avLst/>
          </a:prstGeom>
          <a:ln w="25400">
            <a:solidFill>
              <a:srgbClr val="DE78D7"/>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08DA60-D70B-8BAB-7066-62FF28638DCB}"/>
              </a:ext>
            </a:extLst>
          </p:cNvPr>
          <p:cNvSpPr txBox="1"/>
          <p:nvPr/>
        </p:nvSpPr>
        <p:spPr>
          <a:xfrm>
            <a:off x="7584358" y="5287344"/>
            <a:ext cx="1003994" cy="276999"/>
          </a:xfrm>
          <a:prstGeom prst="rect">
            <a:avLst/>
          </a:prstGeom>
          <a:solidFill>
            <a:schemeClr val="bg1"/>
          </a:solidFill>
        </p:spPr>
        <p:txBody>
          <a:bodyPr wrap="square" lIns="0" tIns="0" rIns="0" bIns="0" rtlCol="0">
            <a:spAutoFit/>
          </a:bodyPr>
          <a:lstStyle/>
          <a:p>
            <a:r>
              <a:rPr lang="en-GB" b="1" dirty="0">
                <a:solidFill>
                  <a:srgbClr val="DE78D7"/>
                </a:solidFill>
              </a:rPr>
              <a:t>Computer</a:t>
            </a:r>
          </a:p>
        </p:txBody>
      </p:sp>
      <p:sp>
        <p:nvSpPr>
          <p:cNvPr id="16" name="TextBox 15">
            <a:extLst>
              <a:ext uri="{FF2B5EF4-FFF2-40B4-BE49-F238E27FC236}">
                <a16:creationId xmlns:a16="http://schemas.microsoft.com/office/drawing/2014/main" id="{CACB9B21-7547-B4BA-7B3D-3AC5BF8DFB60}"/>
              </a:ext>
            </a:extLst>
          </p:cNvPr>
          <p:cNvSpPr txBox="1"/>
          <p:nvPr/>
        </p:nvSpPr>
        <p:spPr>
          <a:xfrm rot="4225139">
            <a:off x="8235654" y="926914"/>
            <a:ext cx="847120" cy="276566"/>
          </a:xfrm>
          <a:prstGeom prst="rect">
            <a:avLst/>
          </a:prstGeom>
          <a:solidFill>
            <a:schemeClr val="bg1"/>
          </a:solidFill>
        </p:spPr>
        <p:txBody>
          <a:bodyPr wrap="square" lIns="0" tIns="0" rIns="0" bIns="0" rtlCol="0">
            <a:spAutoFit/>
          </a:bodyPr>
          <a:lstStyle/>
          <a:p>
            <a:r>
              <a:rPr lang="en-GB" b="1" dirty="0">
                <a:solidFill>
                  <a:srgbClr val="FF0000"/>
                </a:solidFill>
              </a:rPr>
              <a:t>ChatGPT</a:t>
            </a:r>
          </a:p>
        </p:txBody>
      </p:sp>
      <p:cxnSp>
        <p:nvCxnSpPr>
          <p:cNvPr id="17" name="Straight Connector 16">
            <a:extLst>
              <a:ext uri="{FF2B5EF4-FFF2-40B4-BE49-F238E27FC236}">
                <a16:creationId xmlns:a16="http://schemas.microsoft.com/office/drawing/2014/main" id="{CD7480F0-5585-0E93-E73C-8A7754E1FED3}"/>
              </a:ext>
            </a:extLst>
          </p:cNvPr>
          <p:cNvCxnSpPr>
            <a:cxnSpLocks/>
          </p:cNvCxnSpPr>
          <p:nvPr/>
        </p:nvCxnSpPr>
        <p:spPr>
          <a:xfrm flipH="1" flipV="1">
            <a:off x="9634024" y="2957886"/>
            <a:ext cx="527134" cy="353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CCC7201-95BE-8B33-87BA-8D9D78E923D2}"/>
              </a:ext>
            </a:extLst>
          </p:cNvPr>
          <p:cNvSpPr txBox="1"/>
          <p:nvPr/>
        </p:nvSpPr>
        <p:spPr>
          <a:xfrm>
            <a:off x="9644990" y="2592143"/>
            <a:ext cx="527134" cy="287955"/>
          </a:xfrm>
          <a:prstGeom prst="rect">
            <a:avLst/>
          </a:prstGeom>
          <a:solidFill>
            <a:schemeClr val="bg1"/>
          </a:solidFill>
        </p:spPr>
        <p:txBody>
          <a:bodyPr wrap="square" lIns="0" tIns="0" rIns="0" bIns="0" rtlCol="0">
            <a:spAutoFit/>
          </a:bodyPr>
          <a:lstStyle/>
          <a:p>
            <a:r>
              <a:rPr lang="en-GB" b="1" dirty="0">
                <a:solidFill>
                  <a:schemeClr val="accent2">
                    <a:lumMod val="75000"/>
                  </a:schemeClr>
                </a:solidFill>
              </a:rPr>
              <a:t>Beast</a:t>
            </a:r>
          </a:p>
        </p:txBody>
      </p:sp>
      <p:cxnSp>
        <p:nvCxnSpPr>
          <p:cNvPr id="19" name="Straight Connector 18">
            <a:extLst>
              <a:ext uri="{FF2B5EF4-FFF2-40B4-BE49-F238E27FC236}">
                <a16:creationId xmlns:a16="http://schemas.microsoft.com/office/drawing/2014/main" id="{9124FCC6-FC8C-D234-9C6B-BB5B9AD68CFF}"/>
              </a:ext>
            </a:extLst>
          </p:cNvPr>
          <p:cNvCxnSpPr>
            <a:cxnSpLocks/>
          </p:cNvCxnSpPr>
          <p:nvPr/>
        </p:nvCxnSpPr>
        <p:spPr>
          <a:xfrm flipH="1">
            <a:off x="8810435" y="5999830"/>
            <a:ext cx="29058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EB66F90-E4FE-12AD-36AC-821488CC588E}"/>
              </a:ext>
            </a:extLst>
          </p:cNvPr>
          <p:cNvSpPr txBox="1"/>
          <p:nvPr/>
        </p:nvSpPr>
        <p:spPr>
          <a:xfrm>
            <a:off x="9959420" y="5708405"/>
            <a:ext cx="533853" cy="276999"/>
          </a:xfrm>
          <a:prstGeom prst="rect">
            <a:avLst/>
          </a:prstGeom>
          <a:solidFill>
            <a:schemeClr val="bg1"/>
          </a:solidFill>
        </p:spPr>
        <p:txBody>
          <a:bodyPr wrap="square" lIns="0" tIns="0" rIns="0" bIns="0" rtlCol="0">
            <a:spAutoFit/>
          </a:bodyPr>
          <a:lstStyle/>
          <a:p>
            <a:r>
              <a:rPr lang="en-GB" b="1" dirty="0">
                <a:solidFill>
                  <a:srgbClr val="FF0000"/>
                </a:solidFill>
              </a:rPr>
              <a:t>Slave</a:t>
            </a:r>
          </a:p>
        </p:txBody>
      </p:sp>
      <p:cxnSp>
        <p:nvCxnSpPr>
          <p:cNvPr id="21" name="Straight Connector 20">
            <a:extLst>
              <a:ext uri="{FF2B5EF4-FFF2-40B4-BE49-F238E27FC236}">
                <a16:creationId xmlns:a16="http://schemas.microsoft.com/office/drawing/2014/main" id="{270298A5-1822-1EFB-6975-4C582D40701E}"/>
              </a:ext>
            </a:extLst>
          </p:cNvPr>
          <p:cNvCxnSpPr>
            <a:cxnSpLocks/>
          </p:cNvCxnSpPr>
          <p:nvPr/>
        </p:nvCxnSpPr>
        <p:spPr>
          <a:xfrm>
            <a:off x="8678234" y="5564343"/>
            <a:ext cx="497375"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BCC804-8E40-4711-351D-8CEB403B3E12}"/>
              </a:ext>
            </a:extLst>
          </p:cNvPr>
          <p:cNvSpPr txBox="1"/>
          <p:nvPr/>
        </p:nvSpPr>
        <p:spPr>
          <a:xfrm>
            <a:off x="7006524" y="2886202"/>
            <a:ext cx="822347" cy="276999"/>
          </a:xfrm>
          <a:prstGeom prst="rect">
            <a:avLst/>
          </a:prstGeom>
          <a:solidFill>
            <a:schemeClr val="bg1"/>
          </a:solidFill>
        </p:spPr>
        <p:txBody>
          <a:bodyPr wrap="square" lIns="0" tIns="0" rIns="0" bIns="0" rtlCol="0">
            <a:spAutoFit/>
          </a:bodyPr>
          <a:lstStyle/>
          <a:p>
            <a:r>
              <a:rPr lang="en-GB" b="1" dirty="0">
                <a:solidFill>
                  <a:srgbClr val="00B050"/>
                </a:solidFill>
              </a:rPr>
              <a:t>Satellite</a:t>
            </a:r>
          </a:p>
        </p:txBody>
      </p:sp>
      <p:cxnSp>
        <p:nvCxnSpPr>
          <p:cNvPr id="23" name="Straight Connector 22">
            <a:extLst>
              <a:ext uri="{FF2B5EF4-FFF2-40B4-BE49-F238E27FC236}">
                <a16:creationId xmlns:a16="http://schemas.microsoft.com/office/drawing/2014/main" id="{49C122BC-A1DF-261C-F1CB-F8373961895C}"/>
              </a:ext>
            </a:extLst>
          </p:cNvPr>
          <p:cNvCxnSpPr>
            <a:cxnSpLocks/>
          </p:cNvCxnSpPr>
          <p:nvPr/>
        </p:nvCxnSpPr>
        <p:spPr>
          <a:xfrm flipH="1">
            <a:off x="8588352" y="4717475"/>
            <a:ext cx="3431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DE04171-B00F-70C8-2640-85631D51C61C}"/>
              </a:ext>
            </a:extLst>
          </p:cNvPr>
          <p:cNvSpPr txBox="1"/>
          <p:nvPr/>
        </p:nvSpPr>
        <p:spPr>
          <a:xfrm>
            <a:off x="8737777" y="5263145"/>
            <a:ext cx="1009794" cy="276999"/>
          </a:xfrm>
          <a:prstGeom prst="rect">
            <a:avLst/>
          </a:prstGeom>
          <a:solidFill>
            <a:schemeClr val="bg1"/>
          </a:solidFill>
        </p:spPr>
        <p:txBody>
          <a:bodyPr wrap="square" lIns="0" tIns="0" rIns="0" bIns="0" rtlCol="0">
            <a:spAutoFit/>
          </a:bodyPr>
          <a:lstStyle/>
          <a:p>
            <a:r>
              <a:rPr lang="en-GB" b="1" dirty="0">
                <a:solidFill>
                  <a:srgbClr val="00B050"/>
                </a:solidFill>
              </a:rPr>
              <a:t>Quantum</a:t>
            </a:r>
          </a:p>
        </p:txBody>
      </p:sp>
      <p:sp>
        <p:nvSpPr>
          <p:cNvPr id="25" name="TextBox 24">
            <a:extLst>
              <a:ext uri="{FF2B5EF4-FFF2-40B4-BE49-F238E27FC236}">
                <a16:creationId xmlns:a16="http://schemas.microsoft.com/office/drawing/2014/main" id="{0633ED0A-8FD1-C515-9CE0-237F8BB31FD1}"/>
              </a:ext>
            </a:extLst>
          </p:cNvPr>
          <p:cNvSpPr txBox="1"/>
          <p:nvPr/>
        </p:nvSpPr>
        <p:spPr>
          <a:xfrm rot="2523800">
            <a:off x="9936083" y="1372106"/>
            <a:ext cx="828218" cy="276999"/>
          </a:xfrm>
          <a:prstGeom prst="rect">
            <a:avLst/>
          </a:prstGeom>
          <a:solidFill>
            <a:schemeClr val="bg1"/>
          </a:solidFill>
        </p:spPr>
        <p:txBody>
          <a:bodyPr wrap="square" lIns="0" tIns="0" rIns="0" bIns="0" rtlCol="0">
            <a:spAutoFit/>
          </a:bodyPr>
          <a:lstStyle/>
          <a:p>
            <a:r>
              <a:rPr lang="en-GB" b="1" dirty="0">
                <a:solidFill>
                  <a:srgbClr val="00B0F0"/>
                </a:solidFill>
              </a:rPr>
              <a:t>Bracelet</a:t>
            </a:r>
          </a:p>
        </p:txBody>
      </p:sp>
      <p:sp>
        <p:nvSpPr>
          <p:cNvPr id="26" name="TextBox 25">
            <a:extLst>
              <a:ext uri="{FF2B5EF4-FFF2-40B4-BE49-F238E27FC236}">
                <a16:creationId xmlns:a16="http://schemas.microsoft.com/office/drawing/2014/main" id="{383AEE03-D6BA-D1E2-DE53-1D580AB61A7A}"/>
              </a:ext>
            </a:extLst>
          </p:cNvPr>
          <p:cNvSpPr txBox="1"/>
          <p:nvPr/>
        </p:nvSpPr>
        <p:spPr>
          <a:xfrm>
            <a:off x="9440076" y="6414455"/>
            <a:ext cx="630195" cy="276999"/>
          </a:xfrm>
          <a:prstGeom prst="rect">
            <a:avLst/>
          </a:prstGeom>
          <a:solidFill>
            <a:schemeClr val="bg1"/>
          </a:solidFill>
        </p:spPr>
        <p:txBody>
          <a:bodyPr wrap="square" lIns="0" tIns="0" rIns="0" bIns="0" rtlCol="0">
            <a:spAutoFit/>
          </a:bodyPr>
          <a:lstStyle/>
          <a:p>
            <a:r>
              <a:rPr lang="en-GB" b="1" dirty="0">
                <a:solidFill>
                  <a:srgbClr val="C00000"/>
                </a:solidFill>
              </a:rPr>
              <a:t>Beast</a:t>
            </a:r>
          </a:p>
        </p:txBody>
      </p:sp>
      <p:cxnSp>
        <p:nvCxnSpPr>
          <p:cNvPr id="27" name="Straight Connector 26">
            <a:extLst>
              <a:ext uri="{FF2B5EF4-FFF2-40B4-BE49-F238E27FC236}">
                <a16:creationId xmlns:a16="http://schemas.microsoft.com/office/drawing/2014/main" id="{F37E7E6A-E2F4-8CEA-7A75-E1626C231CBB}"/>
              </a:ext>
            </a:extLst>
          </p:cNvPr>
          <p:cNvCxnSpPr>
            <a:cxnSpLocks/>
          </p:cNvCxnSpPr>
          <p:nvPr/>
        </p:nvCxnSpPr>
        <p:spPr>
          <a:xfrm flipH="1">
            <a:off x="9493689" y="6751521"/>
            <a:ext cx="34165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441B27-5A86-AB5E-D69C-F27CB69F4CC5}"/>
              </a:ext>
            </a:extLst>
          </p:cNvPr>
          <p:cNvCxnSpPr>
            <a:cxnSpLocks/>
          </p:cNvCxnSpPr>
          <p:nvPr/>
        </p:nvCxnSpPr>
        <p:spPr>
          <a:xfrm>
            <a:off x="9240817" y="810140"/>
            <a:ext cx="808347" cy="70046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53B129E-E76A-17D1-97A5-56CBC47DFBBE}"/>
              </a:ext>
            </a:extLst>
          </p:cNvPr>
          <p:cNvSpPr txBox="1"/>
          <p:nvPr/>
        </p:nvSpPr>
        <p:spPr>
          <a:xfrm>
            <a:off x="10727517" y="2707560"/>
            <a:ext cx="265728" cy="284423"/>
          </a:xfrm>
          <a:prstGeom prst="rect">
            <a:avLst/>
          </a:prstGeom>
          <a:solidFill>
            <a:schemeClr val="bg1"/>
          </a:solidFill>
        </p:spPr>
        <p:txBody>
          <a:bodyPr wrap="square" lIns="0" tIns="0" rIns="0" bIns="0" rtlCol="0">
            <a:spAutoFit/>
          </a:bodyPr>
          <a:lstStyle/>
          <a:p>
            <a:r>
              <a:rPr lang="en-GB" b="1" dirty="0">
                <a:solidFill>
                  <a:srgbClr val="FF0000"/>
                </a:solidFill>
              </a:rPr>
              <a:t>Pit</a:t>
            </a:r>
          </a:p>
        </p:txBody>
      </p:sp>
      <p:cxnSp>
        <p:nvCxnSpPr>
          <p:cNvPr id="32" name="Straight Connector 31">
            <a:extLst>
              <a:ext uri="{FF2B5EF4-FFF2-40B4-BE49-F238E27FC236}">
                <a16:creationId xmlns:a16="http://schemas.microsoft.com/office/drawing/2014/main" id="{53ED0CAA-6A71-317F-1839-E3D1236C872A}"/>
              </a:ext>
            </a:extLst>
          </p:cNvPr>
          <p:cNvCxnSpPr>
            <a:cxnSpLocks/>
          </p:cNvCxnSpPr>
          <p:nvPr/>
        </p:nvCxnSpPr>
        <p:spPr>
          <a:xfrm flipH="1">
            <a:off x="8302055" y="3049515"/>
            <a:ext cx="31508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2AC146-9C55-F5F5-4FD2-9542EA379901}"/>
              </a:ext>
            </a:extLst>
          </p:cNvPr>
          <p:cNvCxnSpPr>
            <a:cxnSpLocks/>
          </p:cNvCxnSpPr>
          <p:nvPr/>
        </p:nvCxnSpPr>
        <p:spPr>
          <a:xfrm flipH="1">
            <a:off x="6998529" y="1772309"/>
            <a:ext cx="208451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BE9EE3F-8D26-BA44-B47B-DA6767A7AEBB}"/>
              </a:ext>
            </a:extLst>
          </p:cNvPr>
          <p:cNvSpPr txBox="1"/>
          <p:nvPr/>
        </p:nvSpPr>
        <p:spPr>
          <a:xfrm>
            <a:off x="7163133" y="1452984"/>
            <a:ext cx="967407" cy="276999"/>
          </a:xfrm>
          <a:prstGeom prst="rect">
            <a:avLst/>
          </a:prstGeom>
          <a:solidFill>
            <a:schemeClr val="bg1"/>
          </a:solidFill>
        </p:spPr>
        <p:txBody>
          <a:bodyPr wrap="square" lIns="0" tIns="0" rIns="0" bIns="0" rtlCol="0">
            <a:spAutoFit/>
          </a:bodyPr>
          <a:lstStyle/>
          <a:p>
            <a:r>
              <a:rPr lang="en-GB" b="1" dirty="0">
                <a:solidFill>
                  <a:srgbClr val="FF0000"/>
                </a:solidFill>
              </a:rPr>
              <a:t>Quantum</a:t>
            </a:r>
          </a:p>
        </p:txBody>
      </p:sp>
      <p:sp>
        <p:nvSpPr>
          <p:cNvPr id="35" name="TextBox 34">
            <a:extLst>
              <a:ext uri="{FF2B5EF4-FFF2-40B4-BE49-F238E27FC236}">
                <a16:creationId xmlns:a16="http://schemas.microsoft.com/office/drawing/2014/main" id="{DD88F687-9A56-DB90-2670-A2DEE795C824}"/>
              </a:ext>
            </a:extLst>
          </p:cNvPr>
          <p:cNvSpPr txBox="1"/>
          <p:nvPr/>
        </p:nvSpPr>
        <p:spPr>
          <a:xfrm>
            <a:off x="10002730" y="3282535"/>
            <a:ext cx="519618" cy="276999"/>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Slave</a:t>
            </a:r>
          </a:p>
        </p:txBody>
      </p:sp>
      <p:cxnSp>
        <p:nvCxnSpPr>
          <p:cNvPr id="36" name="Straight Connector 35">
            <a:extLst>
              <a:ext uri="{FF2B5EF4-FFF2-40B4-BE49-F238E27FC236}">
                <a16:creationId xmlns:a16="http://schemas.microsoft.com/office/drawing/2014/main" id="{59B05F0C-A98F-BDAE-9288-F8F606830273}"/>
              </a:ext>
            </a:extLst>
          </p:cNvPr>
          <p:cNvCxnSpPr>
            <a:cxnSpLocks/>
          </p:cNvCxnSpPr>
          <p:nvPr/>
        </p:nvCxnSpPr>
        <p:spPr>
          <a:xfrm>
            <a:off x="8810435" y="1797517"/>
            <a:ext cx="569785"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A414CB-435B-BF92-E3A7-A4A9FAA27DF2}"/>
              </a:ext>
            </a:extLst>
          </p:cNvPr>
          <p:cNvCxnSpPr>
            <a:cxnSpLocks/>
          </p:cNvCxnSpPr>
          <p:nvPr/>
        </p:nvCxnSpPr>
        <p:spPr>
          <a:xfrm flipH="1">
            <a:off x="10083926" y="501650"/>
            <a:ext cx="145152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5BF3D4D-60F5-10C9-FFCB-098633F5EBAE}"/>
              </a:ext>
            </a:extLst>
          </p:cNvPr>
          <p:cNvSpPr txBox="1"/>
          <p:nvPr/>
        </p:nvSpPr>
        <p:spPr>
          <a:xfrm>
            <a:off x="9659679" y="755622"/>
            <a:ext cx="299741" cy="276999"/>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Pit</a:t>
            </a:r>
          </a:p>
        </p:txBody>
      </p:sp>
      <p:cxnSp>
        <p:nvCxnSpPr>
          <p:cNvPr id="39" name="Straight Connector 38">
            <a:extLst>
              <a:ext uri="{FF2B5EF4-FFF2-40B4-BE49-F238E27FC236}">
                <a16:creationId xmlns:a16="http://schemas.microsoft.com/office/drawing/2014/main" id="{54ED5208-1B0D-0589-7E6E-D38E6EE733DD}"/>
              </a:ext>
            </a:extLst>
          </p:cNvPr>
          <p:cNvCxnSpPr>
            <a:cxnSpLocks/>
          </p:cNvCxnSpPr>
          <p:nvPr/>
        </p:nvCxnSpPr>
        <p:spPr>
          <a:xfrm flipH="1">
            <a:off x="9213866" y="1065197"/>
            <a:ext cx="95627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A17D2B5-3CC8-363C-5114-08688E326389}"/>
              </a:ext>
            </a:extLst>
          </p:cNvPr>
          <p:cNvSpPr txBox="1"/>
          <p:nvPr/>
        </p:nvSpPr>
        <p:spPr>
          <a:xfrm>
            <a:off x="10467203" y="533141"/>
            <a:ext cx="760048" cy="276999"/>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Satanic</a:t>
            </a:r>
          </a:p>
        </p:txBody>
      </p:sp>
      <p:sp>
        <p:nvSpPr>
          <p:cNvPr id="42" name="TextBox 41">
            <a:extLst>
              <a:ext uri="{FF2B5EF4-FFF2-40B4-BE49-F238E27FC236}">
                <a16:creationId xmlns:a16="http://schemas.microsoft.com/office/drawing/2014/main" id="{32315101-F9AB-7C5A-2157-EF48604C2BC1}"/>
              </a:ext>
            </a:extLst>
          </p:cNvPr>
          <p:cNvSpPr txBox="1"/>
          <p:nvPr/>
        </p:nvSpPr>
        <p:spPr>
          <a:xfrm>
            <a:off x="8510007" y="4390261"/>
            <a:ext cx="542296" cy="276998"/>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Meta</a:t>
            </a:r>
          </a:p>
        </p:txBody>
      </p:sp>
      <p:sp>
        <p:nvSpPr>
          <p:cNvPr id="43" name="TextBox 42">
            <a:extLst>
              <a:ext uri="{FF2B5EF4-FFF2-40B4-BE49-F238E27FC236}">
                <a16:creationId xmlns:a16="http://schemas.microsoft.com/office/drawing/2014/main" id="{2DAD125F-90EE-42F5-9EE7-879A35259C57}"/>
              </a:ext>
            </a:extLst>
          </p:cNvPr>
          <p:cNvSpPr txBox="1"/>
          <p:nvPr/>
        </p:nvSpPr>
        <p:spPr>
          <a:xfrm>
            <a:off x="8471932" y="1803800"/>
            <a:ext cx="542296" cy="276999"/>
          </a:xfrm>
          <a:prstGeom prst="rect">
            <a:avLst/>
          </a:prstGeom>
          <a:solidFill>
            <a:schemeClr val="bg1"/>
          </a:solidFill>
        </p:spPr>
        <p:txBody>
          <a:bodyPr wrap="square" lIns="0" tIns="0" rIns="0" bIns="0" rtlCol="0">
            <a:spAutoFit/>
          </a:bodyPr>
          <a:lstStyle/>
          <a:p>
            <a:r>
              <a:rPr lang="en-GB" b="1" dirty="0">
                <a:solidFill>
                  <a:srgbClr val="00B050"/>
                </a:solidFill>
              </a:rPr>
              <a:t>Slave</a:t>
            </a:r>
          </a:p>
        </p:txBody>
      </p:sp>
      <p:sp>
        <p:nvSpPr>
          <p:cNvPr id="45" name="TextBox 44">
            <a:extLst>
              <a:ext uri="{FF2B5EF4-FFF2-40B4-BE49-F238E27FC236}">
                <a16:creationId xmlns:a16="http://schemas.microsoft.com/office/drawing/2014/main" id="{7F13017A-33E8-8593-642A-1F9A0F4EF513}"/>
              </a:ext>
            </a:extLst>
          </p:cNvPr>
          <p:cNvSpPr txBox="1"/>
          <p:nvPr/>
        </p:nvSpPr>
        <p:spPr>
          <a:xfrm>
            <a:off x="9214874" y="169536"/>
            <a:ext cx="577192" cy="287951"/>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Police</a:t>
            </a:r>
          </a:p>
        </p:txBody>
      </p:sp>
      <p:cxnSp>
        <p:nvCxnSpPr>
          <p:cNvPr id="46" name="Straight Connector 45">
            <a:extLst>
              <a:ext uri="{FF2B5EF4-FFF2-40B4-BE49-F238E27FC236}">
                <a16:creationId xmlns:a16="http://schemas.microsoft.com/office/drawing/2014/main" id="{267B7BC7-1D34-704E-6741-5E2905BD22DC}"/>
              </a:ext>
            </a:extLst>
          </p:cNvPr>
          <p:cNvCxnSpPr>
            <a:cxnSpLocks/>
          </p:cNvCxnSpPr>
          <p:nvPr/>
        </p:nvCxnSpPr>
        <p:spPr>
          <a:xfrm flipH="1">
            <a:off x="7512918" y="219191"/>
            <a:ext cx="396537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4BAC24-B7EF-3326-A8F1-8156A779C973}"/>
              </a:ext>
            </a:extLst>
          </p:cNvPr>
          <p:cNvCxnSpPr>
            <a:cxnSpLocks/>
          </p:cNvCxnSpPr>
          <p:nvPr/>
        </p:nvCxnSpPr>
        <p:spPr>
          <a:xfrm flipH="1" flipV="1">
            <a:off x="6490904" y="5658856"/>
            <a:ext cx="2168310" cy="1067"/>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2AE5114-3BA0-FB99-DC98-4F9583D3B7AD}"/>
              </a:ext>
            </a:extLst>
          </p:cNvPr>
          <p:cNvSpPr txBox="1"/>
          <p:nvPr/>
        </p:nvSpPr>
        <p:spPr>
          <a:xfrm>
            <a:off x="6605641" y="5722831"/>
            <a:ext cx="1624112" cy="276999"/>
          </a:xfrm>
          <a:prstGeom prst="rect">
            <a:avLst/>
          </a:prstGeom>
          <a:solidFill>
            <a:schemeClr val="bg1"/>
          </a:solidFill>
        </p:spPr>
        <p:txBody>
          <a:bodyPr wrap="square" lIns="0" tIns="0" rIns="0" bIns="0" rtlCol="0">
            <a:spAutoFit/>
          </a:bodyPr>
          <a:lstStyle/>
          <a:p>
            <a:r>
              <a:rPr lang="en-GB" b="1" dirty="0">
                <a:solidFill>
                  <a:schemeClr val="accent2">
                    <a:lumMod val="75000"/>
                  </a:schemeClr>
                </a:solidFill>
              </a:rPr>
              <a:t>Computerisation</a:t>
            </a:r>
          </a:p>
        </p:txBody>
      </p:sp>
      <p:sp>
        <p:nvSpPr>
          <p:cNvPr id="57" name="TextBox 56">
            <a:extLst>
              <a:ext uri="{FF2B5EF4-FFF2-40B4-BE49-F238E27FC236}">
                <a16:creationId xmlns:a16="http://schemas.microsoft.com/office/drawing/2014/main" id="{05F387EB-2505-FB4B-5574-E547AF0C79B9}"/>
              </a:ext>
            </a:extLst>
          </p:cNvPr>
          <p:cNvSpPr txBox="1"/>
          <p:nvPr/>
        </p:nvSpPr>
        <p:spPr>
          <a:xfrm>
            <a:off x="8835967" y="2171504"/>
            <a:ext cx="299741" cy="276999"/>
          </a:xfrm>
          <a:prstGeom prst="rect">
            <a:avLst/>
          </a:prstGeom>
          <a:solidFill>
            <a:schemeClr val="bg1"/>
          </a:solidFill>
        </p:spPr>
        <p:txBody>
          <a:bodyPr wrap="square" lIns="0" tIns="0" rIns="0" bIns="0" rtlCol="0">
            <a:spAutoFit/>
          </a:bodyPr>
          <a:lstStyle/>
          <a:p>
            <a:r>
              <a:rPr lang="en-GB" b="1" dirty="0">
                <a:solidFill>
                  <a:schemeClr val="accent1">
                    <a:lumMod val="75000"/>
                  </a:schemeClr>
                </a:solidFill>
              </a:rPr>
              <a:t>Pit</a:t>
            </a:r>
          </a:p>
        </p:txBody>
      </p:sp>
      <p:cxnSp>
        <p:nvCxnSpPr>
          <p:cNvPr id="44" name="Straight Connector 43">
            <a:extLst>
              <a:ext uri="{FF2B5EF4-FFF2-40B4-BE49-F238E27FC236}">
                <a16:creationId xmlns:a16="http://schemas.microsoft.com/office/drawing/2014/main" id="{82CBA1C5-CB1F-6F4D-0A3F-B89F3581E7D9}"/>
              </a:ext>
            </a:extLst>
          </p:cNvPr>
          <p:cNvCxnSpPr>
            <a:cxnSpLocks/>
          </p:cNvCxnSpPr>
          <p:nvPr/>
        </p:nvCxnSpPr>
        <p:spPr>
          <a:xfrm>
            <a:off x="6291540" y="3145575"/>
            <a:ext cx="5696264" cy="1757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EDBA46-41D6-489F-90F1-F6A4678B28C8}"/>
              </a:ext>
            </a:extLst>
          </p:cNvPr>
          <p:cNvCxnSpPr>
            <a:cxnSpLocks/>
          </p:cNvCxnSpPr>
          <p:nvPr/>
        </p:nvCxnSpPr>
        <p:spPr>
          <a:xfrm flipH="1">
            <a:off x="10002730" y="3642299"/>
            <a:ext cx="557876"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45061AD-14CE-5510-9162-C1F0C68EBFB9}"/>
              </a:ext>
            </a:extLst>
          </p:cNvPr>
          <p:cNvCxnSpPr>
            <a:cxnSpLocks/>
          </p:cNvCxnSpPr>
          <p:nvPr/>
        </p:nvCxnSpPr>
        <p:spPr>
          <a:xfrm flipH="1">
            <a:off x="8510007" y="2669460"/>
            <a:ext cx="3431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FCF1552-DB3A-E551-B98D-27F7E853692E}"/>
              </a:ext>
            </a:extLst>
          </p:cNvPr>
          <p:cNvSpPr txBox="1"/>
          <p:nvPr/>
        </p:nvSpPr>
        <p:spPr>
          <a:xfrm>
            <a:off x="8800616" y="386223"/>
            <a:ext cx="722635" cy="246221"/>
          </a:xfrm>
          <a:prstGeom prst="rect">
            <a:avLst/>
          </a:prstGeom>
          <a:solidFill>
            <a:schemeClr val="bg1"/>
          </a:solidFill>
        </p:spPr>
        <p:txBody>
          <a:bodyPr wrap="square" lIns="0" tIns="0" rIns="0" bIns="0" rtlCol="0">
            <a:spAutoFit/>
          </a:bodyPr>
          <a:lstStyle/>
          <a:p>
            <a:r>
              <a:rPr lang="en-GB" sz="1600" b="1" dirty="0">
                <a:solidFill>
                  <a:srgbClr val="00B050"/>
                </a:solidFill>
              </a:rPr>
              <a:t>Satellite</a:t>
            </a:r>
          </a:p>
        </p:txBody>
      </p:sp>
      <p:cxnSp>
        <p:nvCxnSpPr>
          <p:cNvPr id="73" name="Straight Connector 72">
            <a:extLst>
              <a:ext uri="{FF2B5EF4-FFF2-40B4-BE49-F238E27FC236}">
                <a16:creationId xmlns:a16="http://schemas.microsoft.com/office/drawing/2014/main" id="{961C5D09-E4E8-CB29-889A-8DB7E28989E2}"/>
              </a:ext>
            </a:extLst>
          </p:cNvPr>
          <p:cNvCxnSpPr>
            <a:cxnSpLocks/>
          </p:cNvCxnSpPr>
          <p:nvPr/>
        </p:nvCxnSpPr>
        <p:spPr>
          <a:xfrm>
            <a:off x="8888712" y="693859"/>
            <a:ext cx="251031"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Title 1">
            <a:extLst>
              <a:ext uri="{FF2B5EF4-FFF2-40B4-BE49-F238E27FC236}">
                <a16:creationId xmlns:a16="http://schemas.microsoft.com/office/drawing/2014/main" id="{FD712F1D-EB01-2CF3-B419-E2828739F93F}"/>
              </a:ext>
            </a:extLst>
          </p:cNvPr>
          <p:cNvSpPr txBox="1">
            <a:spLocks/>
          </p:cNvSpPr>
          <p:nvPr/>
        </p:nvSpPr>
        <p:spPr>
          <a:xfrm>
            <a:off x="75195" y="-9553"/>
            <a:ext cx="11989806" cy="563563"/>
          </a:xfrm>
          <a:prstGeom prst="rect">
            <a:avLst/>
          </a:prstGeo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GB" sz="2400" b="1" dirty="0">
                <a:latin typeface="+mn-lt"/>
              </a:rPr>
              <a:t>The Beast System… (Code search of the Tanach)</a:t>
            </a:r>
          </a:p>
          <a:p>
            <a:pPr eaLnBrk="1" fontAlgn="auto" hangingPunct="1">
              <a:spcAft>
                <a:spcPts val="0"/>
              </a:spcAft>
              <a:defRPr/>
            </a:pPr>
            <a:endParaRPr lang="en-GB" sz="2400" b="1" dirty="0">
              <a:latin typeface="+mn-lt"/>
            </a:endParaRPr>
          </a:p>
          <a:p>
            <a:pPr eaLnBrk="1" fontAlgn="auto" hangingPunct="1">
              <a:spcAft>
                <a:spcPts val="0"/>
              </a:spcAft>
              <a:defRPr/>
            </a:pPr>
            <a:r>
              <a:rPr lang="en-GB" sz="2400" b="1" dirty="0">
                <a:latin typeface="+mn-lt"/>
              </a:rPr>
              <a:t>Search term “ChatGPT” </a:t>
            </a:r>
            <a:endParaRPr lang="en-GB" sz="2400" dirty="0">
              <a:latin typeface="+mn-lt"/>
            </a:endParaRPr>
          </a:p>
        </p:txBody>
      </p:sp>
      <p:sp>
        <p:nvSpPr>
          <p:cNvPr id="76" name="TextBox 75">
            <a:extLst>
              <a:ext uri="{FF2B5EF4-FFF2-40B4-BE49-F238E27FC236}">
                <a16:creationId xmlns:a16="http://schemas.microsoft.com/office/drawing/2014/main" id="{C9ADD182-F6B0-0446-51CD-2B17EEC7BF0C}"/>
              </a:ext>
            </a:extLst>
          </p:cNvPr>
          <p:cNvSpPr txBox="1"/>
          <p:nvPr/>
        </p:nvSpPr>
        <p:spPr>
          <a:xfrm>
            <a:off x="95876" y="1231441"/>
            <a:ext cx="3282368" cy="646331"/>
          </a:xfrm>
          <a:prstGeom prst="rect">
            <a:avLst/>
          </a:prstGeom>
          <a:noFill/>
        </p:spPr>
        <p:txBody>
          <a:bodyPr wrap="square">
            <a:spAutoFit/>
          </a:bodyPr>
          <a:lstStyle/>
          <a:p>
            <a:r>
              <a:rPr lang="en-GB" dirty="0"/>
              <a:t>1 chance in </a:t>
            </a:r>
            <a:r>
              <a:rPr lang="en-GB" dirty="0">
                <a:highlight>
                  <a:srgbClr val="FFFF00"/>
                </a:highlight>
                <a:latin typeface="+mn-lt"/>
              </a:rPr>
              <a:t>534,041,088</a:t>
            </a:r>
          </a:p>
          <a:p>
            <a:r>
              <a:rPr lang="en-GB" dirty="0">
                <a:latin typeface="+mn-lt"/>
              </a:rPr>
              <a:t>1</a:t>
            </a:r>
            <a:r>
              <a:rPr lang="en-GB" dirty="0"/>
              <a:t> chance in 534 Million</a:t>
            </a:r>
          </a:p>
        </p:txBody>
      </p:sp>
      <p:pic>
        <p:nvPicPr>
          <p:cNvPr id="89" name="Picture 88">
            <a:extLst>
              <a:ext uri="{FF2B5EF4-FFF2-40B4-BE49-F238E27FC236}">
                <a16:creationId xmlns:a16="http://schemas.microsoft.com/office/drawing/2014/main" id="{1877DFE7-C371-1BFB-1C93-B1CBFE00E6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30315" y="2327627"/>
            <a:ext cx="918541" cy="136804"/>
          </a:xfrm>
          <a:prstGeom prst="rect">
            <a:avLst/>
          </a:prstGeom>
        </p:spPr>
      </p:pic>
      <p:cxnSp>
        <p:nvCxnSpPr>
          <p:cNvPr id="15" name="Straight Connector 14">
            <a:extLst>
              <a:ext uri="{FF2B5EF4-FFF2-40B4-BE49-F238E27FC236}">
                <a16:creationId xmlns:a16="http://schemas.microsoft.com/office/drawing/2014/main" id="{E197060C-01D9-4C5A-D559-792408C7F1BE}"/>
              </a:ext>
            </a:extLst>
          </p:cNvPr>
          <p:cNvCxnSpPr>
            <a:cxnSpLocks/>
          </p:cNvCxnSpPr>
          <p:nvPr/>
        </p:nvCxnSpPr>
        <p:spPr>
          <a:xfrm>
            <a:off x="8659214" y="494788"/>
            <a:ext cx="1032791" cy="293421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AEEE85F-2FFE-2266-B930-48BC722B0590}"/>
              </a:ext>
            </a:extLst>
          </p:cNvPr>
          <p:cNvCxnSpPr>
            <a:cxnSpLocks/>
          </p:cNvCxnSpPr>
          <p:nvPr/>
        </p:nvCxnSpPr>
        <p:spPr>
          <a:xfrm flipH="1">
            <a:off x="9161933" y="2353372"/>
            <a:ext cx="577944" cy="593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47F11BB-03EF-5CE6-39C2-57FFC6B42FD1}"/>
              </a:ext>
            </a:extLst>
          </p:cNvPr>
          <p:cNvCxnSpPr>
            <a:cxnSpLocks/>
          </p:cNvCxnSpPr>
          <p:nvPr/>
        </p:nvCxnSpPr>
        <p:spPr>
          <a:xfrm flipH="1">
            <a:off x="9167189" y="2414245"/>
            <a:ext cx="8727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8F310616-5FD8-A9C4-1422-5840F2BFC033}"/>
              </a:ext>
            </a:extLst>
          </p:cNvPr>
          <p:cNvSpPr txBox="1"/>
          <p:nvPr/>
        </p:nvSpPr>
        <p:spPr>
          <a:xfrm>
            <a:off x="9796852" y="2111037"/>
            <a:ext cx="623297" cy="276999"/>
          </a:xfrm>
          <a:prstGeom prst="rect">
            <a:avLst/>
          </a:prstGeom>
          <a:solidFill>
            <a:schemeClr val="bg1"/>
          </a:solidFill>
        </p:spPr>
        <p:txBody>
          <a:bodyPr wrap="square" lIns="0" tIns="0" rIns="0" bIns="0" rtlCol="0">
            <a:spAutoFit/>
          </a:bodyPr>
          <a:lstStyle/>
          <a:p>
            <a:r>
              <a:rPr lang="en-GB" b="1" dirty="0">
                <a:solidFill>
                  <a:srgbClr val="FF0000"/>
                </a:solidFill>
              </a:rPr>
              <a:t>Drone</a:t>
            </a:r>
          </a:p>
        </p:txBody>
      </p:sp>
      <p:pic>
        <p:nvPicPr>
          <p:cNvPr id="98" name="Picture 97">
            <a:extLst>
              <a:ext uri="{FF2B5EF4-FFF2-40B4-BE49-F238E27FC236}">
                <a16:creationId xmlns:a16="http://schemas.microsoft.com/office/drawing/2014/main" id="{AE8D3147-76EA-B382-0D38-E299493755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7260" y="464182"/>
            <a:ext cx="2566035" cy="1665934"/>
          </a:xfrm>
          <a:prstGeom prst="rect">
            <a:avLst/>
          </a:prstGeom>
        </p:spPr>
      </p:pic>
    </p:spTree>
    <p:extLst>
      <p:ext uri="{BB962C8B-B14F-4D97-AF65-F5344CB8AC3E}">
        <p14:creationId xmlns:p14="http://schemas.microsoft.com/office/powerpoint/2010/main" val="120194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B010D75D-5399-29A3-0B6B-B7F30239A3C5}"/>
              </a:ext>
            </a:extLst>
          </p:cNvPr>
          <p:cNvSpPr/>
          <p:nvPr/>
        </p:nvSpPr>
        <p:spPr>
          <a:xfrm>
            <a:off x="6837639" y="64878"/>
            <a:ext cx="5279167" cy="6739958"/>
          </a:xfrm>
          <a:prstGeom prst="rect">
            <a:avLst/>
          </a:prstGeom>
          <a:solidFill>
            <a:schemeClr val="bg1">
              <a:lumMod val="95000"/>
            </a:schemeClr>
          </a:solid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763B525-A41C-17ED-A709-E5DBC5E33B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9222" y="5725160"/>
            <a:ext cx="4368552" cy="1073080"/>
          </a:xfrm>
          <a:prstGeom prst="rect">
            <a:avLst/>
          </a:prstGeom>
        </p:spPr>
      </p:pic>
      <p:sp>
        <p:nvSpPr>
          <p:cNvPr id="82" name="Rectangle 81">
            <a:extLst>
              <a:ext uri="{FF2B5EF4-FFF2-40B4-BE49-F238E27FC236}">
                <a16:creationId xmlns:a16="http://schemas.microsoft.com/office/drawing/2014/main" id="{FE3405EC-27F9-352C-445D-975ED8AADF6E}"/>
              </a:ext>
            </a:extLst>
          </p:cNvPr>
          <p:cNvSpPr/>
          <p:nvPr/>
        </p:nvSpPr>
        <p:spPr>
          <a:xfrm flipH="1">
            <a:off x="95876" y="1230365"/>
            <a:ext cx="2933074" cy="6419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600" dirty="0">
              <a:solidFill>
                <a:schemeClr val="tx1"/>
              </a:solidFill>
            </a:endParaRPr>
          </a:p>
        </p:txBody>
      </p:sp>
      <p:sp>
        <p:nvSpPr>
          <p:cNvPr id="2" name="Title 1">
            <a:extLst>
              <a:ext uri="{FF2B5EF4-FFF2-40B4-BE49-F238E27FC236}">
                <a16:creationId xmlns:a16="http://schemas.microsoft.com/office/drawing/2014/main" id="{9DBE825B-885D-F941-84CA-70E1045224F9}"/>
              </a:ext>
            </a:extLst>
          </p:cNvPr>
          <p:cNvSpPr txBox="1">
            <a:spLocks/>
          </p:cNvSpPr>
          <p:nvPr/>
        </p:nvSpPr>
        <p:spPr>
          <a:xfrm>
            <a:off x="75195" y="-9553"/>
            <a:ext cx="11989806" cy="563563"/>
          </a:xfrm>
          <a:prstGeom prst="rect">
            <a:avLst/>
          </a:prstGeo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GB" sz="2400" b="1" dirty="0">
                <a:latin typeface="+mn-lt"/>
              </a:rPr>
              <a:t>The Beast System… (Code search of the Tanach)</a:t>
            </a:r>
          </a:p>
          <a:p>
            <a:pPr eaLnBrk="1" fontAlgn="auto" hangingPunct="1">
              <a:spcAft>
                <a:spcPts val="0"/>
              </a:spcAft>
              <a:defRPr/>
            </a:pPr>
            <a:endParaRPr lang="en-GB" sz="2400" b="1" dirty="0">
              <a:latin typeface="+mn-lt"/>
            </a:endParaRPr>
          </a:p>
          <a:p>
            <a:pPr eaLnBrk="1" fontAlgn="auto" hangingPunct="1">
              <a:spcAft>
                <a:spcPts val="0"/>
              </a:spcAft>
              <a:defRPr/>
            </a:pPr>
            <a:r>
              <a:rPr lang="en-GB" sz="2400" b="1" dirty="0">
                <a:latin typeface="+mn-lt"/>
              </a:rPr>
              <a:t>Search term “Starlink” </a:t>
            </a:r>
            <a:endParaRPr lang="en-GB" sz="2400" dirty="0">
              <a:latin typeface="+mn-lt"/>
            </a:endParaRPr>
          </a:p>
        </p:txBody>
      </p:sp>
      <p:grpSp>
        <p:nvGrpSpPr>
          <p:cNvPr id="3" name="Group 2">
            <a:extLst>
              <a:ext uri="{FF2B5EF4-FFF2-40B4-BE49-F238E27FC236}">
                <a16:creationId xmlns:a16="http://schemas.microsoft.com/office/drawing/2014/main" id="{EE625360-6859-04E4-BD74-BD8697450DEF}"/>
              </a:ext>
            </a:extLst>
          </p:cNvPr>
          <p:cNvGrpSpPr/>
          <p:nvPr/>
        </p:nvGrpSpPr>
        <p:grpSpPr>
          <a:xfrm>
            <a:off x="7344860" y="115906"/>
            <a:ext cx="4408377" cy="5715422"/>
            <a:chOff x="6889367" y="31822"/>
            <a:chExt cx="5274490" cy="6838330"/>
          </a:xfrm>
        </p:grpSpPr>
        <p:pic>
          <p:nvPicPr>
            <p:cNvPr id="9" name="Picture 8">
              <a:extLst>
                <a:ext uri="{FF2B5EF4-FFF2-40B4-BE49-F238E27FC236}">
                  <a16:creationId xmlns:a16="http://schemas.microsoft.com/office/drawing/2014/main" id="{15CAF10E-25B7-8930-684F-ACE7CE79A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9367" y="4491765"/>
              <a:ext cx="5226839" cy="2378387"/>
            </a:xfrm>
            <a:prstGeom prst="rect">
              <a:avLst/>
            </a:prstGeom>
          </p:spPr>
        </p:pic>
        <p:pic>
          <p:nvPicPr>
            <p:cNvPr id="5" name="Picture 4">
              <a:extLst>
                <a:ext uri="{FF2B5EF4-FFF2-40B4-BE49-F238E27FC236}">
                  <a16:creationId xmlns:a16="http://schemas.microsoft.com/office/drawing/2014/main" id="{03C15F30-503A-A592-CDEE-5A034DEDF7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3999" y="31822"/>
              <a:ext cx="5259858" cy="2440687"/>
            </a:xfrm>
            <a:prstGeom prst="rect">
              <a:avLst/>
            </a:prstGeom>
          </p:spPr>
        </p:pic>
        <p:pic>
          <p:nvPicPr>
            <p:cNvPr id="7" name="Picture 6">
              <a:extLst>
                <a:ext uri="{FF2B5EF4-FFF2-40B4-BE49-F238E27FC236}">
                  <a16:creationId xmlns:a16="http://schemas.microsoft.com/office/drawing/2014/main" id="{C7119669-2AE1-A218-6B30-9194BD16C9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3999" y="2201514"/>
              <a:ext cx="5259858" cy="2422532"/>
            </a:xfrm>
            <a:prstGeom prst="rect">
              <a:avLst/>
            </a:prstGeom>
          </p:spPr>
        </p:pic>
      </p:grpSp>
      <p:cxnSp>
        <p:nvCxnSpPr>
          <p:cNvPr id="4" name="Straight Connector 3">
            <a:extLst>
              <a:ext uri="{FF2B5EF4-FFF2-40B4-BE49-F238E27FC236}">
                <a16:creationId xmlns:a16="http://schemas.microsoft.com/office/drawing/2014/main" id="{2F2E3E56-0596-9867-6908-C24F7F190AD5}"/>
              </a:ext>
            </a:extLst>
          </p:cNvPr>
          <p:cNvCxnSpPr>
            <a:cxnSpLocks/>
          </p:cNvCxnSpPr>
          <p:nvPr/>
        </p:nvCxnSpPr>
        <p:spPr>
          <a:xfrm flipH="1">
            <a:off x="10112205" y="5470259"/>
            <a:ext cx="46744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A560B28-8811-ACAC-CC40-05C28A02BE4D}"/>
              </a:ext>
            </a:extLst>
          </p:cNvPr>
          <p:cNvSpPr txBox="1"/>
          <p:nvPr/>
        </p:nvSpPr>
        <p:spPr>
          <a:xfrm>
            <a:off x="9989358" y="5166377"/>
            <a:ext cx="1009794" cy="246221"/>
          </a:xfrm>
          <a:prstGeom prst="rect">
            <a:avLst/>
          </a:prstGeom>
          <a:solidFill>
            <a:schemeClr val="bg1"/>
          </a:solidFill>
        </p:spPr>
        <p:txBody>
          <a:bodyPr wrap="square" lIns="0" tIns="0" rIns="0" bIns="0" rtlCol="0">
            <a:spAutoFit/>
          </a:bodyPr>
          <a:lstStyle/>
          <a:p>
            <a:r>
              <a:rPr lang="en-GB" sz="1600" b="1" dirty="0">
                <a:solidFill>
                  <a:schemeClr val="accent1">
                    <a:lumMod val="75000"/>
                  </a:schemeClr>
                </a:solidFill>
              </a:rPr>
              <a:t>Quantum</a:t>
            </a:r>
          </a:p>
        </p:txBody>
      </p:sp>
      <p:cxnSp>
        <p:nvCxnSpPr>
          <p:cNvPr id="10" name="Straight Connector 9">
            <a:extLst>
              <a:ext uri="{FF2B5EF4-FFF2-40B4-BE49-F238E27FC236}">
                <a16:creationId xmlns:a16="http://schemas.microsoft.com/office/drawing/2014/main" id="{3FEA87F1-793E-5D2F-02B7-76148D5C1997}"/>
              </a:ext>
            </a:extLst>
          </p:cNvPr>
          <p:cNvCxnSpPr>
            <a:cxnSpLocks/>
          </p:cNvCxnSpPr>
          <p:nvPr/>
        </p:nvCxnSpPr>
        <p:spPr>
          <a:xfrm>
            <a:off x="10361552" y="5777797"/>
            <a:ext cx="461617"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799A35-7ADA-06D6-0C3C-10A4A3733B5D}"/>
              </a:ext>
            </a:extLst>
          </p:cNvPr>
          <p:cNvSpPr txBox="1"/>
          <p:nvPr/>
        </p:nvSpPr>
        <p:spPr>
          <a:xfrm>
            <a:off x="10230688" y="5496382"/>
            <a:ext cx="835577" cy="246221"/>
          </a:xfrm>
          <a:prstGeom prst="rect">
            <a:avLst/>
          </a:prstGeom>
          <a:solidFill>
            <a:schemeClr val="bg1"/>
          </a:solidFill>
        </p:spPr>
        <p:txBody>
          <a:bodyPr wrap="square" lIns="0" tIns="0" rIns="0" bIns="0" rtlCol="0">
            <a:spAutoFit/>
          </a:bodyPr>
          <a:lstStyle/>
          <a:p>
            <a:r>
              <a:rPr lang="en-GB" sz="1600" b="1" dirty="0">
                <a:solidFill>
                  <a:srgbClr val="00B0F0"/>
                </a:solidFill>
              </a:rPr>
              <a:t>Satellite</a:t>
            </a:r>
          </a:p>
        </p:txBody>
      </p:sp>
      <p:cxnSp>
        <p:nvCxnSpPr>
          <p:cNvPr id="16" name="Straight Connector 15">
            <a:extLst>
              <a:ext uri="{FF2B5EF4-FFF2-40B4-BE49-F238E27FC236}">
                <a16:creationId xmlns:a16="http://schemas.microsoft.com/office/drawing/2014/main" id="{25C4B96D-0320-E66C-3AC9-E774FCCD8E66}"/>
              </a:ext>
            </a:extLst>
          </p:cNvPr>
          <p:cNvCxnSpPr>
            <a:cxnSpLocks/>
          </p:cNvCxnSpPr>
          <p:nvPr/>
        </p:nvCxnSpPr>
        <p:spPr>
          <a:xfrm flipH="1" flipV="1">
            <a:off x="9126466" y="4719537"/>
            <a:ext cx="818699" cy="232767"/>
          </a:xfrm>
          <a:prstGeom prst="line">
            <a:avLst/>
          </a:prstGeom>
          <a:ln w="25400">
            <a:solidFill>
              <a:srgbClr val="DE78D7"/>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6580183-63B8-E279-54B1-7116B34127B4}"/>
              </a:ext>
            </a:extLst>
          </p:cNvPr>
          <p:cNvSpPr txBox="1"/>
          <p:nvPr/>
        </p:nvSpPr>
        <p:spPr>
          <a:xfrm rot="990364">
            <a:off x="9291093" y="4860116"/>
            <a:ext cx="531072" cy="246221"/>
          </a:xfrm>
          <a:prstGeom prst="rect">
            <a:avLst/>
          </a:prstGeom>
          <a:solidFill>
            <a:schemeClr val="bg1"/>
          </a:solidFill>
        </p:spPr>
        <p:txBody>
          <a:bodyPr wrap="square" lIns="0" tIns="0" rIns="0" bIns="0" rtlCol="0">
            <a:spAutoFit/>
          </a:bodyPr>
          <a:lstStyle/>
          <a:p>
            <a:r>
              <a:rPr lang="en-GB" sz="1600" b="1" dirty="0">
                <a:solidFill>
                  <a:srgbClr val="DE78D7"/>
                </a:solidFill>
              </a:rPr>
              <a:t>Police</a:t>
            </a:r>
            <a:endParaRPr lang="en-GB" b="1" dirty="0">
              <a:solidFill>
                <a:srgbClr val="DE78D7"/>
              </a:solidFill>
            </a:endParaRPr>
          </a:p>
        </p:txBody>
      </p:sp>
      <p:sp>
        <p:nvSpPr>
          <p:cNvPr id="20" name="TextBox 19">
            <a:extLst>
              <a:ext uri="{FF2B5EF4-FFF2-40B4-BE49-F238E27FC236}">
                <a16:creationId xmlns:a16="http://schemas.microsoft.com/office/drawing/2014/main" id="{C29F6229-74C6-6CAE-8172-11870F52A219}"/>
              </a:ext>
            </a:extLst>
          </p:cNvPr>
          <p:cNvSpPr txBox="1"/>
          <p:nvPr/>
        </p:nvSpPr>
        <p:spPr>
          <a:xfrm rot="17478022">
            <a:off x="9068599" y="3221306"/>
            <a:ext cx="675583" cy="246221"/>
          </a:xfrm>
          <a:prstGeom prst="rect">
            <a:avLst/>
          </a:prstGeom>
          <a:solidFill>
            <a:schemeClr val="bg1"/>
          </a:solidFill>
        </p:spPr>
        <p:txBody>
          <a:bodyPr wrap="square" lIns="0" tIns="0" rIns="0" bIns="0" rtlCol="0">
            <a:spAutoFit/>
          </a:bodyPr>
          <a:lstStyle/>
          <a:p>
            <a:r>
              <a:rPr lang="en-GB" sz="1600" b="1" dirty="0">
                <a:solidFill>
                  <a:srgbClr val="FF0000"/>
                </a:solidFill>
              </a:rPr>
              <a:t>Starlink</a:t>
            </a:r>
          </a:p>
        </p:txBody>
      </p:sp>
      <p:cxnSp>
        <p:nvCxnSpPr>
          <p:cNvPr id="23" name="Straight Connector 22">
            <a:extLst>
              <a:ext uri="{FF2B5EF4-FFF2-40B4-BE49-F238E27FC236}">
                <a16:creationId xmlns:a16="http://schemas.microsoft.com/office/drawing/2014/main" id="{1DA31467-E028-083D-CD23-3399C67DE616}"/>
              </a:ext>
            </a:extLst>
          </p:cNvPr>
          <p:cNvCxnSpPr>
            <a:cxnSpLocks/>
          </p:cNvCxnSpPr>
          <p:nvPr/>
        </p:nvCxnSpPr>
        <p:spPr>
          <a:xfrm flipH="1">
            <a:off x="9924305" y="3087311"/>
            <a:ext cx="405809" cy="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F1D7EEE-14C6-DAFF-E734-9A03455A900F}"/>
              </a:ext>
            </a:extLst>
          </p:cNvPr>
          <p:cNvSpPr txBox="1"/>
          <p:nvPr/>
        </p:nvSpPr>
        <p:spPr>
          <a:xfrm>
            <a:off x="10183299" y="2860586"/>
            <a:ext cx="527134" cy="168828"/>
          </a:xfrm>
          <a:prstGeom prst="rect">
            <a:avLst/>
          </a:prstGeom>
          <a:solidFill>
            <a:schemeClr val="bg1"/>
          </a:solidFill>
        </p:spPr>
        <p:txBody>
          <a:bodyPr wrap="square" lIns="0" tIns="0" rIns="0" bIns="0" rtlCol="0" anchor="ctr" anchorCtr="0">
            <a:noAutofit/>
          </a:bodyPr>
          <a:lstStyle/>
          <a:p>
            <a:r>
              <a:rPr lang="en-GB" b="1" dirty="0">
                <a:solidFill>
                  <a:schemeClr val="accent2">
                    <a:lumMod val="75000"/>
                  </a:schemeClr>
                </a:solidFill>
              </a:rPr>
              <a:t>Beast</a:t>
            </a:r>
          </a:p>
        </p:txBody>
      </p:sp>
      <p:cxnSp>
        <p:nvCxnSpPr>
          <p:cNvPr id="28" name="Straight Connector 27">
            <a:extLst>
              <a:ext uri="{FF2B5EF4-FFF2-40B4-BE49-F238E27FC236}">
                <a16:creationId xmlns:a16="http://schemas.microsoft.com/office/drawing/2014/main" id="{8C59D8C8-325A-0CFA-7324-239ECC38CA26}"/>
              </a:ext>
            </a:extLst>
          </p:cNvPr>
          <p:cNvCxnSpPr>
            <a:cxnSpLocks/>
          </p:cNvCxnSpPr>
          <p:nvPr/>
        </p:nvCxnSpPr>
        <p:spPr>
          <a:xfrm flipH="1">
            <a:off x="9000835" y="2784356"/>
            <a:ext cx="26634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A9D1E66-AABA-2473-9422-BE95F2157400}"/>
              </a:ext>
            </a:extLst>
          </p:cNvPr>
          <p:cNvSpPr txBox="1"/>
          <p:nvPr/>
        </p:nvSpPr>
        <p:spPr>
          <a:xfrm>
            <a:off x="10090030" y="2583024"/>
            <a:ext cx="240084" cy="151493"/>
          </a:xfrm>
          <a:prstGeom prst="rect">
            <a:avLst/>
          </a:prstGeom>
          <a:solidFill>
            <a:schemeClr val="bg1"/>
          </a:solidFill>
        </p:spPr>
        <p:txBody>
          <a:bodyPr wrap="square" lIns="0" tIns="0" rIns="0" bIns="0" rtlCol="0" anchor="ctr" anchorCtr="0">
            <a:noAutofit/>
          </a:bodyPr>
          <a:lstStyle/>
          <a:p>
            <a:r>
              <a:rPr lang="en-GB" sz="1600" b="1" dirty="0">
                <a:solidFill>
                  <a:srgbClr val="FF0000"/>
                </a:solidFill>
              </a:rPr>
              <a:t>Pit</a:t>
            </a:r>
            <a:endParaRPr lang="en-GB" b="1" dirty="0">
              <a:solidFill>
                <a:srgbClr val="FF0000"/>
              </a:solidFill>
            </a:endParaRPr>
          </a:p>
        </p:txBody>
      </p:sp>
      <p:cxnSp>
        <p:nvCxnSpPr>
          <p:cNvPr id="34" name="Straight Connector 33">
            <a:extLst>
              <a:ext uri="{FF2B5EF4-FFF2-40B4-BE49-F238E27FC236}">
                <a16:creationId xmlns:a16="http://schemas.microsoft.com/office/drawing/2014/main" id="{39634FCD-F759-99BC-D08D-659B88B2BBD0}"/>
              </a:ext>
            </a:extLst>
          </p:cNvPr>
          <p:cNvCxnSpPr>
            <a:cxnSpLocks/>
          </p:cNvCxnSpPr>
          <p:nvPr/>
        </p:nvCxnSpPr>
        <p:spPr>
          <a:xfrm>
            <a:off x="9673321" y="2705560"/>
            <a:ext cx="404480" cy="459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688F5B-DD32-BD3B-CD10-3F6E49EB27D6}"/>
              </a:ext>
            </a:extLst>
          </p:cNvPr>
          <p:cNvSpPr txBox="1"/>
          <p:nvPr/>
        </p:nvSpPr>
        <p:spPr>
          <a:xfrm>
            <a:off x="9119626" y="2485818"/>
            <a:ext cx="697916" cy="156573"/>
          </a:xfrm>
          <a:prstGeom prst="rect">
            <a:avLst/>
          </a:prstGeom>
          <a:solidFill>
            <a:schemeClr val="bg1"/>
          </a:solidFill>
        </p:spPr>
        <p:txBody>
          <a:bodyPr wrap="square" lIns="0" tIns="0" rIns="0" bIns="0" rtlCol="0" anchor="ctr" anchorCtr="0">
            <a:noAutofit/>
          </a:bodyPr>
          <a:lstStyle/>
          <a:p>
            <a:r>
              <a:rPr lang="en-GB" sz="1600" b="1" dirty="0">
                <a:solidFill>
                  <a:srgbClr val="00B050"/>
                </a:solidFill>
              </a:rPr>
              <a:t>Bracelet</a:t>
            </a:r>
          </a:p>
        </p:txBody>
      </p:sp>
      <p:sp>
        <p:nvSpPr>
          <p:cNvPr id="38" name="TextBox 37">
            <a:extLst>
              <a:ext uri="{FF2B5EF4-FFF2-40B4-BE49-F238E27FC236}">
                <a16:creationId xmlns:a16="http://schemas.microsoft.com/office/drawing/2014/main" id="{4321DD64-8C33-5088-402D-3717D4975EA9}"/>
              </a:ext>
            </a:extLst>
          </p:cNvPr>
          <p:cNvSpPr txBox="1"/>
          <p:nvPr/>
        </p:nvSpPr>
        <p:spPr>
          <a:xfrm>
            <a:off x="10077801" y="2113780"/>
            <a:ext cx="815018" cy="174162"/>
          </a:xfrm>
          <a:prstGeom prst="rect">
            <a:avLst/>
          </a:prstGeom>
          <a:solidFill>
            <a:schemeClr val="bg1"/>
          </a:solidFill>
        </p:spPr>
        <p:txBody>
          <a:bodyPr wrap="square" lIns="0" tIns="0" rIns="0" bIns="0" rtlCol="0" anchor="ctr" anchorCtr="0">
            <a:noAutofit/>
          </a:bodyPr>
          <a:lstStyle/>
          <a:p>
            <a:r>
              <a:rPr lang="en-GB" sz="1600" b="1" dirty="0">
                <a:solidFill>
                  <a:schemeClr val="accent1">
                    <a:lumMod val="75000"/>
                  </a:schemeClr>
                </a:solidFill>
              </a:rPr>
              <a:t>Quantum</a:t>
            </a:r>
            <a:endParaRPr lang="en-GB" b="1" dirty="0">
              <a:solidFill>
                <a:schemeClr val="accent1">
                  <a:lumMod val="75000"/>
                </a:schemeClr>
              </a:solidFill>
            </a:endParaRPr>
          </a:p>
        </p:txBody>
      </p:sp>
      <p:sp>
        <p:nvSpPr>
          <p:cNvPr id="39" name="TextBox 38">
            <a:extLst>
              <a:ext uri="{FF2B5EF4-FFF2-40B4-BE49-F238E27FC236}">
                <a16:creationId xmlns:a16="http://schemas.microsoft.com/office/drawing/2014/main" id="{7AF57644-7A34-1C47-EC3C-964D1A61DCF0}"/>
              </a:ext>
            </a:extLst>
          </p:cNvPr>
          <p:cNvSpPr txBox="1"/>
          <p:nvPr/>
        </p:nvSpPr>
        <p:spPr>
          <a:xfrm>
            <a:off x="9090562" y="2100361"/>
            <a:ext cx="684438" cy="176480"/>
          </a:xfrm>
          <a:prstGeom prst="rect">
            <a:avLst/>
          </a:prstGeom>
          <a:solidFill>
            <a:schemeClr val="bg1"/>
          </a:solidFill>
        </p:spPr>
        <p:txBody>
          <a:bodyPr wrap="square" lIns="0" tIns="0" rIns="0" bIns="0" rtlCol="0" anchor="ctr" anchorCtr="0">
            <a:noAutofit/>
          </a:bodyPr>
          <a:lstStyle/>
          <a:p>
            <a:r>
              <a:rPr lang="en-GB" sz="1600" b="1" dirty="0">
                <a:solidFill>
                  <a:srgbClr val="00B0F0"/>
                </a:solidFill>
              </a:rPr>
              <a:t>Satellite</a:t>
            </a:r>
            <a:endParaRPr lang="en-GB" b="1" dirty="0">
              <a:solidFill>
                <a:srgbClr val="00B0F0"/>
              </a:solidFill>
            </a:endParaRPr>
          </a:p>
        </p:txBody>
      </p:sp>
      <p:cxnSp>
        <p:nvCxnSpPr>
          <p:cNvPr id="47" name="Straight Connector 46">
            <a:extLst>
              <a:ext uri="{FF2B5EF4-FFF2-40B4-BE49-F238E27FC236}">
                <a16:creationId xmlns:a16="http://schemas.microsoft.com/office/drawing/2014/main" id="{018331F3-A4FB-2989-B975-2A3FAE14DEE2}"/>
              </a:ext>
            </a:extLst>
          </p:cNvPr>
          <p:cNvCxnSpPr>
            <a:cxnSpLocks/>
          </p:cNvCxnSpPr>
          <p:nvPr/>
        </p:nvCxnSpPr>
        <p:spPr>
          <a:xfrm>
            <a:off x="9329747" y="2055690"/>
            <a:ext cx="2060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871441F-A451-A90A-E77B-09B91179EEB2}"/>
              </a:ext>
            </a:extLst>
          </p:cNvPr>
          <p:cNvSpPr txBox="1"/>
          <p:nvPr/>
        </p:nvSpPr>
        <p:spPr>
          <a:xfrm>
            <a:off x="9244261" y="1712878"/>
            <a:ext cx="272080" cy="201289"/>
          </a:xfrm>
          <a:prstGeom prst="rect">
            <a:avLst/>
          </a:prstGeom>
          <a:solidFill>
            <a:schemeClr val="bg1"/>
          </a:solidFill>
        </p:spPr>
        <p:txBody>
          <a:bodyPr wrap="square" lIns="0" tIns="0" rIns="0" bIns="0" rtlCol="0" anchor="ctr" anchorCtr="0">
            <a:noAutofit/>
          </a:bodyPr>
          <a:lstStyle/>
          <a:p>
            <a:r>
              <a:rPr lang="en-GB" sz="1600" b="1" dirty="0">
                <a:solidFill>
                  <a:srgbClr val="FF0000"/>
                </a:solidFill>
              </a:rPr>
              <a:t>Pit</a:t>
            </a:r>
            <a:endParaRPr lang="en-GB" b="1" dirty="0">
              <a:solidFill>
                <a:srgbClr val="FF0000"/>
              </a:solidFill>
            </a:endParaRPr>
          </a:p>
        </p:txBody>
      </p:sp>
      <p:cxnSp>
        <p:nvCxnSpPr>
          <p:cNvPr id="52" name="Straight Connector 51">
            <a:extLst>
              <a:ext uri="{FF2B5EF4-FFF2-40B4-BE49-F238E27FC236}">
                <a16:creationId xmlns:a16="http://schemas.microsoft.com/office/drawing/2014/main" id="{45E7711A-D117-C9FA-D110-403010565207}"/>
              </a:ext>
            </a:extLst>
          </p:cNvPr>
          <p:cNvCxnSpPr>
            <a:cxnSpLocks/>
          </p:cNvCxnSpPr>
          <p:nvPr/>
        </p:nvCxnSpPr>
        <p:spPr>
          <a:xfrm flipH="1">
            <a:off x="9695831" y="1289246"/>
            <a:ext cx="31093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A76C8A2-7A29-4BDF-38F6-7DF049671480}"/>
              </a:ext>
            </a:extLst>
          </p:cNvPr>
          <p:cNvSpPr txBox="1"/>
          <p:nvPr/>
        </p:nvSpPr>
        <p:spPr>
          <a:xfrm>
            <a:off x="9612541" y="1336119"/>
            <a:ext cx="512542" cy="179205"/>
          </a:xfrm>
          <a:prstGeom prst="rect">
            <a:avLst/>
          </a:prstGeom>
          <a:solidFill>
            <a:schemeClr val="bg1"/>
          </a:solidFill>
        </p:spPr>
        <p:txBody>
          <a:bodyPr wrap="square" lIns="0" tIns="0" rIns="0" bIns="0" rtlCol="0" anchor="ctr" anchorCtr="0">
            <a:noAutofit/>
          </a:bodyPr>
          <a:lstStyle/>
          <a:p>
            <a:r>
              <a:rPr lang="en-GB" b="1" dirty="0">
                <a:solidFill>
                  <a:srgbClr val="FF0000"/>
                </a:solidFill>
              </a:rPr>
              <a:t>Slave</a:t>
            </a:r>
          </a:p>
        </p:txBody>
      </p:sp>
      <p:sp>
        <p:nvSpPr>
          <p:cNvPr id="57" name="TextBox 56">
            <a:extLst>
              <a:ext uri="{FF2B5EF4-FFF2-40B4-BE49-F238E27FC236}">
                <a16:creationId xmlns:a16="http://schemas.microsoft.com/office/drawing/2014/main" id="{3A4614AA-6AB7-D4DF-9521-56158C559C71}"/>
              </a:ext>
            </a:extLst>
          </p:cNvPr>
          <p:cNvSpPr txBox="1"/>
          <p:nvPr/>
        </p:nvSpPr>
        <p:spPr>
          <a:xfrm>
            <a:off x="7739222" y="921598"/>
            <a:ext cx="715388" cy="193344"/>
          </a:xfrm>
          <a:prstGeom prst="rect">
            <a:avLst/>
          </a:prstGeom>
          <a:solidFill>
            <a:schemeClr val="bg1"/>
          </a:solidFill>
        </p:spPr>
        <p:txBody>
          <a:bodyPr wrap="square" lIns="0" tIns="0" rIns="0" bIns="0" rtlCol="0" anchor="ctr" anchorCtr="0">
            <a:noAutofit/>
          </a:bodyPr>
          <a:lstStyle/>
          <a:p>
            <a:r>
              <a:rPr lang="en-GB" b="1" dirty="0">
                <a:solidFill>
                  <a:srgbClr val="00B050"/>
                </a:solidFill>
              </a:rPr>
              <a:t>Satanic</a:t>
            </a:r>
          </a:p>
        </p:txBody>
      </p:sp>
      <p:cxnSp>
        <p:nvCxnSpPr>
          <p:cNvPr id="58" name="Straight Connector 57">
            <a:extLst>
              <a:ext uri="{FF2B5EF4-FFF2-40B4-BE49-F238E27FC236}">
                <a16:creationId xmlns:a16="http://schemas.microsoft.com/office/drawing/2014/main" id="{A81EB50F-A8A1-FD22-2932-97FF8DB6F02D}"/>
              </a:ext>
            </a:extLst>
          </p:cNvPr>
          <p:cNvCxnSpPr>
            <a:cxnSpLocks/>
          </p:cNvCxnSpPr>
          <p:nvPr/>
        </p:nvCxnSpPr>
        <p:spPr>
          <a:xfrm>
            <a:off x="7575347" y="1136474"/>
            <a:ext cx="1025878" cy="1243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095158-001D-3C9D-3685-E71240B38C1C}"/>
              </a:ext>
            </a:extLst>
          </p:cNvPr>
          <p:cNvCxnSpPr>
            <a:cxnSpLocks/>
          </p:cNvCxnSpPr>
          <p:nvPr/>
        </p:nvCxnSpPr>
        <p:spPr>
          <a:xfrm flipH="1">
            <a:off x="9072904" y="1142692"/>
            <a:ext cx="1245854"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72AB190-F800-9B4D-8A13-EE38B88D08FB}"/>
              </a:ext>
            </a:extLst>
          </p:cNvPr>
          <p:cNvSpPr txBox="1"/>
          <p:nvPr/>
        </p:nvSpPr>
        <p:spPr>
          <a:xfrm>
            <a:off x="9211378" y="888199"/>
            <a:ext cx="514413" cy="196484"/>
          </a:xfrm>
          <a:prstGeom prst="rect">
            <a:avLst/>
          </a:prstGeom>
          <a:solidFill>
            <a:schemeClr val="bg1"/>
          </a:solidFill>
        </p:spPr>
        <p:txBody>
          <a:bodyPr wrap="square" lIns="0" tIns="0" rIns="0" bIns="0" rtlCol="0" anchor="ctr" anchorCtr="0">
            <a:noAutofit/>
          </a:bodyPr>
          <a:lstStyle/>
          <a:p>
            <a:r>
              <a:rPr lang="en-GB" b="1" dirty="0">
                <a:solidFill>
                  <a:schemeClr val="accent1">
                    <a:lumMod val="75000"/>
                  </a:schemeClr>
                </a:solidFill>
              </a:rPr>
              <a:t>Slave</a:t>
            </a:r>
          </a:p>
        </p:txBody>
      </p:sp>
      <p:cxnSp>
        <p:nvCxnSpPr>
          <p:cNvPr id="63" name="Straight Connector 62">
            <a:extLst>
              <a:ext uri="{FF2B5EF4-FFF2-40B4-BE49-F238E27FC236}">
                <a16:creationId xmlns:a16="http://schemas.microsoft.com/office/drawing/2014/main" id="{1ED7E50A-2EEA-DC71-B3FC-6C1331ECDC45}"/>
              </a:ext>
            </a:extLst>
          </p:cNvPr>
          <p:cNvCxnSpPr>
            <a:cxnSpLocks/>
          </p:cNvCxnSpPr>
          <p:nvPr/>
        </p:nvCxnSpPr>
        <p:spPr>
          <a:xfrm flipH="1">
            <a:off x="9965949" y="981665"/>
            <a:ext cx="83340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1E80D7D-6D0F-7467-A7CA-E5C6318FD7A3}"/>
              </a:ext>
            </a:extLst>
          </p:cNvPr>
          <p:cNvSpPr txBox="1"/>
          <p:nvPr/>
        </p:nvSpPr>
        <p:spPr>
          <a:xfrm>
            <a:off x="10112205" y="752651"/>
            <a:ext cx="542296" cy="172502"/>
          </a:xfrm>
          <a:prstGeom prst="rect">
            <a:avLst/>
          </a:prstGeom>
          <a:solidFill>
            <a:schemeClr val="bg1"/>
          </a:solidFill>
        </p:spPr>
        <p:txBody>
          <a:bodyPr wrap="square" lIns="0" tIns="0" rIns="0" bIns="0" rtlCol="0" anchor="ctr" anchorCtr="0">
            <a:noAutofit/>
          </a:bodyPr>
          <a:lstStyle/>
          <a:p>
            <a:r>
              <a:rPr lang="en-GB" b="1" dirty="0">
                <a:solidFill>
                  <a:schemeClr val="accent1">
                    <a:lumMod val="75000"/>
                  </a:schemeClr>
                </a:solidFill>
              </a:rPr>
              <a:t>Satan</a:t>
            </a:r>
          </a:p>
        </p:txBody>
      </p:sp>
      <p:cxnSp>
        <p:nvCxnSpPr>
          <p:cNvPr id="67" name="Straight Connector 66">
            <a:extLst>
              <a:ext uri="{FF2B5EF4-FFF2-40B4-BE49-F238E27FC236}">
                <a16:creationId xmlns:a16="http://schemas.microsoft.com/office/drawing/2014/main" id="{27CC0F13-27AD-DC92-AFFD-91EEF611D256}"/>
              </a:ext>
            </a:extLst>
          </p:cNvPr>
          <p:cNvCxnSpPr>
            <a:cxnSpLocks/>
          </p:cNvCxnSpPr>
          <p:nvPr/>
        </p:nvCxnSpPr>
        <p:spPr>
          <a:xfrm flipH="1">
            <a:off x="9590562" y="474124"/>
            <a:ext cx="80337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DFA8BF8-589F-9EBB-3F87-8A86F94FB7E8}"/>
              </a:ext>
            </a:extLst>
          </p:cNvPr>
          <p:cNvSpPr txBox="1"/>
          <p:nvPr/>
        </p:nvSpPr>
        <p:spPr>
          <a:xfrm>
            <a:off x="9757606" y="234474"/>
            <a:ext cx="491502" cy="186121"/>
          </a:xfrm>
          <a:prstGeom prst="rect">
            <a:avLst/>
          </a:prstGeom>
          <a:solidFill>
            <a:schemeClr val="bg1"/>
          </a:solidFill>
        </p:spPr>
        <p:txBody>
          <a:bodyPr wrap="square" lIns="0" tIns="0" rIns="0" bIns="0" rtlCol="0" anchor="ctr" anchorCtr="0">
            <a:noAutofit/>
          </a:bodyPr>
          <a:lstStyle/>
          <a:p>
            <a:r>
              <a:rPr lang="en-GB" sz="1600" b="1" dirty="0">
                <a:solidFill>
                  <a:schemeClr val="accent1">
                    <a:lumMod val="75000"/>
                  </a:schemeClr>
                </a:solidFill>
              </a:rPr>
              <a:t>Beast</a:t>
            </a:r>
          </a:p>
        </p:txBody>
      </p:sp>
      <p:sp>
        <p:nvSpPr>
          <p:cNvPr id="69" name="TextBox 68">
            <a:extLst>
              <a:ext uri="{FF2B5EF4-FFF2-40B4-BE49-F238E27FC236}">
                <a16:creationId xmlns:a16="http://schemas.microsoft.com/office/drawing/2014/main" id="{364E5C61-0A85-A07B-0B13-06DE1742E276}"/>
              </a:ext>
            </a:extLst>
          </p:cNvPr>
          <p:cNvSpPr txBox="1"/>
          <p:nvPr/>
        </p:nvSpPr>
        <p:spPr>
          <a:xfrm>
            <a:off x="8624792" y="173900"/>
            <a:ext cx="287390" cy="246221"/>
          </a:xfrm>
          <a:prstGeom prst="rect">
            <a:avLst/>
          </a:prstGeom>
          <a:solidFill>
            <a:schemeClr val="bg1"/>
          </a:solidFill>
        </p:spPr>
        <p:txBody>
          <a:bodyPr wrap="square" lIns="0" tIns="0" rIns="0" bIns="0" rtlCol="0">
            <a:spAutoFit/>
          </a:bodyPr>
          <a:lstStyle/>
          <a:p>
            <a:r>
              <a:rPr lang="en-GB" sz="1600" b="1" dirty="0">
                <a:solidFill>
                  <a:srgbClr val="00B050"/>
                </a:solidFill>
              </a:rPr>
              <a:t>Pit</a:t>
            </a:r>
          </a:p>
        </p:txBody>
      </p:sp>
      <p:sp>
        <p:nvSpPr>
          <p:cNvPr id="72" name="TextBox 71">
            <a:extLst>
              <a:ext uri="{FF2B5EF4-FFF2-40B4-BE49-F238E27FC236}">
                <a16:creationId xmlns:a16="http://schemas.microsoft.com/office/drawing/2014/main" id="{080A2EF0-938F-FD7F-27E4-C6D48EEE7CCA}"/>
              </a:ext>
            </a:extLst>
          </p:cNvPr>
          <p:cNvSpPr txBox="1"/>
          <p:nvPr/>
        </p:nvSpPr>
        <p:spPr>
          <a:xfrm>
            <a:off x="8438689" y="3270589"/>
            <a:ext cx="696530" cy="170712"/>
          </a:xfrm>
          <a:prstGeom prst="rect">
            <a:avLst/>
          </a:prstGeom>
          <a:solidFill>
            <a:schemeClr val="bg1"/>
          </a:solidFill>
        </p:spPr>
        <p:txBody>
          <a:bodyPr wrap="square" lIns="0" tIns="0" rIns="0" bIns="0" rtlCol="0" anchor="ctr" anchorCtr="0">
            <a:noAutofit/>
          </a:bodyPr>
          <a:lstStyle/>
          <a:p>
            <a:r>
              <a:rPr lang="en-GB" b="1" dirty="0">
                <a:solidFill>
                  <a:srgbClr val="DE78D7"/>
                </a:solidFill>
              </a:rPr>
              <a:t>Demon</a:t>
            </a:r>
          </a:p>
        </p:txBody>
      </p:sp>
      <p:cxnSp>
        <p:nvCxnSpPr>
          <p:cNvPr id="73" name="Straight Connector 72">
            <a:extLst>
              <a:ext uri="{FF2B5EF4-FFF2-40B4-BE49-F238E27FC236}">
                <a16:creationId xmlns:a16="http://schemas.microsoft.com/office/drawing/2014/main" id="{5C5892C1-66EA-6BBF-2173-6DBCE2806901}"/>
              </a:ext>
            </a:extLst>
          </p:cNvPr>
          <p:cNvCxnSpPr>
            <a:cxnSpLocks/>
          </p:cNvCxnSpPr>
          <p:nvPr/>
        </p:nvCxnSpPr>
        <p:spPr>
          <a:xfrm flipH="1">
            <a:off x="8474381" y="3470334"/>
            <a:ext cx="597607" cy="0"/>
          </a:xfrm>
          <a:prstGeom prst="line">
            <a:avLst/>
          </a:prstGeom>
          <a:ln w="25400">
            <a:solidFill>
              <a:srgbClr val="DE78D7"/>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8444C5B-BF42-CD23-16A8-6C8821A9800F}"/>
              </a:ext>
            </a:extLst>
          </p:cNvPr>
          <p:cNvSpPr txBox="1"/>
          <p:nvPr/>
        </p:nvSpPr>
        <p:spPr>
          <a:xfrm rot="20927711">
            <a:off x="8359119" y="4038543"/>
            <a:ext cx="524605" cy="198690"/>
          </a:xfrm>
          <a:prstGeom prst="rect">
            <a:avLst/>
          </a:prstGeom>
          <a:solidFill>
            <a:schemeClr val="bg1"/>
          </a:solidFill>
        </p:spPr>
        <p:txBody>
          <a:bodyPr wrap="square" lIns="0" tIns="0" rIns="0" bIns="0" rtlCol="0" anchor="ctr" anchorCtr="0">
            <a:noAutofit/>
          </a:bodyPr>
          <a:lstStyle/>
          <a:p>
            <a:r>
              <a:rPr lang="en-GB" sz="1600" b="1" dirty="0">
                <a:solidFill>
                  <a:schemeClr val="accent2">
                    <a:lumMod val="75000"/>
                  </a:schemeClr>
                </a:solidFill>
              </a:rPr>
              <a:t>Police</a:t>
            </a:r>
          </a:p>
        </p:txBody>
      </p:sp>
      <p:sp>
        <p:nvSpPr>
          <p:cNvPr id="81" name="TextBox 80">
            <a:extLst>
              <a:ext uri="{FF2B5EF4-FFF2-40B4-BE49-F238E27FC236}">
                <a16:creationId xmlns:a16="http://schemas.microsoft.com/office/drawing/2014/main" id="{77F55C4C-0502-C7C9-763D-1241DC92FD31}"/>
              </a:ext>
            </a:extLst>
          </p:cNvPr>
          <p:cNvSpPr txBox="1"/>
          <p:nvPr/>
        </p:nvSpPr>
        <p:spPr>
          <a:xfrm>
            <a:off x="89483" y="1222180"/>
            <a:ext cx="3211656" cy="646331"/>
          </a:xfrm>
          <a:prstGeom prst="rect">
            <a:avLst/>
          </a:prstGeom>
          <a:noFill/>
        </p:spPr>
        <p:txBody>
          <a:bodyPr wrap="square">
            <a:spAutoFit/>
          </a:bodyPr>
          <a:lstStyle/>
          <a:p>
            <a:r>
              <a:rPr lang="en-GB" dirty="0"/>
              <a:t>1 chance in </a:t>
            </a:r>
            <a:r>
              <a:rPr lang="en-GB" dirty="0">
                <a:highlight>
                  <a:srgbClr val="FFFF00"/>
                </a:highlight>
              </a:rPr>
              <a:t>1,521,676,111</a:t>
            </a:r>
          </a:p>
          <a:p>
            <a:r>
              <a:rPr lang="en-GB" dirty="0"/>
              <a:t>1 chance in 1.5 Billion</a:t>
            </a:r>
          </a:p>
        </p:txBody>
      </p:sp>
      <p:pic>
        <p:nvPicPr>
          <p:cNvPr id="85" name="Picture 84">
            <a:extLst>
              <a:ext uri="{FF2B5EF4-FFF2-40B4-BE49-F238E27FC236}">
                <a16:creationId xmlns:a16="http://schemas.microsoft.com/office/drawing/2014/main" id="{58EF994C-E992-B3D5-14EC-2439241136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104" y="2326158"/>
            <a:ext cx="4563384" cy="4376194"/>
          </a:xfrm>
          <a:prstGeom prst="rect">
            <a:avLst/>
          </a:prstGeom>
          <a:ln>
            <a:solidFill>
              <a:schemeClr val="tx1"/>
            </a:solidFill>
          </a:ln>
        </p:spPr>
      </p:pic>
      <p:pic>
        <p:nvPicPr>
          <p:cNvPr id="87" name="Picture 86">
            <a:extLst>
              <a:ext uri="{FF2B5EF4-FFF2-40B4-BE49-F238E27FC236}">
                <a16:creationId xmlns:a16="http://schemas.microsoft.com/office/drawing/2014/main" id="{A5033A4D-857E-FAD4-CC3A-369695EFED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5588" y="99935"/>
            <a:ext cx="908374" cy="107570"/>
          </a:xfrm>
          <a:prstGeom prst="rect">
            <a:avLst/>
          </a:prstGeom>
        </p:spPr>
      </p:pic>
      <p:cxnSp>
        <p:nvCxnSpPr>
          <p:cNvPr id="70" name="Straight Connector 69">
            <a:extLst>
              <a:ext uri="{FF2B5EF4-FFF2-40B4-BE49-F238E27FC236}">
                <a16:creationId xmlns:a16="http://schemas.microsoft.com/office/drawing/2014/main" id="{4385168D-3A68-98AF-40ED-9E9FB1CB5FE4}"/>
              </a:ext>
            </a:extLst>
          </p:cNvPr>
          <p:cNvCxnSpPr>
            <a:cxnSpLocks/>
          </p:cNvCxnSpPr>
          <p:nvPr/>
        </p:nvCxnSpPr>
        <p:spPr>
          <a:xfrm>
            <a:off x="7463552" y="152219"/>
            <a:ext cx="2186597" cy="6642"/>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715A309-5CE2-485F-A873-5AEB168E6838}"/>
              </a:ext>
            </a:extLst>
          </p:cNvPr>
          <p:cNvCxnSpPr>
            <a:cxnSpLocks/>
          </p:cNvCxnSpPr>
          <p:nvPr/>
        </p:nvCxnSpPr>
        <p:spPr>
          <a:xfrm flipH="1">
            <a:off x="7575347" y="207505"/>
            <a:ext cx="7153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533AFB0-02F7-2681-9EAE-CF43D2032202}"/>
              </a:ext>
            </a:extLst>
          </p:cNvPr>
          <p:cNvSpPr txBox="1"/>
          <p:nvPr/>
        </p:nvSpPr>
        <p:spPr>
          <a:xfrm>
            <a:off x="7586805" y="234745"/>
            <a:ext cx="758010" cy="171233"/>
          </a:xfrm>
          <a:prstGeom prst="rect">
            <a:avLst/>
          </a:prstGeom>
          <a:solidFill>
            <a:schemeClr val="bg1"/>
          </a:solidFill>
        </p:spPr>
        <p:txBody>
          <a:bodyPr wrap="square" lIns="0" tIns="0" rIns="0" bIns="0" rtlCol="0" anchor="ctr" anchorCtr="0">
            <a:noAutofit/>
          </a:bodyPr>
          <a:lstStyle/>
          <a:p>
            <a:r>
              <a:rPr lang="en-GB" sz="1600" b="1" dirty="0">
                <a:solidFill>
                  <a:srgbClr val="C00000"/>
                </a:solidFill>
              </a:rPr>
              <a:t>Predator</a:t>
            </a:r>
          </a:p>
        </p:txBody>
      </p:sp>
      <p:cxnSp>
        <p:nvCxnSpPr>
          <p:cNvPr id="26" name="Straight Connector 25">
            <a:extLst>
              <a:ext uri="{FF2B5EF4-FFF2-40B4-BE49-F238E27FC236}">
                <a16:creationId xmlns:a16="http://schemas.microsoft.com/office/drawing/2014/main" id="{6112465D-721B-8A8F-8ECD-7F7A599CA9F7}"/>
              </a:ext>
            </a:extLst>
          </p:cNvPr>
          <p:cNvCxnSpPr>
            <a:cxnSpLocks/>
          </p:cNvCxnSpPr>
          <p:nvPr/>
        </p:nvCxnSpPr>
        <p:spPr>
          <a:xfrm flipH="1" flipV="1">
            <a:off x="8027043" y="6590321"/>
            <a:ext cx="3765820" cy="1"/>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CE03DC0-85B9-9AC9-670A-2622C23238AD}"/>
              </a:ext>
            </a:extLst>
          </p:cNvPr>
          <p:cNvSpPr txBox="1"/>
          <p:nvPr/>
        </p:nvSpPr>
        <p:spPr>
          <a:xfrm>
            <a:off x="9665754" y="6345521"/>
            <a:ext cx="536930" cy="174387"/>
          </a:xfrm>
          <a:prstGeom prst="rect">
            <a:avLst/>
          </a:prstGeom>
          <a:solidFill>
            <a:schemeClr val="bg1"/>
          </a:solidFill>
        </p:spPr>
        <p:txBody>
          <a:bodyPr wrap="square" lIns="0" tIns="0" rIns="0" bIns="0" rtlCol="0" anchor="ctr" anchorCtr="0">
            <a:noAutofit/>
          </a:bodyPr>
          <a:lstStyle/>
          <a:p>
            <a:r>
              <a:rPr lang="en-GB" sz="1600" b="1" dirty="0">
                <a:solidFill>
                  <a:schemeClr val="accent2">
                    <a:lumMod val="75000"/>
                  </a:schemeClr>
                </a:solidFill>
              </a:rPr>
              <a:t>Drone</a:t>
            </a:r>
          </a:p>
        </p:txBody>
      </p:sp>
      <p:cxnSp>
        <p:nvCxnSpPr>
          <p:cNvPr id="33" name="Straight Connector 32">
            <a:extLst>
              <a:ext uri="{FF2B5EF4-FFF2-40B4-BE49-F238E27FC236}">
                <a16:creationId xmlns:a16="http://schemas.microsoft.com/office/drawing/2014/main" id="{32F81E47-6E29-2E2C-DA11-784EC09820F9}"/>
              </a:ext>
            </a:extLst>
          </p:cNvPr>
          <p:cNvCxnSpPr>
            <a:cxnSpLocks/>
          </p:cNvCxnSpPr>
          <p:nvPr/>
        </p:nvCxnSpPr>
        <p:spPr>
          <a:xfrm flipH="1">
            <a:off x="11451770" y="6735774"/>
            <a:ext cx="21250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9D00A0C1-059B-EA63-570D-68889BE908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3670" y="1927858"/>
            <a:ext cx="1317828" cy="174162"/>
          </a:xfrm>
          <a:prstGeom prst="rect">
            <a:avLst/>
          </a:prstGeom>
        </p:spPr>
      </p:pic>
      <p:sp>
        <p:nvSpPr>
          <p:cNvPr id="42" name="TextBox 41">
            <a:extLst>
              <a:ext uri="{FF2B5EF4-FFF2-40B4-BE49-F238E27FC236}">
                <a16:creationId xmlns:a16="http://schemas.microsoft.com/office/drawing/2014/main" id="{1E015EF2-6AD8-F9CA-73AD-4EB5403A4276}"/>
              </a:ext>
            </a:extLst>
          </p:cNvPr>
          <p:cNvSpPr txBox="1"/>
          <p:nvPr/>
        </p:nvSpPr>
        <p:spPr>
          <a:xfrm>
            <a:off x="10883419" y="1663548"/>
            <a:ext cx="860826" cy="216059"/>
          </a:xfrm>
          <a:prstGeom prst="rect">
            <a:avLst/>
          </a:prstGeom>
          <a:solidFill>
            <a:schemeClr val="bg1"/>
          </a:solidFill>
        </p:spPr>
        <p:txBody>
          <a:bodyPr wrap="square" lIns="0" tIns="0" rIns="0" bIns="0" rtlCol="0" anchor="ctr" anchorCtr="0">
            <a:noAutofit/>
          </a:bodyPr>
          <a:lstStyle/>
          <a:p>
            <a:r>
              <a:rPr lang="en-GB" sz="1600" b="1" dirty="0">
                <a:solidFill>
                  <a:srgbClr val="FFC000"/>
                </a:solidFill>
              </a:rPr>
              <a:t>Computer</a:t>
            </a:r>
          </a:p>
        </p:txBody>
      </p:sp>
      <p:cxnSp>
        <p:nvCxnSpPr>
          <p:cNvPr id="43" name="Straight Connector 42">
            <a:extLst>
              <a:ext uri="{FF2B5EF4-FFF2-40B4-BE49-F238E27FC236}">
                <a16:creationId xmlns:a16="http://schemas.microsoft.com/office/drawing/2014/main" id="{AB712446-A720-5CDC-2BB8-45BF1661BEBC}"/>
              </a:ext>
            </a:extLst>
          </p:cNvPr>
          <p:cNvCxnSpPr>
            <a:cxnSpLocks/>
          </p:cNvCxnSpPr>
          <p:nvPr/>
        </p:nvCxnSpPr>
        <p:spPr>
          <a:xfrm flipH="1">
            <a:off x="11256555" y="1964278"/>
            <a:ext cx="602937"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73D7E91-1E28-E3BD-CB0C-063C37478D1F}"/>
              </a:ext>
            </a:extLst>
          </p:cNvPr>
          <p:cNvSpPr txBox="1"/>
          <p:nvPr/>
        </p:nvSpPr>
        <p:spPr>
          <a:xfrm>
            <a:off x="11066265" y="2075692"/>
            <a:ext cx="461622" cy="197304"/>
          </a:xfrm>
          <a:prstGeom prst="rect">
            <a:avLst/>
          </a:prstGeom>
          <a:solidFill>
            <a:schemeClr val="bg1"/>
          </a:solidFill>
        </p:spPr>
        <p:txBody>
          <a:bodyPr wrap="square" lIns="0" tIns="0" rIns="0" bIns="0" rtlCol="0" anchor="ctr" anchorCtr="0">
            <a:noAutofit/>
          </a:bodyPr>
          <a:lstStyle/>
          <a:p>
            <a:r>
              <a:rPr lang="en-GB" sz="1600" b="1" dirty="0">
                <a:solidFill>
                  <a:srgbClr val="00B0F0"/>
                </a:solidFill>
              </a:rPr>
              <a:t>Meta</a:t>
            </a:r>
            <a:endParaRPr lang="en-GB" b="1" dirty="0">
              <a:solidFill>
                <a:srgbClr val="00B0F0"/>
              </a:solidFill>
            </a:endParaRPr>
          </a:p>
        </p:txBody>
      </p:sp>
      <p:cxnSp>
        <p:nvCxnSpPr>
          <p:cNvPr id="65" name="Straight Connector 64">
            <a:extLst>
              <a:ext uri="{FF2B5EF4-FFF2-40B4-BE49-F238E27FC236}">
                <a16:creationId xmlns:a16="http://schemas.microsoft.com/office/drawing/2014/main" id="{A6515EE3-62BE-6B20-8C7E-FE381D1629D8}"/>
              </a:ext>
            </a:extLst>
          </p:cNvPr>
          <p:cNvCxnSpPr>
            <a:cxnSpLocks/>
          </p:cNvCxnSpPr>
          <p:nvPr/>
        </p:nvCxnSpPr>
        <p:spPr>
          <a:xfrm flipH="1" flipV="1">
            <a:off x="10153942" y="1975339"/>
            <a:ext cx="984957" cy="556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998BAFE-2383-A1D8-84D9-7799CBBBB499}"/>
              </a:ext>
            </a:extLst>
          </p:cNvPr>
          <p:cNvSpPr txBox="1"/>
          <p:nvPr/>
        </p:nvSpPr>
        <p:spPr>
          <a:xfrm>
            <a:off x="10299994" y="1759951"/>
            <a:ext cx="536930" cy="174387"/>
          </a:xfrm>
          <a:prstGeom prst="rect">
            <a:avLst/>
          </a:prstGeom>
          <a:solidFill>
            <a:schemeClr val="bg1"/>
          </a:solidFill>
        </p:spPr>
        <p:txBody>
          <a:bodyPr wrap="square" lIns="0" tIns="0" rIns="0" bIns="0" rtlCol="0" anchor="ctr" anchorCtr="0">
            <a:noAutofit/>
          </a:bodyPr>
          <a:lstStyle/>
          <a:p>
            <a:r>
              <a:rPr lang="en-GB" sz="1600" b="1" dirty="0">
                <a:solidFill>
                  <a:schemeClr val="accent2">
                    <a:lumMod val="75000"/>
                  </a:schemeClr>
                </a:solidFill>
              </a:rPr>
              <a:t>Drone</a:t>
            </a:r>
          </a:p>
        </p:txBody>
      </p:sp>
      <p:cxnSp>
        <p:nvCxnSpPr>
          <p:cNvPr id="80" name="Straight Connector 79">
            <a:extLst>
              <a:ext uri="{FF2B5EF4-FFF2-40B4-BE49-F238E27FC236}">
                <a16:creationId xmlns:a16="http://schemas.microsoft.com/office/drawing/2014/main" id="{27BD86A0-F66F-C9E7-7F6C-49980C9D9503}"/>
              </a:ext>
            </a:extLst>
          </p:cNvPr>
          <p:cNvCxnSpPr>
            <a:cxnSpLocks/>
          </p:cNvCxnSpPr>
          <p:nvPr/>
        </p:nvCxnSpPr>
        <p:spPr>
          <a:xfrm flipV="1">
            <a:off x="10592159" y="2055690"/>
            <a:ext cx="683710" cy="37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132647-556C-3D6E-DA7D-6C2E1F5D9957}"/>
              </a:ext>
            </a:extLst>
          </p:cNvPr>
          <p:cNvCxnSpPr>
            <a:cxnSpLocks/>
          </p:cNvCxnSpPr>
          <p:nvPr/>
        </p:nvCxnSpPr>
        <p:spPr>
          <a:xfrm flipH="1">
            <a:off x="10039549" y="2060837"/>
            <a:ext cx="3431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4AA6504-5D6F-440C-189C-D41FF7EDD940}"/>
              </a:ext>
            </a:extLst>
          </p:cNvPr>
          <p:cNvCxnSpPr>
            <a:cxnSpLocks/>
          </p:cNvCxnSpPr>
          <p:nvPr/>
        </p:nvCxnSpPr>
        <p:spPr>
          <a:xfrm flipH="1">
            <a:off x="9145421" y="1979551"/>
            <a:ext cx="469760" cy="65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434E37E-E181-40B4-DAC6-160111252A32}"/>
              </a:ext>
            </a:extLst>
          </p:cNvPr>
          <p:cNvSpPr txBox="1"/>
          <p:nvPr/>
        </p:nvSpPr>
        <p:spPr>
          <a:xfrm>
            <a:off x="9345196" y="4449644"/>
            <a:ext cx="973562" cy="189877"/>
          </a:xfrm>
          <a:prstGeom prst="rect">
            <a:avLst/>
          </a:prstGeom>
          <a:solidFill>
            <a:schemeClr val="bg1"/>
          </a:solidFill>
        </p:spPr>
        <p:txBody>
          <a:bodyPr wrap="square" lIns="0" tIns="0" rIns="0" bIns="0" rtlCol="0" anchor="ctr" anchorCtr="0">
            <a:noAutofit/>
          </a:bodyPr>
          <a:lstStyle/>
          <a:p>
            <a:r>
              <a:rPr lang="en-GB" sz="1600" b="1" dirty="0">
                <a:solidFill>
                  <a:srgbClr val="FF0000"/>
                </a:solidFill>
              </a:rPr>
              <a:t>Revelation</a:t>
            </a:r>
          </a:p>
        </p:txBody>
      </p:sp>
      <p:pic>
        <p:nvPicPr>
          <p:cNvPr id="103" name="Picture 102">
            <a:extLst>
              <a:ext uri="{FF2B5EF4-FFF2-40B4-BE49-F238E27FC236}">
                <a16:creationId xmlns:a16="http://schemas.microsoft.com/office/drawing/2014/main" id="{D255FD00-EAB7-688D-EFC1-2D369254BC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64801" y="4241293"/>
            <a:ext cx="2480794" cy="455057"/>
          </a:xfrm>
          <a:prstGeom prst="rect">
            <a:avLst/>
          </a:prstGeom>
        </p:spPr>
      </p:pic>
      <p:cxnSp>
        <p:nvCxnSpPr>
          <p:cNvPr id="100" name="Straight Connector 99">
            <a:extLst>
              <a:ext uri="{FF2B5EF4-FFF2-40B4-BE49-F238E27FC236}">
                <a16:creationId xmlns:a16="http://schemas.microsoft.com/office/drawing/2014/main" id="{4C9BF336-FA4A-EAC2-59D6-F0BFA3EFE769}"/>
              </a:ext>
            </a:extLst>
          </p:cNvPr>
          <p:cNvCxnSpPr>
            <a:cxnSpLocks/>
          </p:cNvCxnSpPr>
          <p:nvPr/>
        </p:nvCxnSpPr>
        <p:spPr>
          <a:xfrm flipH="1">
            <a:off x="6925167" y="4422590"/>
            <a:ext cx="47292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086C87-D1CE-5159-AA75-1E3E4B5CEAFF}"/>
              </a:ext>
            </a:extLst>
          </p:cNvPr>
          <p:cNvCxnSpPr>
            <a:cxnSpLocks/>
          </p:cNvCxnSpPr>
          <p:nvPr/>
        </p:nvCxnSpPr>
        <p:spPr>
          <a:xfrm flipH="1">
            <a:off x="8962733" y="1274822"/>
            <a:ext cx="1406042" cy="36774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7F66A9C-3339-443D-95B4-681BD37D9CB2}"/>
              </a:ext>
            </a:extLst>
          </p:cNvPr>
          <p:cNvCxnSpPr>
            <a:cxnSpLocks/>
          </p:cNvCxnSpPr>
          <p:nvPr/>
        </p:nvCxnSpPr>
        <p:spPr>
          <a:xfrm flipH="1">
            <a:off x="7100896" y="3909158"/>
            <a:ext cx="3199098" cy="67941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8" name="Picture 107">
            <a:extLst>
              <a:ext uri="{FF2B5EF4-FFF2-40B4-BE49-F238E27FC236}">
                <a16:creationId xmlns:a16="http://schemas.microsoft.com/office/drawing/2014/main" id="{44DF5AB7-4281-69E0-FD84-024718990DA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08" y="474124"/>
            <a:ext cx="2566035" cy="1665934"/>
          </a:xfrm>
          <a:prstGeom prst="rect">
            <a:avLst/>
          </a:prstGeom>
        </p:spPr>
      </p:pic>
    </p:spTree>
    <p:extLst>
      <p:ext uri="{BB962C8B-B14F-4D97-AF65-F5344CB8AC3E}">
        <p14:creationId xmlns:p14="http://schemas.microsoft.com/office/powerpoint/2010/main" val="98748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0468B9-B851-D375-B957-771D96BB9EE4}"/>
              </a:ext>
            </a:extLst>
          </p:cNvPr>
          <p:cNvSpPr/>
          <p:nvPr/>
        </p:nvSpPr>
        <p:spPr>
          <a:xfrm flipH="1">
            <a:off x="361742" y="631499"/>
            <a:ext cx="11283149" cy="392192"/>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graphicFrame>
        <p:nvGraphicFramePr>
          <p:cNvPr id="2" name="Object 1">
            <a:extLst>
              <a:ext uri="{FF2B5EF4-FFF2-40B4-BE49-F238E27FC236}">
                <a16:creationId xmlns:a16="http://schemas.microsoft.com/office/drawing/2014/main" id="{233DAB6F-9560-0467-125F-F35B0F10F8B2}"/>
              </a:ext>
            </a:extLst>
          </p:cNvPr>
          <p:cNvGraphicFramePr>
            <a:graphicFrameLocks noChangeAspect="1"/>
          </p:cNvGraphicFramePr>
          <p:nvPr>
            <p:extLst>
              <p:ext uri="{D42A27DB-BD31-4B8C-83A1-F6EECF244321}">
                <p14:modId xmlns:p14="http://schemas.microsoft.com/office/powerpoint/2010/main" val="3847722926"/>
              </p:ext>
            </p:extLst>
          </p:nvPr>
        </p:nvGraphicFramePr>
        <p:xfrm>
          <a:off x="2077897" y="1957422"/>
          <a:ext cx="9588135" cy="1356446"/>
        </p:xfrm>
        <a:graphic>
          <a:graphicData uri="http://schemas.openxmlformats.org/presentationml/2006/ole">
            <mc:AlternateContent xmlns:mc="http://schemas.openxmlformats.org/markup-compatibility/2006">
              <mc:Choice xmlns:v="urn:schemas-microsoft-com:vml" Requires="v">
                <p:oleObj name="Worksheet" r:id="rId2" imgW="7854962" imgH="1111075" progId="Excel.Sheet.12">
                  <p:embed/>
                </p:oleObj>
              </mc:Choice>
              <mc:Fallback>
                <p:oleObj name="Worksheet" r:id="rId2" imgW="7854962" imgH="1111075" progId="Excel.Sheet.12">
                  <p:embed/>
                  <p:pic>
                    <p:nvPicPr>
                      <p:cNvPr id="0" name=""/>
                      <p:cNvPicPr/>
                      <p:nvPr/>
                    </p:nvPicPr>
                    <p:blipFill>
                      <a:blip r:embed="rId3"/>
                      <a:stretch>
                        <a:fillRect/>
                      </a:stretch>
                    </p:blipFill>
                    <p:spPr>
                      <a:xfrm>
                        <a:off x="2077897" y="1957422"/>
                        <a:ext cx="9588135" cy="1356446"/>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83705A5A-E5A5-D74C-25A4-7963410DE282}"/>
              </a:ext>
            </a:extLst>
          </p:cNvPr>
          <p:cNvSpPr txBox="1">
            <a:spLocks/>
          </p:cNvSpPr>
          <p:nvPr/>
        </p:nvSpPr>
        <p:spPr>
          <a:xfrm>
            <a:off x="98854" y="90796"/>
            <a:ext cx="5832389" cy="563563"/>
          </a:xfrm>
          <a:prstGeom prst="rect">
            <a:avLst/>
          </a:prstGeo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GB" sz="2400" b="1" dirty="0">
                <a:latin typeface="+mn-lt"/>
              </a:rPr>
              <a:t>Referenced Books</a:t>
            </a:r>
          </a:p>
        </p:txBody>
      </p:sp>
      <p:sp>
        <p:nvSpPr>
          <p:cNvPr id="4" name="TextBox 3">
            <a:extLst>
              <a:ext uri="{FF2B5EF4-FFF2-40B4-BE49-F238E27FC236}">
                <a16:creationId xmlns:a16="http://schemas.microsoft.com/office/drawing/2014/main" id="{6583A775-6292-09A8-9D95-8E4BB3FE2638}"/>
              </a:ext>
            </a:extLst>
          </p:cNvPr>
          <p:cNvSpPr txBox="1"/>
          <p:nvPr/>
        </p:nvSpPr>
        <p:spPr>
          <a:xfrm>
            <a:off x="361744" y="640112"/>
            <a:ext cx="10270584" cy="378111"/>
          </a:xfrm>
          <a:prstGeom prst="rect">
            <a:avLst/>
          </a:prstGeom>
          <a:noFill/>
        </p:spPr>
        <p:txBody>
          <a:bodyPr wrap="square" rtlCol="0">
            <a:spAutoFit/>
          </a:bodyPr>
          <a:lstStyle/>
          <a:p>
            <a:r>
              <a:rPr lang="en-GB" b="1" dirty="0"/>
              <a:t>All scriptural references are made from the Cepher unless otherwise stated</a:t>
            </a:r>
            <a:r>
              <a:rPr lang="en-GB" dirty="0"/>
              <a:t>. </a:t>
            </a:r>
          </a:p>
        </p:txBody>
      </p:sp>
      <p:graphicFrame>
        <p:nvGraphicFramePr>
          <p:cNvPr id="6" name="Object 5">
            <a:extLst>
              <a:ext uri="{FF2B5EF4-FFF2-40B4-BE49-F238E27FC236}">
                <a16:creationId xmlns:a16="http://schemas.microsoft.com/office/drawing/2014/main" id="{32F68CE7-C1BE-2116-5B43-C74314E1D0D8}"/>
              </a:ext>
            </a:extLst>
          </p:cNvPr>
          <p:cNvGraphicFramePr>
            <a:graphicFrameLocks noChangeAspect="1"/>
          </p:cNvGraphicFramePr>
          <p:nvPr>
            <p:extLst>
              <p:ext uri="{D42A27DB-BD31-4B8C-83A1-F6EECF244321}">
                <p14:modId xmlns:p14="http://schemas.microsoft.com/office/powerpoint/2010/main" val="776143346"/>
              </p:ext>
            </p:extLst>
          </p:nvPr>
        </p:nvGraphicFramePr>
        <p:xfrm>
          <a:off x="1178351" y="3643621"/>
          <a:ext cx="10487681" cy="782480"/>
        </p:xfrm>
        <a:graphic>
          <a:graphicData uri="http://schemas.openxmlformats.org/presentationml/2006/ole">
            <mc:AlternateContent xmlns:mc="http://schemas.openxmlformats.org/markup-compatibility/2006">
              <mc:Choice xmlns:v="urn:schemas-microsoft-com:vml" Requires="v">
                <p:oleObj name="Worksheet" r:id="rId4" imgW="16103699" imgH="1200150" progId="Excel.Sheet.12">
                  <p:embed/>
                </p:oleObj>
              </mc:Choice>
              <mc:Fallback>
                <p:oleObj name="Worksheet" r:id="rId4" imgW="16103699" imgH="1200150" progId="Excel.Sheet.12">
                  <p:embed/>
                  <p:pic>
                    <p:nvPicPr>
                      <p:cNvPr id="0" name=""/>
                      <p:cNvPicPr/>
                      <p:nvPr/>
                    </p:nvPicPr>
                    <p:blipFill>
                      <a:blip r:embed="rId5"/>
                      <a:stretch>
                        <a:fillRect/>
                      </a:stretch>
                    </p:blipFill>
                    <p:spPr>
                      <a:xfrm>
                        <a:off x="1178351" y="3643621"/>
                        <a:ext cx="10487681" cy="78248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55EE4D9-EA4C-9E90-EFF0-DB6C44E7A546}"/>
              </a:ext>
            </a:extLst>
          </p:cNvPr>
          <p:cNvSpPr txBox="1"/>
          <p:nvPr/>
        </p:nvSpPr>
        <p:spPr>
          <a:xfrm>
            <a:off x="432486" y="1465444"/>
            <a:ext cx="9922476" cy="369332"/>
          </a:xfrm>
          <a:prstGeom prst="rect">
            <a:avLst/>
          </a:prstGeom>
          <a:noFill/>
        </p:spPr>
        <p:txBody>
          <a:bodyPr wrap="square" rtlCol="0">
            <a:spAutoFit/>
          </a:bodyPr>
          <a:lstStyle/>
          <a:p>
            <a:r>
              <a:rPr lang="en-GB" b="1" dirty="0"/>
              <a:t>New Testament</a:t>
            </a:r>
          </a:p>
        </p:txBody>
      </p:sp>
      <p:sp>
        <p:nvSpPr>
          <p:cNvPr id="9" name="TextBox 8">
            <a:extLst>
              <a:ext uri="{FF2B5EF4-FFF2-40B4-BE49-F238E27FC236}">
                <a16:creationId xmlns:a16="http://schemas.microsoft.com/office/drawing/2014/main" id="{3224F81D-0B1F-E3C3-0756-15E3BF640119}"/>
              </a:ext>
            </a:extLst>
          </p:cNvPr>
          <p:cNvSpPr txBox="1"/>
          <p:nvPr/>
        </p:nvSpPr>
        <p:spPr>
          <a:xfrm>
            <a:off x="432486" y="3274289"/>
            <a:ext cx="9922476" cy="369332"/>
          </a:xfrm>
          <a:prstGeom prst="rect">
            <a:avLst/>
          </a:prstGeom>
          <a:noFill/>
        </p:spPr>
        <p:txBody>
          <a:bodyPr wrap="square" rtlCol="0">
            <a:spAutoFit/>
          </a:bodyPr>
          <a:lstStyle/>
          <a:p>
            <a:r>
              <a:rPr lang="en-GB" b="1" dirty="0"/>
              <a:t>Old Testament</a:t>
            </a:r>
          </a:p>
        </p:txBody>
      </p:sp>
      <p:sp>
        <p:nvSpPr>
          <p:cNvPr id="10" name="TextBox 9">
            <a:extLst>
              <a:ext uri="{FF2B5EF4-FFF2-40B4-BE49-F238E27FC236}">
                <a16:creationId xmlns:a16="http://schemas.microsoft.com/office/drawing/2014/main" id="{F87EA134-528F-0418-9CAA-59796A9AE9CB}"/>
              </a:ext>
            </a:extLst>
          </p:cNvPr>
          <p:cNvSpPr txBox="1"/>
          <p:nvPr/>
        </p:nvSpPr>
        <p:spPr>
          <a:xfrm>
            <a:off x="432486" y="4812662"/>
            <a:ext cx="9922476" cy="369332"/>
          </a:xfrm>
          <a:prstGeom prst="rect">
            <a:avLst/>
          </a:prstGeom>
          <a:noFill/>
        </p:spPr>
        <p:txBody>
          <a:bodyPr wrap="square" rtlCol="0">
            <a:spAutoFit/>
          </a:bodyPr>
          <a:lstStyle/>
          <a:p>
            <a:r>
              <a:rPr lang="en-GB" b="1" dirty="0"/>
              <a:t>Apocrypha – were these part of Ezra’s Canon ? (70 hidden works)</a:t>
            </a:r>
          </a:p>
        </p:txBody>
      </p:sp>
      <p:sp>
        <p:nvSpPr>
          <p:cNvPr id="12" name="TextBox 11">
            <a:extLst>
              <a:ext uri="{FF2B5EF4-FFF2-40B4-BE49-F238E27FC236}">
                <a16:creationId xmlns:a16="http://schemas.microsoft.com/office/drawing/2014/main" id="{4B3AC658-9E3D-8403-6B03-616E510680E1}"/>
              </a:ext>
            </a:extLst>
          </p:cNvPr>
          <p:cNvSpPr txBox="1"/>
          <p:nvPr/>
        </p:nvSpPr>
        <p:spPr>
          <a:xfrm>
            <a:off x="547105" y="5124380"/>
            <a:ext cx="11097787" cy="584775"/>
          </a:xfrm>
          <a:prstGeom prst="rect">
            <a:avLst/>
          </a:prstGeom>
          <a:noFill/>
        </p:spPr>
        <p:txBody>
          <a:bodyPr wrap="square">
            <a:spAutoFit/>
          </a:bodyPr>
          <a:lstStyle/>
          <a:p>
            <a:r>
              <a:rPr lang="en-GB" sz="1600" dirty="0">
                <a:solidFill>
                  <a:srgbClr val="218282"/>
                </a:solidFill>
                <a:latin typeface="+mn-lt"/>
              </a:rPr>
              <a:t>4 Ezra 14:456-47</a:t>
            </a:r>
            <a:r>
              <a:rPr lang="en-GB" sz="1600" dirty="0">
                <a:solidFill>
                  <a:srgbClr val="292F33"/>
                </a:solidFill>
                <a:latin typeface="+mn-lt"/>
              </a:rPr>
              <a:t>  </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But keep the seventy last, that you may deliver them only to such as be wise among the people: For in them is the spring of understanding, the fountain of wisdom, and the stream of knowledge</a:t>
            </a:r>
            <a:endParaRPr lang="en-GB" sz="1600" dirty="0"/>
          </a:p>
        </p:txBody>
      </p:sp>
      <p:graphicFrame>
        <p:nvGraphicFramePr>
          <p:cNvPr id="13" name="Object 12">
            <a:extLst>
              <a:ext uri="{FF2B5EF4-FFF2-40B4-BE49-F238E27FC236}">
                <a16:creationId xmlns:a16="http://schemas.microsoft.com/office/drawing/2014/main" id="{F42BE3E5-C5B9-997F-1CFA-8307ED50E034}"/>
              </a:ext>
            </a:extLst>
          </p:cNvPr>
          <p:cNvGraphicFramePr>
            <a:graphicFrameLocks noChangeAspect="1"/>
          </p:cNvGraphicFramePr>
          <p:nvPr>
            <p:extLst>
              <p:ext uri="{D42A27DB-BD31-4B8C-83A1-F6EECF244321}">
                <p14:modId xmlns:p14="http://schemas.microsoft.com/office/powerpoint/2010/main" val="1511945541"/>
              </p:ext>
            </p:extLst>
          </p:nvPr>
        </p:nvGraphicFramePr>
        <p:xfrm>
          <a:off x="432486" y="5719435"/>
          <a:ext cx="11628117" cy="1012918"/>
        </p:xfrm>
        <a:graphic>
          <a:graphicData uri="http://schemas.openxmlformats.org/presentationml/2006/ole">
            <mc:AlternateContent xmlns:mc="http://schemas.openxmlformats.org/markup-compatibility/2006">
              <mc:Choice xmlns:v="urn:schemas-microsoft-com:vml" Requires="v">
                <p:oleObj name="Worksheet" r:id="rId6" imgW="16103699" imgH="1403525" progId="Excel.Sheet.12">
                  <p:embed/>
                </p:oleObj>
              </mc:Choice>
              <mc:Fallback>
                <p:oleObj name="Worksheet" r:id="rId6" imgW="16103699" imgH="1403525" progId="Excel.Sheet.12">
                  <p:embed/>
                  <p:pic>
                    <p:nvPicPr>
                      <p:cNvPr id="0" name=""/>
                      <p:cNvPicPr/>
                      <p:nvPr/>
                    </p:nvPicPr>
                    <p:blipFill>
                      <a:blip r:embed="rId7"/>
                      <a:stretch>
                        <a:fillRect/>
                      </a:stretch>
                    </p:blipFill>
                    <p:spPr>
                      <a:xfrm>
                        <a:off x="432486" y="5719435"/>
                        <a:ext cx="11628117" cy="1012918"/>
                      </a:xfrm>
                      <a:prstGeom prst="rect">
                        <a:avLst/>
                      </a:prstGeom>
                    </p:spPr>
                  </p:pic>
                </p:oleObj>
              </mc:Fallback>
            </mc:AlternateContent>
          </a:graphicData>
        </a:graphic>
      </p:graphicFrame>
    </p:spTree>
    <p:extLst>
      <p:ext uri="{BB962C8B-B14F-4D97-AF65-F5344CB8AC3E}">
        <p14:creationId xmlns:p14="http://schemas.microsoft.com/office/powerpoint/2010/main" val="409655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6A7A79-BA69-F553-4D38-178318610C7D}"/>
              </a:ext>
            </a:extLst>
          </p:cNvPr>
          <p:cNvSpPr/>
          <p:nvPr/>
        </p:nvSpPr>
        <p:spPr>
          <a:xfrm flipH="1">
            <a:off x="969997" y="2880519"/>
            <a:ext cx="10900721" cy="443682"/>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13" name="Rectangle 12">
            <a:extLst>
              <a:ext uri="{FF2B5EF4-FFF2-40B4-BE49-F238E27FC236}">
                <a16:creationId xmlns:a16="http://schemas.microsoft.com/office/drawing/2014/main" id="{9A97E5B9-40B5-52FB-EF2A-E5E9AC38AFAD}"/>
              </a:ext>
            </a:extLst>
          </p:cNvPr>
          <p:cNvSpPr/>
          <p:nvPr/>
        </p:nvSpPr>
        <p:spPr>
          <a:xfrm flipH="1">
            <a:off x="970000" y="1643696"/>
            <a:ext cx="10900721" cy="1039046"/>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14" name="Rectangle 13">
            <a:extLst>
              <a:ext uri="{FF2B5EF4-FFF2-40B4-BE49-F238E27FC236}">
                <a16:creationId xmlns:a16="http://schemas.microsoft.com/office/drawing/2014/main" id="{C0B7760B-2267-E0DF-65FD-B688DB6C57CF}"/>
              </a:ext>
            </a:extLst>
          </p:cNvPr>
          <p:cNvSpPr/>
          <p:nvPr/>
        </p:nvSpPr>
        <p:spPr>
          <a:xfrm flipH="1">
            <a:off x="969999" y="4029974"/>
            <a:ext cx="10900721" cy="923330"/>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3" name="TextBox 2">
            <a:extLst>
              <a:ext uri="{FF2B5EF4-FFF2-40B4-BE49-F238E27FC236}">
                <a16:creationId xmlns:a16="http://schemas.microsoft.com/office/drawing/2014/main" id="{EF97EE2A-F305-42D8-7872-BAE4387A043E}"/>
              </a:ext>
            </a:extLst>
          </p:cNvPr>
          <p:cNvSpPr txBox="1"/>
          <p:nvPr/>
        </p:nvSpPr>
        <p:spPr>
          <a:xfrm>
            <a:off x="970000" y="2884431"/>
            <a:ext cx="10252004" cy="369332"/>
          </a:xfrm>
          <a:prstGeom prst="rect">
            <a:avLst/>
          </a:prstGeom>
          <a:noFill/>
        </p:spPr>
        <p:txBody>
          <a:bodyPr wrap="square">
            <a:spAutoFit/>
          </a:bodyPr>
          <a:lstStyle/>
          <a:p>
            <a:r>
              <a:rPr lang="en-GB" sz="1800" b="0" i="0" u="none" strike="noStrike" baseline="0" dirty="0">
                <a:solidFill>
                  <a:srgbClr val="218282"/>
                </a:solidFill>
                <a:latin typeface="+mn-lt"/>
              </a:rPr>
              <a:t>Rom 5:9</a:t>
            </a:r>
            <a:r>
              <a:rPr lang="en-GB" sz="1800" b="0" i="0" u="none" strike="noStrike" baseline="0" dirty="0">
                <a:solidFill>
                  <a:srgbClr val="292F33"/>
                </a:solidFill>
                <a:latin typeface="+mn-lt"/>
              </a:rPr>
              <a:t>  Much more then, being now justified by his blood, we shall be saved from wrath through him. </a:t>
            </a:r>
            <a:endParaRPr lang="en-GB" dirty="0">
              <a:latin typeface="+mn-lt"/>
            </a:endParaRPr>
          </a:p>
        </p:txBody>
      </p:sp>
      <p:sp>
        <p:nvSpPr>
          <p:cNvPr id="7" name="TextBox 6">
            <a:extLst>
              <a:ext uri="{FF2B5EF4-FFF2-40B4-BE49-F238E27FC236}">
                <a16:creationId xmlns:a16="http://schemas.microsoft.com/office/drawing/2014/main" id="{0FEFFCA3-DCA0-0F79-656E-8176EB59FCAA}"/>
              </a:ext>
            </a:extLst>
          </p:cNvPr>
          <p:cNvSpPr txBox="1"/>
          <p:nvPr/>
        </p:nvSpPr>
        <p:spPr>
          <a:xfrm>
            <a:off x="1058779" y="4164998"/>
            <a:ext cx="10811945" cy="646331"/>
          </a:xfrm>
          <a:prstGeom prst="rect">
            <a:avLst/>
          </a:prstGeom>
          <a:noFill/>
        </p:spPr>
        <p:txBody>
          <a:bodyPr wrap="square">
            <a:spAutoFit/>
          </a:bodyPr>
          <a:lstStyle/>
          <a:p>
            <a:r>
              <a:rPr lang="en-GB" sz="1800" b="0" i="0" u="none" strike="noStrike" baseline="0" dirty="0">
                <a:solidFill>
                  <a:srgbClr val="218282"/>
                </a:solidFill>
                <a:latin typeface="+mn-lt"/>
              </a:rPr>
              <a:t>2Th 2:3</a:t>
            </a:r>
            <a:r>
              <a:rPr lang="en-GB" sz="1800" b="0" i="0" u="none" strike="noStrike" baseline="0" dirty="0">
                <a:solidFill>
                  <a:srgbClr val="292F33"/>
                </a:solidFill>
                <a:latin typeface="+mn-lt"/>
              </a:rPr>
              <a:t>  Let no man deceive you by any means: for </a:t>
            </a:r>
            <a:r>
              <a:rPr lang="en-GB" sz="1800" b="0" i="1" u="none" strike="noStrike" baseline="0" dirty="0">
                <a:solidFill>
                  <a:srgbClr val="757575"/>
                </a:solidFill>
                <a:latin typeface="+mn-lt"/>
              </a:rPr>
              <a:t>that day shall not come</a:t>
            </a:r>
            <a:r>
              <a:rPr lang="en-GB" sz="1800" b="0" i="0" u="none" strike="noStrike" baseline="0" dirty="0">
                <a:solidFill>
                  <a:srgbClr val="292F33"/>
                </a:solidFill>
                <a:latin typeface="+mn-lt"/>
              </a:rPr>
              <a:t>, except there come a falling away first, and that man of sin be revealed, the son of perdition; </a:t>
            </a:r>
            <a:endParaRPr lang="en-GB" dirty="0">
              <a:latin typeface="+mn-lt"/>
            </a:endParaRPr>
          </a:p>
        </p:txBody>
      </p:sp>
      <p:sp>
        <p:nvSpPr>
          <p:cNvPr id="11" name="TextBox 10">
            <a:extLst>
              <a:ext uri="{FF2B5EF4-FFF2-40B4-BE49-F238E27FC236}">
                <a16:creationId xmlns:a16="http://schemas.microsoft.com/office/drawing/2014/main" id="{29ACCB3C-A414-9AF7-A045-8AAB28C126E4}"/>
              </a:ext>
            </a:extLst>
          </p:cNvPr>
          <p:cNvSpPr txBox="1"/>
          <p:nvPr/>
        </p:nvSpPr>
        <p:spPr>
          <a:xfrm>
            <a:off x="970000" y="1712926"/>
            <a:ext cx="10900720" cy="923330"/>
          </a:xfrm>
          <a:prstGeom prst="rect">
            <a:avLst/>
          </a:prstGeom>
          <a:noFill/>
        </p:spPr>
        <p:txBody>
          <a:bodyPr wrap="square">
            <a:spAutoFit/>
          </a:bodyPr>
          <a:lstStyle/>
          <a:p>
            <a:pPr eaLnBrk="1" fontAlgn="auto" hangingPunct="1">
              <a:spcBef>
                <a:spcPts val="0"/>
              </a:spcBef>
              <a:spcAft>
                <a:spcPts val="0"/>
              </a:spcAft>
              <a:defRPr/>
            </a:pPr>
            <a:r>
              <a:rPr lang="en-GB" b="1" dirty="0">
                <a:latin typeface="+mn-lt"/>
              </a:rPr>
              <a:t>Context of the plagues of Egypt/Destroyer</a:t>
            </a:r>
          </a:p>
          <a:p>
            <a:pPr eaLnBrk="1" fontAlgn="auto" hangingPunct="1">
              <a:spcBef>
                <a:spcPts val="0"/>
              </a:spcBef>
              <a:spcAft>
                <a:spcPts val="0"/>
              </a:spcAft>
              <a:defRPr/>
            </a:pPr>
            <a:r>
              <a:rPr lang="en-GB" dirty="0">
                <a:latin typeface="+mn-lt"/>
              </a:rPr>
              <a:t> </a:t>
            </a:r>
            <a:r>
              <a:rPr lang="en-GB" dirty="0">
                <a:solidFill>
                  <a:srgbClr val="218282"/>
                </a:solidFill>
                <a:latin typeface="+mn-lt"/>
              </a:rPr>
              <a:t>WISDOM 18.9 </a:t>
            </a:r>
            <a:r>
              <a:rPr lang="en-GB" dirty="0">
                <a:latin typeface="+mn-lt"/>
              </a:rPr>
              <a:t>For the righteous children of good men did sacrifice secretly, and with one consent made a holy law, </a:t>
            </a:r>
            <a:r>
              <a:rPr lang="en-GB" b="1" dirty="0">
                <a:solidFill>
                  <a:schemeClr val="accent5">
                    <a:lumMod val="75000"/>
                  </a:schemeClr>
                </a:solidFill>
                <a:latin typeface="+mn-lt"/>
              </a:rPr>
              <a:t>that the saints should be like partakers of the same good and evil</a:t>
            </a:r>
            <a:r>
              <a:rPr lang="en-GB" dirty="0">
                <a:latin typeface="+mn-lt"/>
              </a:rPr>
              <a:t>, the fathers now singing out the songs of praise.</a:t>
            </a:r>
          </a:p>
        </p:txBody>
      </p:sp>
      <p:sp>
        <p:nvSpPr>
          <p:cNvPr id="16" name="TextBox 15">
            <a:extLst>
              <a:ext uri="{FF2B5EF4-FFF2-40B4-BE49-F238E27FC236}">
                <a16:creationId xmlns:a16="http://schemas.microsoft.com/office/drawing/2014/main" id="{F247FEBB-E29E-94E5-F088-FC3C51BFD5D9}"/>
              </a:ext>
            </a:extLst>
          </p:cNvPr>
          <p:cNvSpPr txBox="1"/>
          <p:nvPr/>
        </p:nvSpPr>
        <p:spPr>
          <a:xfrm>
            <a:off x="218300" y="1223498"/>
            <a:ext cx="6098058" cy="400110"/>
          </a:xfrm>
          <a:prstGeom prst="rect">
            <a:avLst/>
          </a:prstGeom>
          <a:noFill/>
        </p:spPr>
        <p:txBody>
          <a:bodyPr wrap="square">
            <a:spAutoFit/>
          </a:bodyPr>
          <a:lstStyle/>
          <a:p>
            <a:r>
              <a:rPr lang="en-GB" sz="2000" b="1" dirty="0">
                <a:latin typeface="+mn-lt"/>
              </a:rPr>
              <a:t>Saints to partake in Tribulation but not Wrath</a:t>
            </a:r>
            <a:endParaRPr lang="en-GB" sz="2000" dirty="0"/>
          </a:p>
        </p:txBody>
      </p:sp>
      <p:sp>
        <p:nvSpPr>
          <p:cNvPr id="17" name="TextBox 16">
            <a:extLst>
              <a:ext uri="{FF2B5EF4-FFF2-40B4-BE49-F238E27FC236}">
                <a16:creationId xmlns:a16="http://schemas.microsoft.com/office/drawing/2014/main" id="{9526D94D-DD14-DE43-286D-750643371444}"/>
              </a:ext>
            </a:extLst>
          </p:cNvPr>
          <p:cNvSpPr txBox="1"/>
          <p:nvPr/>
        </p:nvSpPr>
        <p:spPr>
          <a:xfrm>
            <a:off x="218296" y="3634420"/>
            <a:ext cx="9691823" cy="400110"/>
          </a:xfrm>
          <a:prstGeom prst="rect">
            <a:avLst/>
          </a:prstGeom>
          <a:noFill/>
        </p:spPr>
        <p:txBody>
          <a:bodyPr wrap="square">
            <a:spAutoFit/>
          </a:bodyPr>
          <a:lstStyle/>
          <a:p>
            <a:r>
              <a:rPr lang="en-GB" sz="2000" b="1" dirty="0">
                <a:latin typeface="+mn-lt"/>
              </a:rPr>
              <a:t>The Man of Sin must be revealed before Wrath starts – we should expect to see him.. !</a:t>
            </a:r>
            <a:endParaRPr lang="en-GB" sz="2000" dirty="0"/>
          </a:p>
        </p:txBody>
      </p:sp>
      <p:sp>
        <p:nvSpPr>
          <p:cNvPr id="19" name="Title 1">
            <a:extLst>
              <a:ext uri="{FF2B5EF4-FFF2-40B4-BE49-F238E27FC236}">
                <a16:creationId xmlns:a16="http://schemas.microsoft.com/office/drawing/2014/main" id="{BBD2A91F-B884-C864-FE70-EB19EE5E15BF}"/>
              </a:ext>
            </a:extLst>
          </p:cNvPr>
          <p:cNvSpPr txBox="1">
            <a:spLocks/>
          </p:cNvSpPr>
          <p:nvPr/>
        </p:nvSpPr>
        <p:spPr>
          <a:xfrm>
            <a:off x="98854" y="90796"/>
            <a:ext cx="5832389" cy="563563"/>
          </a:xfrm>
          <a:prstGeom prst="rect">
            <a:avLst/>
          </a:prstGeo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GB" sz="2400" b="1" dirty="0">
                <a:latin typeface="+mn-lt"/>
              </a:rPr>
              <a:t>As we begin !</a:t>
            </a:r>
          </a:p>
        </p:txBody>
      </p:sp>
    </p:spTree>
    <p:extLst>
      <p:ext uri="{BB962C8B-B14F-4D97-AF65-F5344CB8AC3E}">
        <p14:creationId xmlns:p14="http://schemas.microsoft.com/office/powerpoint/2010/main" val="31675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3E18A0-15AE-AC0B-BD60-4AF29E749505}"/>
              </a:ext>
            </a:extLst>
          </p:cNvPr>
          <p:cNvSpPr/>
          <p:nvPr/>
        </p:nvSpPr>
        <p:spPr>
          <a:xfrm flipH="1">
            <a:off x="1487740" y="4085550"/>
            <a:ext cx="10607434" cy="799344"/>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8" name="Rectangle 7">
            <a:extLst>
              <a:ext uri="{FF2B5EF4-FFF2-40B4-BE49-F238E27FC236}">
                <a16:creationId xmlns:a16="http://schemas.microsoft.com/office/drawing/2014/main" id="{88946731-B3DF-72C0-847D-7E9DC60AC6A1}"/>
              </a:ext>
            </a:extLst>
          </p:cNvPr>
          <p:cNvSpPr/>
          <p:nvPr/>
        </p:nvSpPr>
        <p:spPr>
          <a:xfrm flipH="1">
            <a:off x="1508944" y="5077990"/>
            <a:ext cx="10607434" cy="1039827"/>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14" name="Rectangle 13">
            <a:extLst>
              <a:ext uri="{FF2B5EF4-FFF2-40B4-BE49-F238E27FC236}">
                <a16:creationId xmlns:a16="http://schemas.microsoft.com/office/drawing/2014/main" id="{DF786E14-58E2-3497-6536-3D10183EA18D}"/>
              </a:ext>
            </a:extLst>
          </p:cNvPr>
          <p:cNvSpPr/>
          <p:nvPr/>
        </p:nvSpPr>
        <p:spPr>
          <a:xfrm flipH="1">
            <a:off x="1508944" y="6229134"/>
            <a:ext cx="10607434" cy="506343"/>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21" name="Rectangle 20">
            <a:extLst>
              <a:ext uri="{FF2B5EF4-FFF2-40B4-BE49-F238E27FC236}">
                <a16:creationId xmlns:a16="http://schemas.microsoft.com/office/drawing/2014/main" id="{0E24E084-4E87-E2A7-E3BD-DE4CF1102694}"/>
              </a:ext>
            </a:extLst>
          </p:cNvPr>
          <p:cNvSpPr/>
          <p:nvPr/>
        </p:nvSpPr>
        <p:spPr>
          <a:xfrm flipH="1">
            <a:off x="1476269" y="2527039"/>
            <a:ext cx="10709204" cy="1204539"/>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endParaRPr lang="en-GB" sz="1800" b="1" dirty="0">
              <a:solidFill>
                <a:srgbClr val="292F33"/>
              </a:solidFill>
              <a:latin typeface="+mn-lt"/>
            </a:endParaRPr>
          </a:p>
        </p:txBody>
      </p:sp>
      <p:sp>
        <p:nvSpPr>
          <p:cNvPr id="3" name="TextBox 2">
            <a:extLst>
              <a:ext uri="{FF2B5EF4-FFF2-40B4-BE49-F238E27FC236}">
                <a16:creationId xmlns:a16="http://schemas.microsoft.com/office/drawing/2014/main" id="{8BF4C7B0-EF70-6E4C-DE64-62223FE25BE2}"/>
              </a:ext>
            </a:extLst>
          </p:cNvPr>
          <p:cNvSpPr txBox="1"/>
          <p:nvPr/>
        </p:nvSpPr>
        <p:spPr>
          <a:xfrm>
            <a:off x="1476269" y="2238856"/>
            <a:ext cx="10795687" cy="1554272"/>
          </a:xfrm>
          <a:prstGeom prst="rect">
            <a:avLst/>
          </a:prstGeom>
          <a:noFill/>
        </p:spPr>
        <p:txBody>
          <a:bodyPr wrap="square">
            <a:spAutoFit/>
          </a:bodyPr>
          <a:lstStyle/>
          <a:p>
            <a:pPr>
              <a:defRPr/>
            </a:pPr>
            <a:r>
              <a:rPr lang="en-GB" sz="1800" dirty="0">
                <a:solidFill>
                  <a:srgbClr val="C00000"/>
                </a:solidFill>
                <a:latin typeface="+mn-lt"/>
              </a:rPr>
              <a:t>Rev 2:7, 2:11, 2:17   He that has an ear, let him hear </a:t>
            </a:r>
            <a:r>
              <a:rPr lang="he-IL" sz="1800" dirty="0">
                <a:solidFill>
                  <a:srgbClr val="C00000"/>
                </a:solidFill>
                <a:latin typeface="+mn-lt"/>
              </a:rPr>
              <a:t>את</a:t>
            </a:r>
            <a:r>
              <a:rPr lang="en-GB" sz="1800" dirty="0">
                <a:solidFill>
                  <a:srgbClr val="C00000"/>
                </a:solidFill>
                <a:latin typeface="+mn-lt"/>
              </a:rPr>
              <a:t> </a:t>
            </a:r>
            <a:r>
              <a:rPr lang="he-IL" sz="1800" dirty="0">
                <a:solidFill>
                  <a:srgbClr val="C00000"/>
                </a:solidFill>
                <a:latin typeface="+mn-lt"/>
              </a:rPr>
              <a:t> </a:t>
            </a:r>
            <a:r>
              <a:rPr lang="en-GB" sz="1800" dirty="0">
                <a:solidFill>
                  <a:srgbClr val="C00000"/>
                </a:solidFill>
                <a:latin typeface="+mn-lt"/>
              </a:rPr>
              <a:t>what the </a:t>
            </a:r>
            <a:r>
              <a:rPr lang="en-GB" sz="1800" b="1" dirty="0">
                <a:solidFill>
                  <a:srgbClr val="C00000"/>
                </a:solidFill>
                <a:latin typeface="+mn-lt"/>
              </a:rPr>
              <a:t>Ruach</a:t>
            </a:r>
            <a:r>
              <a:rPr lang="en-GB" sz="1800" dirty="0">
                <a:solidFill>
                  <a:srgbClr val="C00000"/>
                </a:solidFill>
                <a:latin typeface="+mn-lt"/>
              </a:rPr>
              <a:t> says unto the called out assemblies; </a:t>
            </a:r>
          </a:p>
          <a:p>
            <a:pPr marL="285750" indent="-285750">
              <a:spcAft>
                <a:spcPts val="300"/>
              </a:spcAft>
              <a:buFont typeface="Arial" panose="020B0604020202020204" pitchFamily="34" charset="0"/>
              <a:buChar char="•"/>
              <a:defRPr/>
            </a:pPr>
            <a:r>
              <a:rPr lang="en-GB" sz="1800" dirty="0">
                <a:solidFill>
                  <a:srgbClr val="292F33"/>
                </a:solidFill>
                <a:highlight>
                  <a:srgbClr val="FFE697"/>
                </a:highlight>
                <a:latin typeface="+mn-lt"/>
              </a:rPr>
              <a:t>To him that overcomes </a:t>
            </a:r>
            <a:r>
              <a:rPr lang="en-GB" sz="1800" dirty="0">
                <a:solidFill>
                  <a:srgbClr val="292F33"/>
                </a:solidFill>
                <a:latin typeface="+mn-lt"/>
              </a:rPr>
              <a:t>will I give to eat of the tree of life, which is in the midst of the paradise of </a:t>
            </a:r>
            <a:r>
              <a:rPr lang="en-GB" sz="1800" b="1" dirty="0">
                <a:solidFill>
                  <a:srgbClr val="292F33"/>
                </a:solidFill>
                <a:latin typeface="+mn-lt"/>
              </a:rPr>
              <a:t>Elohiym</a:t>
            </a:r>
          </a:p>
          <a:p>
            <a:pPr marL="285750" indent="-285750">
              <a:spcAft>
                <a:spcPts val="300"/>
              </a:spcAft>
              <a:buFont typeface="Arial" panose="020B0604020202020204" pitchFamily="34" charset="0"/>
              <a:buChar char="•"/>
              <a:defRPr/>
            </a:pPr>
            <a:r>
              <a:rPr lang="en-GB" sz="1800" dirty="0">
                <a:solidFill>
                  <a:srgbClr val="292F33"/>
                </a:solidFill>
                <a:highlight>
                  <a:srgbClr val="FFE697"/>
                </a:highlight>
                <a:latin typeface="+mn-lt"/>
              </a:rPr>
              <a:t>He that overcomes </a:t>
            </a:r>
            <a:r>
              <a:rPr lang="en-GB" sz="1800" dirty="0">
                <a:solidFill>
                  <a:srgbClr val="292F33"/>
                </a:solidFill>
                <a:latin typeface="+mn-lt"/>
              </a:rPr>
              <a:t>shall not be hurt of the second death. </a:t>
            </a:r>
          </a:p>
          <a:p>
            <a:pPr marL="285750" indent="-285750">
              <a:spcAft>
                <a:spcPts val="300"/>
              </a:spcAft>
              <a:buFont typeface="Arial" panose="020B0604020202020204" pitchFamily="34" charset="0"/>
              <a:buChar char="•"/>
              <a:defRPr/>
            </a:pPr>
            <a:r>
              <a:rPr lang="en-GB" sz="1800" dirty="0">
                <a:solidFill>
                  <a:srgbClr val="292F33"/>
                </a:solidFill>
                <a:highlight>
                  <a:srgbClr val="FFE697"/>
                </a:highlight>
                <a:latin typeface="+mn-lt"/>
              </a:rPr>
              <a:t>To him that overcomes </a:t>
            </a:r>
            <a:r>
              <a:rPr lang="en-GB" sz="1800" dirty="0">
                <a:solidFill>
                  <a:srgbClr val="292F33"/>
                </a:solidFill>
                <a:latin typeface="+mn-lt"/>
              </a:rPr>
              <a:t>will I give to eat of the hidden manna, and will give him a white stone, and in the stone a new name written, which no man knows saving he that receives </a:t>
            </a:r>
            <a:r>
              <a:rPr lang="en-GB" sz="1800" i="1" dirty="0">
                <a:solidFill>
                  <a:srgbClr val="757575"/>
                </a:solidFill>
                <a:latin typeface="+mn-lt"/>
              </a:rPr>
              <a:t>it</a:t>
            </a:r>
            <a:r>
              <a:rPr lang="en-GB" sz="1800" dirty="0">
                <a:solidFill>
                  <a:srgbClr val="292F33"/>
                </a:solidFill>
                <a:latin typeface="+mn-lt"/>
              </a:rPr>
              <a:t>. </a:t>
            </a:r>
          </a:p>
        </p:txBody>
      </p:sp>
      <p:sp>
        <p:nvSpPr>
          <p:cNvPr id="6" name="Rectangle 5">
            <a:extLst>
              <a:ext uri="{FF2B5EF4-FFF2-40B4-BE49-F238E27FC236}">
                <a16:creationId xmlns:a16="http://schemas.microsoft.com/office/drawing/2014/main" id="{C4DA66A9-8750-6A53-A294-9C1082EBE6E8}"/>
              </a:ext>
            </a:extLst>
          </p:cNvPr>
          <p:cNvSpPr/>
          <p:nvPr/>
        </p:nvSpPr>
        <p:spPr>
          <a:xfrm flipH="1">
            <a:off x="89730" y="4066500"/>
            <a:ext cx="1299157" cy="8183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800" b="1" dirty="0">
                <a:solidFill>
                  <a:srgbClr val="292F33"/>
                </a:solidFill>
                <a:latin typeface="+mn-lt"/>
              </a:rPr>
              <a:t>Smyrna</a:t>
            </a:r>
            <a:endParaRPr lang="en-GB" dirty="0">
              <a:solidFill>
                <a:schemeClr val="tx1"/>
              </a:solidFill>
            </a:endParaRPr>
          </a:p>
        </p:txBody>
      </p:sp>
      <p:sp>
        <p:nvSpPr>
          <p:cNvPr id="9" name="TextBox 8">
            <a:extLst>
              <a:ext uri="{FF2B5EF4-FFF2-40B4-BE49-F238E27FC236}">
                <a16:creationId xmlns:a16="http://schemas.microsoft.com/office/drawing/2014/main" id="{E6A423B9-5334-7A16-B74A-81AC374F31A9}"/>
              </a:ext>
            </a:extLst>
          </p:cNvPr>
          <p:cNvSpPr txBox="1"/>
          <p:nvPr/>
        </p:nvSpPr>
        <p:spPr>
          <a:xfrm>
            <a:off x="1666071" y="4013143"/>
            <a:ext cx="10573265" cy="923330"/>
          </a:xfrm>
          <a:prstGeom prst="rect">
            <a:avLst/>
          </a:prstGeom>
          <a:noFill/>
        </p:spPr>
        <p:txBody>
          <a:bodyPr wrap="square">
            <a:spAutoFit/>
          </a:bodyPr>
          <a:lstStyle/>
          <a:p>
            <a:pPr>
              <a:defRPr/>
            </a:pPr>
            <a:r>
              <a:rPr lang="en-GB" sz="1800" dirty="0">
                <a:solidFill>
                  <a:srgbClr val="218282"/>
                </a:solidFill>
                <a:latin typeface="+mn-lt"/>
              </a:rPr>
              <a:t>Rev 2:10</a:t>
            </a:r>
            <a:r>
              <a:rPr lang="en-GB" sz="1800" dirty="0">
                <a:solidFill>
                  <a:srgbClr val="292F33"/>
                </a:solidFill>
                <a:latin typeface="+mn-lt"/>
              </a:rPr>
              <a:t>  </a:t>
            </a:r>
            <a:r>
              <a:rPr lang="en-GB" sz="1800" dirty="0">
                <a:solidFill>
                  <a:srgbClr val="292F33"/>
                </a:solidFill>
                <a:highlight>
                  <a:srgbClr val="FFE697"/>
                </a:highlight>
                <a:latin typeface="+mn-lt"/>
              </a:rPr>
              <a:t>Fear none of those things which you shall suffer</a:t>
            </a:r>
            <a:r>
              <a:rPr lang="en-GB" sz="1800" dirty="0">
                <a:solidFill>
                  <a:srgbClr val="292F33"/>
                </a:solidFill>
                <a:latin typeface="+mn-lt"/>
              </a:rPr>
              <a:t>: behold, the devil shall cast </a:t>
            </a:r>
            <a:r>
              <a:rPr lang="en-GB" sz="1800" i="1" dirty="0">
                <a:solidFill>
                  <a:srgbClr val="757575"/>
                </a:solidFill>
                <a:latin typeface="+mn-lt"/>
              </a:rPr>
              <a:t>some</a:t>
            </a:r>
            <a:r>
              <a:rPr lang="en-GB" sz="1800" dirty="0">
                <a:solidFill>
                  <a:srgbClr val="292F33"/>
                </a:solidFill>
                <a:latin typeface="+mn-lt"/>
              </a:rPr>
              <a:t> of you into prison, that ye may be tried</a:t>
            </a:r>
            <a:r>
              <a:rPr lang="en-GB" sz="1800" b="1" dirty="0">
                <a:solidFill>
                  <a:schemeClr val="accent1"/>
                </a:solidFill>
                <a:latin typeface="+mn-lt"/>
              </a:rPr>
              <a:t>; and ye shall have tribulation ten days</a:t>
            </a:r>
            <a:r>
              <a:rPr lang="en-GB" sz="1800" dirty="0">
                <a:solidFill>
                  <a:srgbClr val="292F33"/>
                </a:solidFill>
                <a:latin typeface="+mn-lt"/>
              </a:rPr>
              <a:t>: be faithful unto death, and I will give you a crown of life. </a:t>
            </a:r>
          </a:p>
        </p:txBody>
      </p:sp>
      <p:sp>
        <p:nvSpPr>
          <p:cNvPr id="11" name="TextBox 10">
            <a:extLst>
              <a:ext uri="{FF2B5EF4-FFF2-40B4-BE49-F238E27FC236}">
                <a16:creationId xmlns:a16="http://schemas.microsoft.com/office/drawing/2014/main" id="{2D660B21-F54F-63FE-927B-D9D9B00183D7}"/>
              </a:ext>
            </a:extLst>
          </p:cNvPr>
          <p:cNvSpPr txBox="1"/>
          <p:nvPr/>
        </p:nvSpPr>
        <p:spPr>
          <a:xfrm>
            <a:off x="1666072" y="4982639"/>
            <a:ext cx="10573265" cy="1200329"/>
          </a:xfrm>
          <a:prstGeom prst="rect">
            <a:avLst/>
          </a:prstGeom>
          <a:noFill/>
        </p:spPr>
        <p:txBody>
          <a:bodyPr wrap="square">
            <a:spAutoFit/>
          </a:bodyPr>
          <a:lstStyle/>
          <a:p>
            <a:pPr>
              <a:defRPr/>
            </a:pPr>
            <a:r>
              <a:rPr lang="en-GB" sz="1800" dirty="0">
                <a:solidFill>
                  <a:srgbClr val="218282"/>
                </a:solidFill>
                <a:latin typeface="+mn-lt"/>
              </a:rPr>
              <a:t>Rev 2:26</a:t>
            </a:r>
            <a:r>
              <a:rPr lang="en-GB" sz="1800" dirty="0">
                <a:solidFill>
                  <a:srgbClr val="292F33"/>
                </a:solidFill>
                <a:latin typeface="+mn-lt"/>
              </a:rPr>
              <a:t>  </a:t>
            </a:r>
            <a:r>
              <a:rPr lang="en-GB" sz="1800" dirty="0">
                <a:solidFill>
                  <a:srgbClr val="292F33"/>
                </a:solidFill>
                <a:highlight>
                  <a:srgbClr val="FFE697"/>
                </a:highlight>
                <a:latin typeface="+mn-lt"/>
              </a:rPr>
              <a:t>And he that overcomes</a:t>
            </a:r>
            <a:r>
              <a:rPr lang="en-GB" sz="1800" dirty="0">
                <a:solidFill>
                  <a:srgbClr val="292F33"/>
                </a:solidFill>
                <a:latin typeface="+mn-lt"/>
              </a:rPr>
              <a:t>, and guards my works unto the end, </a:t>
            </a:r>
            <a:r>
              <a:rPr lang="en-GB" sz="1800" dirty="0">
                <a:solidFill>
                  <a:srgbClr val="292F33"/>
                </a:solidFill>
                <a:highlight>
                  <a:srgbClr val="FFE697"/>
                </a:highlight>
                <a:latin typeface="+mn-lt"/>
              </a:rPr>
              <a:t>to him will I give power over the nations</a:t>
            </a:r>
            <a:r>
              <a:rPr lang="en-GB" sz="1800" dirty="0">
                <a:solidFill>
                  <a:srgbClr val="292F33"/>
                </a:solidFill>
                <a:latin typeface="+mn-lt"/>
              </a:rPr>
              <a:t>: </a:t>
            </a:r>
          </a:p>
          <a:p>
            <a:pPr>
              <a:defRPr/>
            </a:pPr>
            <a:r>
              <a:rPr lang="en-GB" sz="1800" dirty="0">
                <a:solidFill>
                  <a:srgbClr val="218282"/>
                </a:solidFill>
                <a:latin typeface="+mn-lt"/>
              </a:rPr>
              <a:t>Rev 2:27</a:t>
            </a:r>
            <a:r>
              <a:rPr lang="en-GB" sz="1800" dirty="0">
                <a:solidFill>
                  <a:srgbClr val="292F33"/>
                </a:solidFill>
                <a:latin typeface="+mn-lt"/>
              </a:rPr>
              <a:t>  And he shall </a:t>
            </a:r>
            <a:r>
              <a:rPr lang="en-GB" sz="1800" dirty="0">
                <a:solidFill>
                  <a:srgbClr val="292F33"/>
                </a:solidFill>
                <a:highlight>
                  <a:srgbClr val="FFE697"/>
                </a:highlight>
                <a:latin typeface="+mn-lt"/>
              </a:rPr>
              <a:t>rule them with a rod of iron; </a:t>
            </a:r>
            <a:r>
              <a:rPr lang="en-GB" sz="1800" dirty="0">
                <a:solidFill>
                  <a:srgbClr val="292F33"/>
                </a:solidFill>
                <a:latin typeface="+mn-lt"/>
              </a:rPr>
              <a:t>as the vessels of a potter shall they be broken to shivers: even as I received of my Father. </a:t>
            </a:r>
          </a:p>
          <a:p>
            <a:pPr>
              <a:defRPr/>
            </a:pPr>
            <a:r>
              <a:rPr lang="en-GB" sz="1800" dirty="0">
                <a:solidFill>
                  <a:srgbClr val="218282"/>
                </a:solidFill>
                <a:latin typeface="+mn-lt"/>
              </a:rPr>
              <a:t>Rev 2:28</a:t>
            </a:r>
            <a:r>
              <a:rPr lang="en-GB" sz="1800" dirty="0">
                <a:solidFill>
                  <a:srgbClr val="292F33"/>
                </a:solidFill>
                <a:latin typeface="+mn-lt"/>
              </a:rPr>
              <a:t>  And I will give him the morning star. </a:t>
            </a:r>
          </a:p>
        </p:txBody>
      </p:sp>
      <p:sp>
        <p:nvSpPr>
          <p:cNvPr id="12" name="Rectangle 11">
            <a:extLst>
              <a:ext uri="{FF2B5EF4-FFF2-40B4-BE49-F238E27FC236}">
                <a16:creationId xmlns:a16="http://schemas.microsoft.com/office/drawing/2014/main" id="{3D234ABB-4A5D-4C0D-FD89-B26065E7E813}"/>
              </a:ext>
            </a:extLst>
          </p:cNvPr>
          <p:cNvSpPr/>
          <p:nvPr/>
        </p:nvSpPr>
        <p:spPr>
          <a:xfrm flipH="1">
            <a:off x="78259" y="5074691"/>
            <a:ext cx="1302477" cy="508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800" b="1" dirty="0">
                <a:solidFill>
                  <a:srgbClr val="292F33"/>
                </a:solidFill>
                <a:latin typeface="+mn-lt"/>
              </a:rPr>
              <a:t>Thyatira</a:t>
            </a:r>
            <a:endParaRPr lang="en-GB" dirty="0">
              <a:solidFill>
                <a:schemeClr val="tx1"/>
              </a:solidFill>
            </a:endParaRPr>
          </a:p>
        </p:txBody>
      </p:sp>
      <p:sp>
        <p:nvSpPr>
          <p:cNvPr id="17" name="TextBox 16">
            <a:extLst>
              <a:ext uri="{FF2B5EF4-FFF2-40B4-BE49-F238E27FC236}">
                <a16:creationId xmlns:a16="http://schemas.microsoft.com/office/drawing/2014/main" id="{9D0D21CF-2306-4EFA-1526-4D42E9D1D8A8}"/>
              </a:ext>
            </a:extLst>
          </p:cNvPr>
          <p:cNvSpPr txBox="1"/>
          <p:nvPr/>
        </p:nvSpPr>
        <p:spPr>
          <a:xfrm>
            <a:off x="1652661" y="6170300"/>
            <a:ext cx="10559854" cy="646331"/>
          </a:xfrm>
          <a:prstGeom prst="rect">
            <a:avLst/>
          </a:prstGeom>
          <a:noFill/>
        </p:spPr>
        <p:txBody>
          <a:bodyPr wrap="square">
            <a:spAutoFit/>
          </a:bodyPr>
          <a:lstStyle/>
          <a:p>
            <a:pPr>
              <a:defRPr/>
            </a:pPr>
            <a:r>
              <a:rPr lang="en-GB" sz="1800" dirty="0">
                <a:solidFill>
                  <a:srgbClr val="218282"/>
                </a:solidFill>
                <a:latin typeface="+mn-lt"/>
              </a:rPr>
              <a:t>Rev 3:10</a:t>
            </a:r>
            <a:r>
              <a:rPr lang="en-GB" sz="1800" dirty="0">
                <a:solidFill>
                  <a:srgbClr val="292F33"/>
                </a:solidFill>
                <a:latin typeface="+mn-lt"/>
              </a:rPr>
              <a:t>  Because you have guarded the word of my patience, </a:t>
            </a:r>
            <a:r>
              <a:rPr lang="en-GB" sz="1800" dirty="0">
                <a:solidFill>
                  <a:srgbClr val="292F33"/>
                </a:solidFill>
                <a:highlight>
                  <a:srgbClr val="FFE79B"/>
                </a:highlight>
                <a:latin typeface="+mn-lt"/>
              </a:rPr>
              <a:t>I also will guard you </a:t>
            </a:r>
            <a:r>
              <a:rPr lang="en-GB" sz="1800" dirty="0">
                <a:solidFill>
                  <a:srgbClr val="292F33"/>
                </a:solidFill>
                <a:highlight>
                  <a:srgbClr val="00FFFF"/>
                </a:highlight>
                <a:latin typeface="+mn-lt"/>
              </a:rPr>
              <a:t>from</a:t>
            </a:r>
            <a:r>
              <a:rPr lang="en-GB" sz="1800" dirty="0">
                <a:solidFill>
                  <a:srgbClr val="292F33"/>
                </a:solidFill>
                <a:highlight>
                  <a:srgbClr val="FFE79B"/>
                </a:highlight>
                <a:latin typeface="+mn-lt"/>
              </a:rPr>
              <a:t> the hour of calamity</a:t>
            </a:r>
            <a:r>
              <a:rPr lang="en-GB" sz="1800" dirty="0">
                <a:solidFill>
                  <a:srgbClr val="292F33"/>
                </a:solidFill>
                <a:latin typeface="+mn-lt"/>
              </a:rPr>
              <a:t>, which shall come upon all the world, to try them that dwell upon the earth. </a:t>
            </a:r>
          </a:p>
        </p:txBody>
      </p:sp>
      <p:sp>
        <p:nvSpPr>
          <p:cNvPr id="18" name="Rectangle 17">
            <a:extLst>
              <a:ext uri="{FF2B5EF4-FFF2-40B4-BE49-F238E27FC236}">
                <a16:creationId xmlns:a16="http://schemas.microsoft.com/office/drawing/2014/main" id="{E38382A6-2F96-ED9F-B9E0-E352A1C64611}"/>
              </a:ext>
            </a:extLst>
          </p:cNvPr>
          <p:cNvSpPr/>
          <p:nvPr/>
        </p:nvSpPr>
        <p:spPr>
          <a:xfrm flipH="1">
            <a:off x="78427" y="6246343"/>
            <a:ext cx="1285747" cy="4891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pPr>
            <a:r>
              <a:rPr lang="en-GB" b="1" dirty="0">
                <a:solidFill>
                  <a:srgbClr val="292F33"/>
                </a:solidFill>
              </a:rPr>
              <a:t>Philadelphia</a:t>
            </a:r>
          </a:p>
        </p:txBody>
      </p:sp>
      <p:sp>
        <p:nvSpPr>
          <p:cNvPr id="19" name="Title 1">
            <a:extLst>
              <a:ext uri="{FF2B5EF4-FFF2-40B4-BE49-F238E27FC236}">
                <a16:creationId xmlns:a16="http://schemas.microsoft.com/office/drawing/2014/main" id="{819DDDDD-000B-9E02-A358-777EC10A03F1}"/>
              </a:ext>
            </a:extLst>
          </p:cNvPr>
          <p:cNvSpPr txBox="1">
            <a:spLocks/>
          </p:cNvSpPr>
          <p:nvPr/>
        </p:nvSpPr>
        <p:spPr>
          <a:xfrm>
            <a:off x="0" y="41369"/>
            <a:ext cx="5832389" cy="563563"/>
          </a:xfrm>
          <a:prstGeom prst="rect">
            <a:avLst/>
          </a:prstGeo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GB" sz="2400" b="1" dirty="0">
                <a:latin typeface="+mn-lt"/>
              </a:rPr>
              <a:t>The Seven Churches – Some Notable Points..</a:t>
            </a:r>
          </a:p>
        </p:txBody>
      </p:sp>
      <p:sp>
        <p:nvSpPr>
          <p:cNvPr id="20" name="Rectangle 19">
            <a:extLst>
              <a:ext uri="{FF2B5EF4-FFF2-40B4-BE49-F238E27FC236}">
                <a16:creationId xmlns:a16="http://schemas.microsoft.com/office/drawing/2014/main" id="{9D3D2B22-0A9A-2583-6C6D-D2203DD20924}"/>
              </a:ext>
            </a:extLst>
          </p:cNvPr>
          <p:cNvSpPr/>
          <p:nvPr/>
        </p:nvSpPr>
        <p:spPr>
          <a:xfrm flipH="1">
            <a:off x="78259" y="2532904"/>
            <a:ext cx="1310629" cy="1198674"/>
          </a:xfrm>
          <a:prstGeom prst="rect">
            <a:avLst/>
          </a:prstGeom>
          <a:solidFill>
            <a:srgbClr val="EEF2F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800" b="1" dirty="0">
                <a:solidFill>
                  <a:srgbClr val="292F33"/>
                </a:solidFill>
                <a:latin typeface="+mn-lt"/>
              </a:rPr>
              <a:t>All Assemblies</a:t>
            </a:r>
          </a:p>
        </p:txBody>
      </p:sp>
      <p:sp>
        <p:nvSpPr>
          <p:cNvPr id="22" name="TextBox 21">
            <a:extLst>
              <a:ext uri="{FF2B5EF4-FFF2-40B4-BE49-F238E27FC236}">
                <a16:creationId xmlns:a16="http://schemas.microsoft.com/office/drawing/2014/main" id="{EFC7F4E7-94F9-51DA-C88D-E191E3DBE295}"/>
              </a:ext>
            </a:extLst>
          </p:cNvPr>
          <p:cNvSpPr txBox="1"/>
          <p:nvPr/>
        </p:nvSpPr>
        <p:spPr>
          <a:xfrm>
            <a:off x="149237" y="824947"/>
            <a:ext cx="4178509"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2000 years of tribulation – your own life</a:t>
            </a:r>
          </a:p>
          <a:p>
            <a:pPr marL="285750" indent="-285750">
              <a:buFont typeface="Arial" panose="020B0604020202020204" pitchFamily="34" charset="0"/>
              <a:buChar char="•"/>
            </a:pPr>
            <a:r>
              <a:rPr lang="en-GB" sz="1600" dirty="0"/>
              <a:t>Final period at the end of the age</a:t>
            </a:r>
          </a:p>
        </p:txBody>
      </p:sp>
      <p:sp>
        <p:nvSpPr>
          <p:cNvPr id="23" name="TextBox 22">
            <a:extLst>
              <a:ext uri="{FF2B5EF4-FFF2-40B4-BE49-F238E27FC236}">
                <a16:creationId xmlns:a16="http://schemas.microsoft.com/office/drawing/2014/main" id="{C8DCE5D0-7A20-66C3-3725-AD7693B01123}"/>
              </a:ext>
            </a:extLst>
          </p:cNvPr>
          <p:cNvSpPr txBox="1"/>
          <p:nvPr/>
        </p:nvSpPr>
        <p:spPr>
          <a:xfrm>
            <a:off x="232357" y="455615"/>
            <a:ext cx="1243912" cy="369332"/>
          </a:xfrm>
          <a:prstGeom prst="rect">
            <a:avLst/>
          </a:prstGeom>
          <a:noFill/>
        </p:spPr>
        <p:txBody>
          <a:bodyPr wrap="square" rtlCol="0">
            <a:spAutoFit/>
          </a:bodyPr>
          <a:lstStyle/>
          <a:p>
            <a:r>
              <a:rPr lang="en-GB" dirty="0"/>
              <a:t>Overcome</a:t>
            </a:r>
          </a:p>
        </p:txBody>
      </p:sp>
      <p:sp>
        <p:nvSpPr>
          <p:cNvPr id="16" name="Rectangle 15">
            <a:extLst>
              <a:ext uri="{FF2B5EF4-FFF2-40B4-BE49-F238E27FC236}">
                <a16:creationId xmlns:a16="http://schemas.microsoft.com/office/drawing/2014/main" id="{C71BEACB-8FD1-4784-5CE9-DB087B63E802}"/>
              </a:ext>
            </a:extLst>
          </p:cNvPr>
          <p:cNvSpPr/>
          <p:nvPr/>
        </p:nvSpPr>
        <p:spPr>
          <a:xfrm flipH="1">
            <a:off x="9794033" y="1614536"/>
            <a:ext cx="1305544" cy="4009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Philadelphia</a:t>
            </a:r>
            <a:endParaRPr lang="en-GB" sz="1600" dirty="0">
              <a:solidFill>
                <a:schemeClr val="tx1"/>
              </a:solidFill>
            </a:endParaRPr>
          </a:p>
        </p:txBody>
      </p:sp>
      <p:sp>
        <p:nvSpPr>
          <p:cNvPr id="24" name="Rectangle 23">
            <a:extLst>
              <a:ext uri="{FF2B5EF4-FFF2-40B4-BE49-F238E27FC236}">
                <a16:creationId xmlns:a16="http://schemas.microsoft.com/office/drawing/2014/main" id="{24B14C91-2CE6-300C-78EB-4E3F923A7142}"/>
              </a:ext>
            </a:extLst>
          </p:cNvPr>
          <p:cNvSpPr/>
          <p:nvPr/>
        </p:nvSpPr>
        <p:spPr>
          <a:xfrm flipH="1">
            <a:off x="4957042" y="1612769"/>
            <a:ext cx="889324" cy="4011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Ephesus</a:t>
            </a:r>
            <a:endParaRPr lang="en-GB" sz="1600" dirty="0">
              <a:solidFill>
                <a:schemeClr val="tx1"/>
              </a:solidFill>
            </a:endParaRPr>
          </a:p>
        </p:txBody>
      </p:sp>
      <p:sp>
        <p:nvSpPr>
          <p:cNvPr id="25" name="Rectangle 24">
            <a:extLst>
              <a:ext uri="{FF2B5EF4-FFF2-40B4-BE49-F238E27FC236}">
                <a16:creationId xmlns:a16="http://schemas.microsoft.com/office/drawing/2014/main" id="{411E39FF-EA2D-D5B8-FA3C-368ED115234F}"/>
              </a:ext>
            </a:extLst>
          </p:cNvPr>
          <p:cNvSpPr/>
          <p:nvPr/>
        </p:nvSpPr>
        <p:spPr>
          <a:xfrm flipH="1">
            <a:off x="5898725" y="1613272"/>
            <a:ext cx="881540" cy="4011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Smyrna</a:t>
            </a:r>
            <a:endParaRPr lang="en-GB" sz="1600" dirty="0">
              <a:solidFill>
                <a:schemeClr val="tx1"/>
              </a:solidFill>
            </a:endParaRPr>
          </a:p>
        </p:txBody>
      </p:sp>
      <p:sp>
        <p:nvSpPr>
          <p:cNvPr id="26" name="Rectangle 25">
            <a:extLst>
              <a:ext uri="{FF2B5EF4-FFF2-40B4-BE49-F238E27FC236}">
                <a16:creationId xmlns:a16="http://schemas.microsoft.com/office/drawing/2014/main" id="{CA699B55-D13C-65C8-73FC-7DF5CADA1C57}"/>
              </a:ext>
            </a:extLst>
          </p:cNvPr>
          <p:cNvSpPr/>
          <p:nvPr/>
        </p:nvSpPr>
        <p:spPr>
          <a:xfrm flipH="1">
            <a:off x="6826946" y="1612212"/>
            <a:ext cx="1080541" cy="4011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Pergamum</a:t>
            </a:r>
            <a:endParaRPr lang="en-GB" sz="1600" dirty="0">
              <a:solidFill>
                <a:schemeClr val="tx1"/>
              </a:solidFill>
            </a:endParaRPr>
          </a:p>
        </p:txBody>
      </p:sp>
      <p:sp>
        <p:nvSpPr>
          <p:cNvPr id="27" name="Rectangle 26">
            <a:extLst>
              <a:ext uri="{FF2B5EF4-FFF2-40B4-BE49-F238E27FC236}">
                <a16:creationId xmlns:a16="http://schemas.microsoft.com/office/drawing/2014/main" id="{2EAF3747-D278-9172-0F65-0172BB323072}"/>
              </a:ext>
            </a:extLst>
          </p:cNvPr>
          <p:cNvSpPr/>
          <p:nvPr/>
        </p:nvSpPr>
        <p:spPr>
          <a:xfrm flipH="1">
            <a:off x="7953096" y="1612768"/>
            <a:ext cx="883793" cy="4011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Thyatira</a:t>
            </a:r>
            <a:endParaRPr lang="en-GB" sz="1600" dirty="0">
              <a:solidFill>
                <a:schemeClr val="tx1"/>
              </a:solidFill>
            </a:endParaRPr>
          </a:p>
        </p:txBody>
      </p:sp>
      <p:sp>
        <p:nvSpPr>
          <p:cNvPr id="28" name="Rectangle 27">
            <a:extLst>
              <a:ext uri="{FF2B5EF4-FFF2-40B4-BE49-F238E27FC236}">
                <a16:creationId xmlns:a16="http://schemas.microsoft.com/office/drawing/2014/main" id="{60F9A965-1FF1-226F-B940-BE655FE7166D}"/>
              </a:ext>
            </a:extLst>
          </p:cNvPr>
          <p:cNvSpPr/>
          <p:nvPr/>
        </p:nvSpPr>
        <p:spPr>
          <a:xfrm flipH="1">
            <a:off x="8879540" y="1612767"/>
            <a:ext cx="872441" cy="4011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Sardis</a:t>
            </a:r>
            <a:endParaRPr lang="en-GB" sz="1600" dirty="0">
              <a:solidFill>
                <a:schemeClr val="tx1"/>
              </a:solidFill>
            </a:endParaRPr>
          </a:p>
        </p:txBody>
      </p:sp>
      <p:sp>
        <p:nvSpPr>
          <p:cNvPr id="29" name="Rectangle 28">
            <a:extLst>
              <a:ext uri="{FF2B5EF4-FFF2-40B4-BE49-F238E27FC236}">
                <a16:creationId xmlns:a16="http://schemas.microsoft.com/office/drawing/2014/main" id="{86B51CD8-82DA-E6C7-15EC-0366CF7F3A07}"/>
              </a:ext>
            </a:extLst>
          </p:cNvPr>
          <p:cNvSpPr/>
          <p:nvPr/>
        </p:nvSpPr>
        <p:spPr>
          <a:xfrm flipH="1">
            <a:off x="11140340" y="1614536"/>
            <a:ext cx="872441" cy="4009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eaLnBrk="1" fontAlgn="auto" hangingPunct="1">
              <a:spcBef>
                <a:spcPts val="0"/>
              </a:spcBef>
              <a:spcAft>
                <a:spcPts val="0"/>
              </a:spcAft>
              <a:defRPr/>
            </a:pPr>
            <a:r>
              <a:rPr lang="en-GB" sz="1600" b="1" dirty="0">
                <a:solidFill>
                  <a:srgbClr val="292F33"/>
                </a:solidFill>
                <a:latin typeface="+mn-lt"/>
              </a:rPr>
              <a:t>Laodicea</a:t>
            </a:r>
            <a:endParaRPr lang="en-GB" sz="1600" dirty="0">
              <a:solidFill>
                <a:schemeClr val="tx1"/>
              </a:solidFill>
            </a:endParaRPr>
          </a:p>
        </p:txBody>
      </p:sp>
      <p:sp>
        <p:nvSpPr>
          <p:cNvPr id="33" name="Right Brace 32">
            <a:extLst>
              <a:ext uri="{FF2B5EF4-FFF2-40B4-BE49-F238E27FC236}">
                <a16:creationId xmlns:a16="http://schemas.microsoft.com/office/drawing/2014/main" id="{95DF76A2-ECCE-259A-C0CE-E3DAFD61D345}"/>
              </a:ext>
            </a:extLst>
          </p:cNvPr>
          <p:cNvSpPr/>
          <p:nvPr/>
        </p:nvSpPr>
        <p:spPr>
          <a:xfrm rot="16200000">
            <a:off x="8309073" y="-2104400"/>
            <a:ext cx="318970" cy="70230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BBB50D96-4AAC-928A-D780-DCC84C605ED3}"/>
              </a:ext>
            </a:extLst>
          </p:cNvPr>
          <p:cNvSpPr txBox="1"/>
          <p:nvPr/>
        </p:nvSpPr>
        <p:spPr>
          <a:xfrm>
            <a:off x="7615138" y="662820"/>
            <a:ext cx="3876135" cy="584775"/>
          </a:xfrm>
          <a:prstGeom prst="rect">
            <a:avLst/>
          </a:prstGeom>
          <a:noFill/>
        </p:spPr>
        <p:txBody>
          <a:bodyPr wrap="square" rtlCol="0">
            <a:spAutoFit/>
          </a:bodyPr>
          <a:lstStyle/>
          <a:p>
            <a:r>
              <a:rPr lang="en-GB" sz="1600" dirty="0"/>
              <a:t>7 Assemblies</a:t>
            </a:r>
          </a:p>
          <a:p>
            <a:r>
              <a:rPr lang="en-GB" sz="1600" dirty="0">
                <a:highlight>
                  <a:srgbClr val="FFFF00"/>
                </a:highlight>
              </a:rPr>
              <a:t>7 Archetypes of Believers</a:t>
            </a:r>
            <a:endParaRPr lang="en-GB" sz="1600" dirty="0"/>
          </a:p>
        </p:txBody>
      </p:sp>
      <p:sp>
        <p:nvSpPr>
          <p:cNvPr id="37" name="TextBox 36">
            <a:extLst>
              <a:ext uri="{FF2B5EF4-FFF2-40B4-BE49-F238E27FC236}">
                <a16:creationId xmlns:a16="http://schemas.microsoft.com/office/drawing/2014/main" id="{DBA61240-85C2-4DEE-D904-E1EDE57B43B6}"/>
              </a:ext>
            </a:extLst>
          </p:cNvPr>
          <p:cNvSpPr txBox="1"/>
          <p:nvPr/>
        </p:nvSpPr>
        <p:spPr>
          <a:xfrm>
            <a:off x="9897979" y="5779263"/>
            <a:ext cx="966537" cy="338554"/>
          </a:xfrm>
          <a:prstGeom prst="rect">
            <a:avLst/>
          </a:prstGeom>
          <a:noFill/>
        </p:spPr>
        <p:txBody>
          <a:bodyPr wrap="square" rtlCol="0">
            <a:spAutoFit/>
          </a:bodyPr>
          <a:lstStyle/>
          <a:p>
            <a:r>
              <a:rPr lang="en-GB" sz="1600" i="1" dirty="0">
                <a:solidFill>
                  <a:schemeClr val="accent1">
                    <a:lumMod val="75000"/>
                  </a:schemeClr>
                </a:solidFill>
              </a:rPr>
              <a:t>Not “in”</a:t>
            </a:r>
          </a:p>
        </p:txBody>
      </p:sp>
      <p:cxnSp>
        <p:nvCxnSpPr>
          <p:cNvPr id="39" name="Straight Connector 38">
            <a:extLst>
              <a:ext uri="{FF2B5EF4-FFF2-40B4-BE49-F238E27FC236}">
                <a16:creationId xmlns:a16="http://schemas.microsoft.com/office/drawing/2014/main" id="{306DE6B4-6355-A885-A2FD-0431ACC9F58E}"/>
              </a:ext>
            </a:extLst>
          </p:cNvPr>
          <p:cNvCxnSpPr>
            <a:cxnSpLocks/>
            <a:stCxn id="37" idx="1"/>
          </p:cNvCxnSpPr>
          <p:nvPr/>
        </p:nvCxnSpPr>
        <p:spPr>
          <a:xfrm flipH="1">
            <a:off x="9625263" y="5948540"/>
            <a:ext cx="272716" cy="2646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80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067ACC-846E-7D7F-1BF6-808026570C79}"/>
              </a:ext>
            </a:extLst>
          </p:cNvPr>
          <p:cNvSpPr/>
          <p:nvPr/>
        </p:nvSpPr>
        <p:spPr>
          <a:xfrm>
            <a:off x="167343" y="3695851"/>
            <a:ext cx="11801898" cy="2585323"/>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D543125-B727-543D-C6BE-E08F2FBDCEEE}"/>
              </a:ext>
            </a:extLst>
          </p:cNvPr>
          <p:cNvSpPr/>
          <p:nvPr/>
        </p:nvSpPr>
        <p:spPr>
          <a:xfrm>
            <a:off x="195051" y="1100125"/>
            <a:ext cx="11801898" cy="1844050"/>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B672A37-EE20-6D74-2C86-FEDB08F2F35C}"/>
              </a:ext>
            </a:extLst>
          </p:cNvPr>
          <p:cNvSpPr txBox="1"/>
          <p:nvPr/>
        </p:nvSpPr>
        <p:spPr>
          <a:xfrm>
            <a:off x="167343" y="814381"/>
            <a:ext cx="11940443" cy="2185214"/>
          </a:xfrm>
          <a:prstGeom prst="rect">
            <a:avLst/>
          </a:prstGeom>
          <a:noFill/>
        </p:spPr>
        <p:txBody>
          <a:bodyPr wrap="square">
            <a:spAutoFit/>
          </a:bodyPr>
          <a:lstStyle/>
          <a:p>
            <a:pPr marR="0" algn="ctr" rtl="0"/>
            <a:r>
              <a:rPr lang="en-GB" b="1" i="0" u="none" strike="noStrike" baseline="0" dirty="0">
                <a:solidFill>
                  <a:srgbClr val="292F33"/>
                </a:solidFill>
                <a:latin typeface="+mn-lt"/>
              </a:rPr>
              <a:t>The New Heaven and the New Earth</a:t>
            </a:r>
          </a:p>
          <a:p>
            <a:pPr marR="0" algn="l" rtl="0"/>
            <a:r>
              <a:rPr lang="en-GB" dirty="0">
                <a:solidFill>
                  <a:srgbClr val="218282"/>
                </a:solidFill>
                <a:latin typeface="+mn-lt"/>
              </a:rPr>
              <a:t>Rev 21:1  </a:t>
            </a:r>
            <a:r>
              <a:rPr lang="en-GB" b="1" i="0" u="none" strike="noStrike" baseline="0" dirty="0">
                <a:solidFill>
                  <a:srgbClr val="292F33"/>
                </a:solidFill>
                <a:highlight>
                  <a:srgbClr val="FFE697"/>
                </a:highlight>
                <a:latin typeface="+mn-lt"/>
              </a:rPr>
              <a:t>AND </a:t>
            </a:r>
            <a:r>
              <a:rPr lang="en-GB" b="0" i="0" u="none" strike="noStrike" baseline="0" dirty="0">
                <a:solidFill>
                  <a:srgbClr val="292F33"/>
                </a:solidFill>
                <a:highlight>
                  <a:srgbClr val="FFE697"/>
                </a:highlight>
                <a:latin typeface="+mn-lt"/>
              </a:rPr>
              <a:t>I saw a renewed heaven and a renewed earth</a:t>
            </a:r>
            <a:r>
              <a:rPr lang="en-GB" b="0" i="0" u="none" strike="noStrike" baseline="0" dirty="0">
                <a:solidFill>
                  <a:srgbClr val="292F33"/>
                </a:solidFill>
                <a:latin typeface="+mn-lt"/>
              </a:rPr>
              <a:t>: for the first heaven and the first earth were passed away; and there was no more sea. </a:t>
            </a:r>
          </a:p>
          <a:p>
            <a:pPr marR="0" algn="l" rtl="0"/>
            <a:r>
              <a:rPr lang="en-GB" b="0" i="0" u="none" strike="noStrike" baseline="0" dirty="0">
                <a:solidFill>
                  <a:srgbClr val="218282"/>
                </a:solidFill>
                <a:latin typeface="+mn-lt"/>
              </a:rPr>
              <a:t>Rev 21:2</a:t>
            </a:r>
            <a:r>
              <a:rPr lang="en-GB" b="0" i="0" u="none" strike="noStrike" baseline="0" dirty="0">
                <a:solidFill>
                  <a:srgbClr val="292F33"/>
                </a:solidFill>
                <a:latin typeface="+mn-lt"/>
              </a:rPr>
              <a:t>  And I </a:t>
            </a:r>
            <a:r>
              <a:rPr lang="en-GB" b="0" i="0" u="none" strike="noStrike" baseline="0" dirty="0" err="1">
                <a:solidFill>
                  <a:srgbClr val="292F33"/>
                </a:solidFill>
                <a:latin typeface="+mn-lt"/>
              </a:rPr>
              <a:t>Yochanon</a:t>
            </a:r>
            <a:r>
              <a:rPr lang="en-GB" b="0" i="0" u="none" strike="noStrike" baseline="0" dirty="0">
                <a:solidFill>
                  <a:srgbClr val="292F33"/>
                </a:solidFill>
                <a:latin typeface="+mn-lt"/>
              </a:rPr>
              <a:t> saw the holy city, </a:t>
            </a:r>
            <a:r>
              <a:rPr lang="en-GB" b="0" i="0" u="none" strike="noStrike" baseline="0" dirty="0">
                <a:solidFill>
                  <a:srgbClr val="292F33"/>
                </a:solidFill>
                <a:highlight>
                  <a:srgbClr val="FFE697"/>
                </a:highlight>
                <a:latin typeface="+mn-lt"/>
              </a:rPr>
              <a:t>Renewed </a:t>
            </a:r>
            <a:r>
              <a:rPr lang="en-GB" b="0" i="0" u="none" strike="noStrike" baseline="0" dirty="0" err="1">
                <a:solidFill>
                  <a:srgbClr val="292F33"/>
                </a:solidFill>
                <a:highlight>
                  <a:srgbClr val="FFE697"/>
                </a:highlight>
                <a:latin typeface="+mn-lt"/>
              </a:rPr>
              <a:t>Yerushalayim</a:t>
            </a:r>
            <a:r>
              <a:rPr lang="en-GB" b="0" i="0" u="none" strike="noStrike" baseline="0" dirty="0">
                <a:solidFill>
                  <a:srgbClr val="292F33"/>
                </a:solidFill>
                <a:highlight>
                  <a:srgbClr val="FFE697"/>
                </a:highlight>
                <a:latin typeface="+mn-lt"/>
              </a:rPr>
              <a:t>, coming down from </a:t>
            </a:r>
            <a:r>
              <a:rPr lang="en-GB" b="1" i="0" u="none" strike="noStrike" baseline="0" dirty="0">
                <a:solidFill>
                  <a:srgbClr val="292F33"/>
                </a:solidFill>
                <a:highlight>
                  <a:srgbClr val="FFE697"/>
                </a:highlight>
                <a:latin typeface="+mn-lt"/>
              </a:rPr>
              <a:t>Elohiym</a:t>
            </a:r>
            <a:r>
              <a:rPr lang="en-GB" b="0" i="0" u="none" strike="noStrike" baseline="0" dirty="0">
                <a:solidFill>
                  <a:srgbClr val="292F33"/>
                </a:solidFill>
                <a:highlight>
                  <a:srgbClr val="FFE697"/>
                </a:highlight>
                <a:latin typeface="+mn-lt"/>
              </a:rPr>
              <a:t> out of heaven, prepared as a bride adorned for her man. </a:t>
            </a:r>
          </a:p>
          <a:p>
            <a:pPr marR="0" algn="l" rtl="0"/>
            <a:r>
              <a:rPr lang="en-GB" b="0" i="0" u="none" strike="noStrike" baseline="0" dirty="0">
                <a:solidFill>
                  <a:srgbClr val="218282"/>
                </a:solidFill>
                <a:latin typeface="+mn-lt"/>
              </a:rPr>
              <a:t>Rev 21:3</a:t>
            </a:r>
            <a:r>
              <a:rPr lang="en-GB" b="0" i="0" u="none" strike="noStrike" baseline="0" dirty="0">
                <a:solidFill>
                  <a:srgbClr val="292F33"/>
                </a:solidFill>
                <a:latin typeface="+mn-lt"/>
              </a:rPr>
              <a:t>  And I heard a great voice out of heaven saying, Behold, the Tabernacle of </a:t>
            </a:r>
            <a:r>
              <a:rPr lang="en-GB" b="1" i="0" u="none" strike="noStrike" baseline="0" dirty="0">
                <a:solidFill>
                  <a:srgbClr val="292F33"/>
                </a:solidFill>
                <a:latin typeface="+mn-lt"/>
              </a:rPr>
              <a:t>Elohiym</a:t>
            </a:r>
            <a:r>
              <a:rPr lang="en-GB" b="0" i="1" u="none" strike="noStrike" baseline="0" dirty="0">
                <a:solidFill>
                  <a:srgbClr val="757575"/>
                </a:solidFill>
                <a:latin typeface="+mn-lt"/>
              </a:rPr>
              <a:t> is</a:t>
            </a:r>
            <a:r>
              <a:rPr lang="en-GB" b="0" i="0" u="none" strike="noStrike" baseline="0" dirty="0">
                <a:solidFill>
                  <a:srgbClr val="292F33"/>
                </a:solidFill>
                <a:latin typeface="+mn-lt"/>
              </a:rPr>
              <a:t> with men, and he will tabernacle with them, and they shall be his people, and </a:t>
            </a:r>
            <a:r>
              <a:rPr lang="en-GB" b="1" i="0" u="none" strike="noStrike" baseline="0" dirty="0">
                <a:solidFill>
                  <a:srgbClr val="292F33"/>
                </a:solidFill>
                <a:latin typeface="+mn-lt"/>
              </a:rPr>
              <a:t>Elohiym</a:t>
            </a:r>
            <a:r>
              <a:rPr lang="en-GB" b="0" i="0" u="none" strike="noStrike" baseline="0" dirty="0">
                <a:solidFill>
                  <a:srgbClr val="292F33"/>
                </a:solidFill>
                <a:latin typeface="+mn-lt"/>
              </a:rPr>
              <a:t> himself shall be with them, </a:t>
            </a:r>
            <a:r>
              <a:rPr lang="en-GB" b="0" i="1" u="none" strike="noStrike" baseline="0" dirty="0">
                <a:solidFill>
                  <a:srgbClr val="757575"/>
                </a:solidFill>
                <a:latin typeface="+mn-lt"/>
              </a:rPr>
              <a:t>and be</a:t>
            </a:r>
            <a:r>
              <a:rPr lang="en-GB" b="0" i="0" u="none" strike="noStrike" baseline="0" dirty="0">
                <a:solidFill>
                  <a:srgbClr val="292F33"/>
                </a:solidFill>
                <a:latin typeface="+mn-lt"/>
              </a:rPr>
              <a:t> their </a:t>
            </a:r>
            <a:r>
              <a:rPr lang="en-GB" b="1" i="0" u="none" strike="noStrike" baseline="0" dirty="0">
                <a:solidFill>
                  <a:srgbClr val="292F33"/>
                </a:solidFill>
                <a:latin typeface="+mn-lt"/>
              </a:rPr>
              <a:t>Elohiym</a:t>
            </a:r>
            <a:r>
              <a:rPr lang="en-GB" b="0" i="0" u="none" strike="noStrike" baseline="0" dirty="0">
                <a:solidFill>
                  <a:srgbClr val="292F33"/>
                </a:solidFill>
                <a:latin typeface="+mn-lt"/>
              </a:rPr>
              <a:t>. </a:t>
            </a:r>
            <a:endParaRPr lang="en-GB" sz="2800" dirty="0">
              <a:latin typeface="+mn-lt"/>
            </a:endParaRPr>
          </a:p>
        </p:txBody>
      </p:sp>
      <p:sp>
        <p:nvSpPr>
          <p:cNvPr id="7" name="Title 1">
            <a:extLst>
              <a:ext uri="{FF2B5EF4-FFF2-40B4-BE49-F238E27FC236}">
                <a16:creationId xmlns:a16="http://schemas.microsoft.com/office/drawing/2014/main" id="{343EA00F-5B61-C816-B5E6-1F24D2D25110}"/>
              </a:ext>
            </a:extLst>
          </p:cNvPr>
          <p:cNvSpPr txBox="1">
            <a:spLocks noChangeArrowheads="1"/>
          </p:cNvSpPr>
          <p:nvPr/>
        </p:nvSpPr>
        <p:spPr>
          <a:xfrm>
            <a:off x="57800" y="102565"/>
            <a:ext cx="11779250" cy="5683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Which Jerusalem are we looking for and looking at ?</a:t>
            </a:r>
          </a:p>
        </p:txBody>
      </p:sp>
      <p:sp>
        <p:nvSpPr>
          <p:cNvPr id="10" name="TextBox 9">
            <a:extLst>
              <a:ext uri="{FF2B5EF4-FFF2-40B4-BE49-F238E27FC236}">
                <a16:creationId xmlns:a16="http://schemas.microsoft.com/office/drawing/2014/main" id="{EC029BD2-5758-AC28-2FB4-2C6D4728C07E}"/>
              </a:ext>
            </a:extLst>
          </p:cNvPr>
          <p:cNvSpPr txBox="1"/>
          <p:nvPr/>
        </p:nvSpPr>
        <p:spPr>
          <a:xfrm>
            <a:off x="207819" y="3404997"/>
            <a:ext cx="11789130" cy="2862322"/>
          </a:xfrm>
          <a:prstGeom prst="rect">
            <a:avLst/>
          </a:prstGeom>
          <a:noFill/>
        </p:spPr>
        <p:txBody>
          <a:bodyPr wrap="square">
            <a:spAutoFit/>
          </a:bodyPr>
          <a:lstStyle/>
          <a:p>
            <a:pPr algn="ctr"/>
            <a:r>
              <a:rPr lang="en-GB" b="1" i="0" u="none" strike="noStrike" baseline="0" dirty="0">
                <a:solidFill>
                  <a:srgbClr val="292F33"/>
                </a:solidFill>
                <a:latin typeface="+mn-lt"/>
              </a:rPr>
              <a:t>On the Destruction of Jerusalem</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Yahuah said unto me: This city shall be delivered up for a time; and the people shall be chastened during a time; and the world will not be given over to oblivion.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Do you think that this is that city of which I said: On the palms of my hands have I graven you? </a:t>
            </a:r>
          </a:p>
          <a:p>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This building now built in your midst is not that which is revealed with me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that which was prepared beforehand here from the time when I took counsel to make Paradise, and showed it to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A'dam</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before he sinned, but when he transgressed the commandment it was removed from him, as also Paradise. And after these things I showed it to my servant Avraham by night among the portions of the victims. And again also I showed it to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Mosheh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on Mount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Ciynai</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when I showed to him the likeness of the Tabernacle and all its vessels. And now, behold, it is preserved with me, as also Paradise. Go, therefore, and do as I command you.  BARUK SHENIY (2 BARUK) 4:1-6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13" name="TextBox 12">
            <a:extLst>
              <a:ext uri="{FF2B5EF4-FFF2-40B4-BE49-F238E27FC236}">
                <a16:creationId xmlns:a16="http://schemas.microsoft.com/office/drawing/2014/main" id="{63EBDA0C-567C-EF05-C6BC-95B1C88427C2}"/>
              </a:ext>
            </a:extLst>
          </p:cNvPr>
          <p:cNvSpPr txBox="1"/>
          <p:nvPr/>
        </p:nvSpPr>
        <p:spPr>
          <a:xfrm>
            <a:off x="139635" y="3391142"/>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Baruk</a:t>
            </a:r>
            <a:endParaRPr lang="en-GB" b="1" dirty="0"/>
          </a:p>
        </p:txBody>
      </p:sp>
      <p:sp>
        <p:nvSpPr>
          <p:cNvPr id="14" name="TextBox 13">
            <a:extLst>
              <a:ext uri="{FF2B5EF4-FFF2-40B4-BE49-F238E27FC236}">
                <a16:creationId xmlns:a16="http://schemas.microsoft.com/office/drawing/2014/main" id="{6AC769A5-4DAF-FDD4-6BBE-0A9E7FBAA364}"/>
              </a:ext>
            </a:extLst>
          </p:cNvPr>
          <p:cNvSpPr txBox="1"/>
          <p:nvPr/>
        </p:nvSpPr>
        <p:spPr>
          <a:xfrm>
            <a:off x="139635" y="790933"/>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John</a:t>
            </a:r>
            <a:endParaRPr lang="en-GB" b="1" dirty="0"/>
          </a:p>
        </p:txBody>
      </p:sp>
    </p:spTree>
    <p:extLst>
      <p:ext uri="{BB962C8B-B14F-4D97-AF65-F5344CB8AC3E}">
        <p14:creationId xmlns:p14="http://schemas.microsoft.com/office/powerpoint/2010/main" val="256006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CDA958-414E-7D64-50B3-E218B5A254A9}"/>
              </a:ext>
            </a:extLst>
          </p:cNvPr>
          <p:cNvSpPr/>
          <p:nvPr/>
        </p:nvSpPr>
        <p:spPr>
          <a:xfrm>
            <a:off x="221673" y="3811523"/>
            <a:ext cx="11801898" cy="1744399"/>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FA1E149-8B6B-B69E-BDD4-9DCD6A2F4E97}"/>
              </a:ext>
            </a:extLst>
          </p:cNvPr>
          <p:cNvSpPr/>
          <p:nvPr/>
        </p:nvSpPr>
        <p:spPr>
          <a:xfrm>
            <a:off x="195051" y="1792408"/>
            <a:ext cx="11801898" cy="1643723"/>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B1D1E2B-C6A8-A524-EE44-6AA33D911699}"/>
              </a:ext>
            </a:extLst>
          </p:cNvPr>
          <p:cNvSpPr txBox="1"/>
          <p:nvPr/>
        </p:nvSpPr>
        <p:spPr>
          <a:xfrm>
            <a:off x="221673" y="1449039"/>
            <a:ext cx="11801898" cy="2031325"/>
          </a:xfrm>
          <a:prstGeom prst="rect">
            <a:avLst/>
          </a:prstGeom>
          <a:noFill/>
        </p:spPr>
        <p:txBody>
          <a:bodyPr wrap="square">
            <a:spAutoFit/>
          </a:bodyPr>
          <a:lstStyle/>
          <a:p>
            <a:r>
              <a:rPr lang="en-GB" b="1" dirty="0">
                <a:ea typeface="Times New Roman" panose="02020603050405020304" pitchFamily="18" charset="0"/>
                <a:cs typeface="Times New Roman" panose="02020603050405020304" pitchFamily="18" charset="0"/>
              </a:rPr>
              <a:t>B</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aruk</a:t>
            </a:r>
          </a:p>
          <a:p>
            <a:r>
              <a:rPr lang="en-GB" dirty="0">
                <a:ea typeface="Times New Roman" panose="02020603050405020304" pitchFamily="18" charset="0"/>
                <a:cs typeface="Times New Roman" panose="02020603050405020304" pitchFamily="18" charset="0"/>
              </a:rPr>
              <a:t>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HE last leader of that time will be left alive, when the multitude of his hosts will be put to the sword, and he will be bound, and they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will take him up to Mount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Tsiyon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my Mashiach will convict him of all his impieties, and will gather and set before him all the works of his hosts. </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afterwards he will put him to death, </a:t>
            </a:r>
            <a:r>
              <a:rPr lang="en-GB" sz="1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and protect the rest of my people which shall be found in the place which I have chosen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And his principate will stand forever</a:t>
            </a:r>
            <a:r>
              <a:rPr lang="en-GB" sz="1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until the world of corruption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is at an end, and until the times aforesaid are fulfilled.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This is your vision, and this is its interpretation.  BARUK SHENIY (2 BARUK) 40:1-4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CEPHER</a:t>
            </a:r>
          </a:p>
        </p:txBody>
      </p:sp>
      <p:sp>
        <p:nvSpPr>
          <p:cNvPr id="3" name="Title 1">
            <a:extLst>
              <a:ext uri="{FF2B5EF4-FFF2-40B4-BE49-F238E27FC236}">
                <a16:creationId xmlns:a16="http://schemas.microsoft.com/office/drawing/2014/main" id="{B8CFC204-2747-1CA7-BFB9-26D9E9DFF62C}"/>
              </a:ext>
            </a:extLst>
          </p:cNvPr>
          <p:cNvSpPr txBox="1">
            <a:spLocks noChangeArrowheads="1"/>
          </p:cNvSpPr>
          <p:nvPr/>
        </p:nvSpPr>
        <p:spPr>
          <a:xfrm>
            <a:off x="57800" y="102565"/>
            <a:ext cx="11779250" cy="95012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Yahusha’s Principate on Earth – in the current age of corruption</a:t>
            </a:r>
          </a:p>
          <a:p>
            <a:pPr>
              <a:defRPr/>
            </a:pPr>
            <a:r>
              <a:rPr lang="en-GB" altLang="en-US" sz="2400" b="1" dirty="0">
                <a:latin typeface="+mn-lt"/>
              </a:rPr>
              <a:t>Two voices…</a:t>
            </a:r>
          </a:p>
        </p:txBody>
      </p:sp>
      <p:sp>
        <p:nvSpPr>
          <p:cNvPr id="5" name="TextBox 4">
            <a:extLst>
              <a:ext uri="{FF2B5EF4-FFF2-40B4-BE49-F238E27FC236}">
                <a16:creationId xmlns:a16="http://schemas.microsoft.com/office/drawing/2014/main" id="{B2F98770-F97F-8EA4-51B2-1B77C7FAB900}"/>
              </a:ext>
            </a:extLst>
          </p:cNvPr>
          <p:cNvSpPr txBox="1"/>
          <p:nvPr/>
        </p:nvSpPr>
        <p:spPr>
          <a:xfrm>
            <a:off x="221673" y="3480364"/>
            <a:ext cx="11970327" cy="2031325"/>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Ezra</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And whosoever is delivered from the foresaid evils shall see my wonders.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For my Son Yahusha shall be revealed with those that be with him, and they that remain shall rejoice within four hundred years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After these years shall my Son Mashiach die, and all men that have life.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the world shall be turned into the old silence seven days, </a:t>
            </a:r>
            <a:r>
              <a:rPr lang="en-GB" sz="1800" dirty="0">
                <a:effectLst/>
                <a:highlight>
                  <a:srgbClr val="FFE697"/>
                </a:highlight>
                <a:latin typeface="Calibri" panose="020F0502020204030204" pitchFamily="34" charset="0"/>
                <a:ea typeface="Times New Roman" panose="02020603050405020304" pitchFamily="18" charset="0"/>
                <a:cs typeface="Times New Roman" panose="02020603050405020304" pitchFamily="18" charset="0"/>
              </a:rPr>
              <a:t>like as in the former judgments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so that no man shall remain. And after seven days the world, that yet awakens not, shall be raised up, and that shall die that is corrupt. And the earth shall restore those that are asleep in her, and so shall the dust those that dwell in silence, and the secret places shall deliver those souls that were committed unto them.  EZRA REVIY`IY (4 EZRA) 7:27-32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את</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CIPHER </a:t>
            </a:r>
          </a:p>
        </p:txBody>
      </p:sp>
      <p:sp>
        <p:nvSpPr>
          <p:cNvPr id="7" name="Title 1">
            <a:extLst>
              <a:ext uri="{FF2B5EF4-FFF2-40B4-BE49-F238E27FC236}">
                <a16:creationId xmlns:a16="http://schemas.microsoft.com/office/drawing/2014/main" id="{FF36DD95-4ADF-A05C-3762-53770EB1570F}"/>
              </a:ext>
            </a:extLst>
          </p:cNvPr>
          <p:cNvSpPr txBox="1">
            <a:spLocks noChangeArrowheads="1"/>
          </p:cNvSpPr>
          <p:nvPr/>
        </p:nvSpPr>
        <p:spPr>
          <a:xfrm>
            <a:off x="4368474" y="5713652"/>
            <a:ext cx="3676723" cy="70099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So how do we get here ?</a:t>
            </a:r>
          </a:p>
        </p:txBody>
      </p:sp>
    </p:spTree>
    <p:extLst>
      <p:ext uri="{BB962C8B-B14F-4D97-AF65-F5344CB8AC3E}">
        <p14:creationId xmlns:p14="http://schemas.microsoft.com/office/powerpoint/2010/main" val="99741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27EB0A-3D5C-B80E-9794-499BC72AB710}"/>
              </a:ext>
            </a:extLst>
          </p:cNvPr>
          <p:cNvSpPr/>
          <p:nvPr/>
        </p:nvSpPr>
        <p:spPr>
          <a:xfrm>
            <a:off x="195051" y="1397738"/>
            <a:ext cx="11801898" cy="1304272"/>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CCA2F71-BA13-504A-B0FD-D133196F8E90}"/>
              </a:ext>
            </a:extLst>
          </p:cNvPr>
          <p:cNvSpPr/>
          <p:nvPr/>
        </p:nvSpPr>
        <p:spPr>
          <a:xfrm>
            <a:off x="195051" y="3953305"/>
            <a:ext cx="11801898" cy="1604991"/>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7D80D0B4-661F-0BA9-246C-48773BBDFAD6}"/>
              </a:ext>
            </a:extLst>
          </p:cNvPr>
          <p:cNvSpPr txBox="1"/>
          <p:nvPr/>
        </p:nvSpPr>
        <p:spPr>
          <a:xfrm>
            <a:off x="280915" y="4050192"/>
            <a:ext cx="11333019" cy="1508105"/>
          </a:xfrm>
          <a:prstGeom prst="rect">
            <a:avLst/>
          </a:prstGeom>
          <a:noFill/>
        </p:spPr>
        <p:txBody>
          <a:bodyPr wrap="square">
            <a:spAutoFit/>
          </a:bodyPr>
          <a:lstStyle/>
          <a:p>
            <a:pPr marR="0" algn="l" rtl="0"/>
            <a:r>
              <a:rPr lang="en-GB" sz="1800" b="0" i="0" u="none" strike="noStrike" baseline="0" dirty="0">
                <a:solidFill>
                  <a:srgbClr val="218282"/>
                </a:solidFill>
                <a:highlight>
                  <a:srgbClr val="FFE697"/>
                </a:highlight>
                <a:latin typeface="+mn-lt"/>
              </a:rPr>
              <a:t>Rev 2:26</a:t>
            </a:r>
            <a:r>
              <a:rPr lang="en-GB" sz="1800" b="0" i="0" u="none" strike="noStrike" baseline="0" dirty="0">
                <a:solidFill>
                  <a:srgbClr val="292F33"/>
                </a:solidFill>
                <a:highlight>
                  <a:srgbClr val="FFE697"/>
                </a:highlight>
                <a:latin typeface="+mn-lt"/>
              </a:rPr>
              <a:t>  </a:t>
            </a:r>
            <a:r>
              <a:rPr lang="en-GB" sz="1800" b="0" i="0" u="none" strike="noStrike" baseline="0" dirty="0">
                <a:solidFill>
                  <a:srgbClr val="292F33"/>
                </a:solidFill>
                <a:highlight>
                  <a:srgbClr val="00FFFF"/>
                </a:highlight>
                <a:latin typeface="+mn-lt"/>
              </a:rPr>
              <a:t>And he that overcomes</a:t>
            </a:r>
            <a:r>
              <a:rPr lang="en-GB" sz="1800" b="0" i="0" u="none" strike="noStrike" baseline="0" dirty="0">
                <a:solidFill>
                  <a:srgbClr val="292F33"/>
                </a:solidFill>
                <a:highlight>
                  <a:srgbClr val="FFE697"/>
                </a:highlight>
                <a:latin typeface="+mn-lt"/>
              </a:rPr>
              <a:t>, and guards my works unto the end, </a:t>
            </a:r>
            <a:r>
              <a:rPr lang="en-GB" sz="1800" b="0" i="0" u="none" strike="noStrike" baseline="0" dirty="0">
                <a:solidFill>
                  <a:srgbClr val="292F33"/>
                </a:solidFill>
                <a:highlight>
                  <a:srgbClr val="00FFFF"/>
                </a:highlight>
                <a:latin typeface="+mn-lt"/>
              </a:rPr>
              <a:t>to him will I give power over the nations</a:t>
            </a:r>
            <a:r>
              <a:rPr lang="en-GB" sz="1800" b="0" i="0" u="none" strike="noStrike" baseline="0" dirty="0">
                <a:solidFill>
                  <a:srgbClr val="292F33"/>
                </a:solidFill>
                <a:highlight>
                  <a:srgbClr val="FFE697"/>
                </a:highlight>
                <a:latin typeface="+mn-lt"/>
              </a:rPr>
              <a:t>: </a:t>
            </a:r>
          </a:p>
          <a:p>
            <a:pPr marR="0" algn="l" rtl="0"/>
            <a:r>
              <a:rPr lang="en-GB" sz="1800" b="0" i="0" u="none" strike="noStrike" baseline="0" dirty="0">
                <a:solidFill>
                  <a:srgbClr val="218282"/>
                </a:solidFill>
                <a:highlight>
                  <a:srgbClr val="FFE697"/>
                </a:highlight>
                <a:latin typeface="+mn-lt"/>
              </a:rPr>
              <a:t>Rev 2:27</a:t>
            </a:r>
            <a:r>
              <a:rPr lang="en-GB" sz="1800" b="0" i="0" u="none" strike="noStrike" baseline="0" dirty="0">
                <a:solidFill>
                  <a:srgbClr val="292F33"/>
                </a:solidFill>
                <a:highlight>
                  <a:srgbClr val="FFE697"/>
                </a:highlight>
                <a:latin typeface="+mn-lt"/>
              </a:rPr>
              <a:t>  And he shall rule them with a rod of iron; as the vessels of a potter shall they be broken to shivers: even as I received of my Father. </a:t>
            </a:r>
          </a:p>
          <a:p>
            <a:pPr marR="0" algn="l" rtl="0"/>
            <a:r>
              <a:rPr lang="en-GB" sz="1800" b="0" i="0" u="none" strike="noStrike" baseline="0" dirty="0">
                <a:solidFill>
                  <a:srgbClr val="218282"/>
                </a:solidFill>
                <a:latin typeface="+mn-lt"/>
              </a:rPr>
              <a:t>Rev 2:28</a:t>
            </a:r>
            <a:r>
              <a:rPr lang="en-GB" sz="1800" b="0" i="0" u="none" strike="noStrike" baseline="0" dirty="0">
                <a:solidFill>
                  <a:srgbClr val="292F33"/>
                </a:solidFill>
                <a:latin typeface="+mn-lt"/>
              </a:rPr>
              <a:t>  And I will give him the morning star. </a:t>
            </a:r>
          </a:p>
          <a:p>
            <a:pPr marR="0" algn="l" rtl="0"/>
            <a:r>
              <a:rPr lang="en-GB" sz="1800" b="0" i="0" u="none" strike="noStrike" baseline="0" dirty="0">
                <a:solidFill>
                  <a:srgbClr val="218282"/>
                </a:solidFill>
                <a:latin typeface="+mn-lt"/>
              </a:rPr>
              <a:t>Rev 2:29</a:t>
            </a:r>
            <a:r>
              <a:rPr lang="en-GB" sz="1800" b="0" i="0" u="none" strike="noStrike" baseline="0" dirty="0">
                <a:solidFill>
                  <a:srgbClr val="292F33"/>
                </a:solidFill>
                <a:latin typeface="+mn-lt"/>
              </a:rPr>
              <a:t>  He that has an ear, let him hear</a:t>
            </a:r>
            <a:r>
              <a:rPr lang="en-GB" sz="2000" b="0" i="0" u="none" strike="noStrike" baseline="0" dirty="0">
                <a:solidFill>
                  <a:srgbClr val="292F33"/>
                </a:solidFill>
                <a:latin typeface="+mn-lt"/>
              </a:rPr>
              <a:t> </a:t>
            </a:r>
            <a:r>
              <a:rPr lang="he-IL" sz="2000" b="0" i="0" u="none" strike="noStrike" baseline="0" dirty="0">
                <a:solidFill>
                  <a:srgbClr val="292F33"/>
                </a:solidFill>
                <a:latin typeface="+mn-lt"/>
              </a:rPr>
              <a:t>את </a:t>
            </a:r>
            <a:r>
              <a:rPr lang="en-GB" sz="1800" b="0" i="0" u="none" strike="noStrike" baseline="0" dirty="0">
                <a:solidFill>
                  <a:srgbClr val="292F33"/>
                </a:solidFill>
                <a:latin typeface="+mn-lt"/>
              </a:rPr>
              <a:t>what the </a:t>
            </a:r>
            <a:r>
              <a:rPr lang="en-GB" sz="1800" b="1" i="0" u="none" strike="noStrike" baseline="0" dirty="0">
                <a:solidFill>
                  <a:srgbClr val="292F33"/>
                </a:solidFill>
                <a:latin typeface="+mn-lt"/>
              </a:rPr>
              <a:t>Ruach</a:t>
            </a:r>
            <a:r>
              <a:rPr lang="en-GB" sz="1800" b="0" i="0" u="none" strike="noStrike" baseline="0" dirty="0">
                <a:solidFill>
                  <a:srgbClr val="292F33"/>
                </a:solidFill>
                <a:latin typeface="+mn-lt"/>
              </a:rPr>
              <a:t> says unto the called out assemblies. </a:t>
            </a:r>
            <a:endParaRPr lang="en-GB" dirty="0">
              <a:latin typeface="+mn-lt"/>
            </a:endParaRPr>
          </a:p>
        </p:txBody>
      </p:sp>
      <p:sp>
        <p:nvSpPr>
          <p:cNvPr id="3" name="TextBox 2">
            <a:extLst>
              <a:ext uri="{FF2B5EF4-FFF2-40B4-BE49-F238E27FC236}">
                <a16:creationId xmlns:a16="http://schemas.microsoft.com/office/drawing/2014/main" id="{CDEFF389-1453-A65A-7F0A-05D6EA26BB61}"/>
              </a:ext>
            </a:extLst>
          </p:cNvPr>
          <p:cNvSpPr txBox="1"/>
          <p:nvPr/>
        </p:nvSpPr>
        <p:spPr>
          <a:xfrm>
            <a:off x="280915" y="1053483"/>
            <a:ext cx="11333019" cy="1754326"/>
          </a:xfrm>
          <a:prstGeom prst="rect">
            <a:avLst/>
          </a:prstGeom>
          <a:noFill/>
        </p:spPr>
        <p:txBody>
          <a:bodyPr wrap="square">
            <a:spAutoFit/>
          </a:bodyPr>
          <a:lstStyle/>
          <a:p>
            <a:pPr marR="0" algn="ctr" rtl="0"/>
            <a:r>
              <a:rPr lang="en-GB" sz="1800" b="1" i="0" u="none" strike="noStrike" baseline="0" dirty="0">
                <a:solidFill>
                  <a:srgbClr val="292F33"/>
                </a:solidFill>
                <a:latin typeface="+mn-lt"/>
              </a:rPr>
              <a:t>The Son of Man Is Given Dominion</a:t>
            </a:r>
          </a:p>
          <a:p>
            <a:pPr marR="0" algn="l" rtl="0"/>
            <a:r>
              <a:rPr lang="en-GB" sz="1800" b="0" i="0" u="none" strike="noStrike" baseline="0" dirty="0">
                <a:solidFill>
                  <a:srgbClr val="218282"/>
                </a:solidFill>
                <a:latin typeface="+mn-lt"/>
              </a:rPr>
              <a:t>Dan 7:13</a:t>
            </a:r>
            <a:r>
              <a:rPr lang="en-GB" sz="1800" b="0" i="0" u="none" strike="noStrike" baseline="0" dirty="0">
                <a:solidFill>
                  <a:srgbClr val="292F33"/>
                </a:solidFill>
                <a:latin typeface="+mn-lt"/>
              </a:rPr>
              <a:t>  I saw in the night visions, and, behold, </a:t>
            </a:r>
            <a:r>
              <a:rPr lang="en-GB" sz="1800" b="0" i="1" u="none" strike="noStrike" baseline="0" dirty="0">
                <a:solidFill>
                  <a:srgbClr val="757575"/>
                </a:solidFill>
                <a:latin typeface="+mn-lt"/>
              </a:rPr>
              <a:t>one</a:t>
            </a:r>
            <a:r>
              <a:rPr lang="en-GB" sz="1800" b="0" i="0" u="none" strike="noStrike" baseline="0" dirty="0">
                <a:solidFill>
                  <a:srgbClr val="292F33"/>
                </a:solidFill>
                <a:latin typeface="+mn-lt"/>
              </a:rPr>
              <a:t> like the Son of Man came with the clouds of heaven, and came to the Ancient of Days, and they brought him near before him. </a:t>
            </a:r>
          </a:p>
          <a:p>
            <a:pPr marR="0" algn="l" rtl="0"/>
            <a:r>
              <a:rPr lang="en-GB" sz="1800" b="0" i="0" u="none" strike="noStrike" baseline="0" dirty="0">
                <a:solidFill>
                  <a:srgbClr val="218282"/>
                </a:solidFill>
                <a:latin typeface="+mn-lt"/>
              </a:rPr>
              <a:t>Dan 7:14</a:t>
            </a:r>
            <a:r>
              <a:rPr lang="en-GB" sz="1800" b="0" i="0" u="none" strike="noStrike" baseline="0" dirty="0">
                <a:solidFill>
                  <a:srgbClr val="292F33"/>
                </a:solidFill>
                <a:latin typeface="+mn-lt"/>
              </a:rPr>
              <a:t>  And there was given him dominion, and glory, and a Kingdom, </a:t>
            </a:r>
            <a:r>
              <a:rPr lang="en-GB" sz="1800" b="0" i="0" u="none" strike="noStrike" baseline="0" dirty="0">
                <a:solidFill>
                  <a:srgbClr val="292F33"/>
                </a:solidFill>
                <a:highlight>
                  <a:srgbClr val="FFE697"/>
                </a:highlight>
                <a:latin typeface="+mn-lt"/>
              </a:rPr>
              <a:t>that all people, </a:t>
            </a:r>
            <a:r>
              <a:rPr lang="en-GB" sz="1800" b="0" i="0" u="none" strike="noStrike" baseline="0" dirty="0">
                <a:solidFill>
                  <a:srgbClr val="292F33"/>
                </a:solidFill>
                <a:highlight>
                  <a:srgbClr val="00FFFF"/>
                </a:highlight>
                <a:latin typeface="+mn-lt"/>
              </a:rPr>
              <a:t>nations</a:t>
            </a:r>
            <a:r>
              <a:rPr lang="en-GB" sz="1800" b="0" i="0" u="none" strike="noStrike" baseline="0" dirty="0">
                <a:solidFill>
                  <a:srgbClr val="292F33"/>
                </a:solidFill>
                <a:highlight>
                  <a:srgbClr val="FFE697"/>
                </a:highlight>
                <a:latin typeface="+mn-lt"/>
              </a:rPr>
              <a:t>, </a:t>
            </a:r>
            <a:r>
              <a:rPr lang="en-GB" sz="1800" b="0" i="0" u="none" strike="noStrike" baseline="0" dirty="0">
                <a:solidFill>
                  <a:srgbClr val="292F33"/>
                </a:solidFill>
                <a:highlight>
                  <a:srgbClr val="00FFFF"/>
                </a:highlight>
                <a:latin typeface="+mn-lt"/>
              </a:rPr>
              <a:t>and languages</a:t>
            </a:r>
            <a:r>
              <a:rPr lang="en-GB" sz="1800" b="0" i="0" u="none" strike="noStrike" baseline="0" dirty="0">
                <a:solidFill>
                  <a:srgbClr val="292F33"/>
                </a:solidFill>
                <a:highlight>
                  <a:srgbClr val="FFE697"/>
                </a:highlight>
                <a:latin typeface="+mn-lt"/>
              </a:rPr>
              <a:t>, should serve him: </a:t>
            </a:r>
            <a:r>
              <a:rPr lang="en-GB" sz="1800" b="0" i="0" u="none" strike="noStrike" baseline="0" dirty="0">
                <a:solidFill>
                  <a:srgbClr val="292F33"/>
                </a:solidFill>
                <a:latin typeface="+mn-lt"/>
              </a:rPr>
              <a:t>his dominion </a:t>
            </a:r>
            <a:r>
              <a:rPr lang="en-GB" sz="1800" b="0" i="1" u="none" strike="noStrike" baseline="0" dirty="0">
                <a:solidFill>
                  <a:srgbClr val="757575"/>
                </a:solidFill>
                <a:latin typeface="+mn-lt"/>
              </a:rPr>
              <a:t>is</a:t>
            </a:r>
            <a:r>
              <a:rPr lang="en-GB" sz="1800" b="0" i="0" u="none" strike="noStrike" baseline="0" dirty="0">
                <a:solidFill>
                  <a:srgbClr val="292F33"/>
                </a:solidFill>
                <a:latin typeface="+mn-lt"/>
              </a:rPr>
              <a:t> an everlasting dominion, which shall not pass away, and his Kingdom </a:t>
            </a:r>
            <a:r>
              <a:rPr lang="en-GB" sz="1800" b="0" i="1" u="none" strike="noStrike" baseline="0" dirty="0">
                <a:solidFill>
                  <a:srgbClr val="757575"/>
                </a:solidFill>
                <a:latin typeface="+mn-lt"/>
              </a:rPr>
              <a:t>that</a:t>
            </a:r>
            <a:r>
              <a:rPr lang="en-GB" sz="1800" b="0" i="0" u="none" strike="noStrike" baseline="0" dirty="0">
                <a:solidFill>
                  <a:srgbClr val="292F33"/>
                </a:solidFill>
                <a:latin typeface="+mn-lt"/>
              </a:rPr>
              <a:t> which shall not be destroyed. </a:t>
            </a:r>
            <a:endParaRPr lang="en-GB" dirty="0">
              <a:latin typeface="+mn-lt"/>
            </a:endParaRPr>
          </a:p>
        </p:txBody>
      </p:sp>
      <p:sp>
        <p:nvSpPr>
          <p:cNvPr id="4" name="Title 1">
            <a:extLst>
              <a:ext uri="{FF2B5EF4-FFF2-40B4-BE49-F238E27FC236}">
                <a16:creationId xmlns:a16="http://schemas.microsoft.com/office/drawing/2014/main" id="{6CD20836-B8B6-AFED-E7D6-C218C341374D}"/>
              </a:ext>
            </a:extLst>
          </p:cNvPr>
          <p:cNvSpPr txBox="1">
            <a:spLocks noChangeArrowheads="1"/>
          </p:cNvSpPr>
          <p:nvPr/>
        </p:nvSpPr>
        <p:spPr>
          <a:xfrm>
            <a:off x="57800" y="102565"/>
            <a:ext cx="11779250" cy="95012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Any other evidences </a:t>
            </a:r>
          </a:p>
          <a:p>
            <a:pPr>
              <a:defRPr/>
            </a:pPr>
            <a:r>
              <a:rPr lang="en-GB" altLang="en-US" sz="2400" b="1" dirty="0">
                <a:latin typeface="+mn-lt"/>
              </a:rPr>
              <a:t>Earthly Rule before the perfection of New Heaven and New Earth ?</a:t>
            </a:r>
          </a:p>
        </p:txBody>
      </p:sp>
      <p:sp>
        <p:nvSpPr>
          <p:cNvPr id="5" name="TextBox 4">
            <a:extLst>
              <a:ext uri="{FF2B5EF4-FFF2-40B4-BE49-F238E27FC236}">
                <a16:creationId xmlns:a16="http://schemas.microsoft.com/office/drawing/2014/main" id="{9048405D-C21D-5746-0B7F-DE9B41466C24}"/>
              </a:ext>
            </a:extLst>
          </p:cNvPr>
          <p:cNvSpPr txBox="1"/>
          <p:nvPr/>
        </p:nvSpPr>
        <p:spPr>
          <a:xfrm>
            <a:off x="9467922" y="2837492"/>
            <a:ext cx="2369127" cy="1077218"/>
          </a:xfrm>
          <a:prstGeom prst="rect">
            <a:avLst/>
          </a:prstGeom>
          <a:noFill/>
        </p:spPr>
        <p:txBody>
          <a:bodyPr wrap="square" rtlCol="0">
            <a:spAutoFit/>
          </a:bodyPr>
          <a:lstStyle/>
          <a:p>
            <a:r>
              <a:rPr lang="en-GB" sz="1600" i="1" dirty="0">
                <a:solidFill>
                  <a:schemeClr val="accent1">
                    <a:lumMod val="75000"/>
                  </a:schemeClr>
                </a:solidFill>
              </a:rPr>
              <a:t>Isn’t there one language in heaven ?</a:t>
            </a:r>
          </a:p>
          <a:p>
            <a:r>
              <a:rPr lang="en-GB" sz="1600" i="1" dirty="0">
                <a:solidFill>
                  <a:schemeClr val="accent1">
                    <a:lumMod val="75000"/>
                  </a:schemeClr>
                </a:solidFill>
              </a:rPr>
              <a:t>Adam could speak to the animals, angels and Yah !</a:t>
            </a:r>
          </a:p>
        </p:txBody>
      </p:sp>
      <p:sp>
        <p:nvSpPr>
          <p:cNvPr id="6" name="TextBox 5">
            <a:extLst>
              <a:ext uri="{FF2B5EF4-FFF2-40B4-BE49-F238E27FC236}">
                <a16:creationId xmlns:a16="http://schemas.microsoft.com/office/drawing/2014/main" id="{F2563B6E-51F8-75AF-7EAC-263594A174DA}"/>
              </a:ext>
            </a:extLst>
          </p:cNvPr>
          <p:cNvSpPr txBox="1"/>
          <p:nvPr/>
        </p:nvSpPr>
        <p:spPr>
          <a:xfrm>
            <a:off x="6096000" y="2724754"/>
            <a:ext cx="2734613" cy="584775"/>
          </a:xfrm>
          <a:prstGeom prst="rect">
            <a:avLst/>
          </a:prstGeom>
          <a:noFill/>
        </p:spPr>
        <p:txBody>
          <a:bodyPr wrap="square" rtlCol="0">
            <a:spAutoFit/>
          </a:bodyPr>
          <a:lstStyle/>
          <a:p>
            <a:r>
              <a:rPr lang="en-GB" sz="1600" i="1" dirty="0">
                <a:solidFill>
                  <a:schemeClr val="accent1">
                    <a:lumMod val="75000"/>
                  </a:schemeClr>
                </a:solidFill>
              </a:rPr>
              <a:t>Other Nations implies other leaders and other dominions</a:t>
            </a:r>
          </a:p>
        </p:txBody>
      </p:sp>
      <p:cxnSp>
        <p:nvCxnSpPr>
          <p:cNvPr id="8" name="Straight Connector 7">
            <a:extLst>
              <a:ext uri="{FF2B5EF4-FFF2-40B4-BE49-F238E27FC236}">
                <a16:creationId xmlns:a16="http://schemas.microsoft.com/office/drawing/2014/main" id="{75FCCE52-A1B4-0552-4028-6A0C931761A4}"/>
              </a:ext>
            </a:extLst>
          </p:cNvPr>
          <p:cNvCxnSpPr/>
          <p:nvPr/>
        </p:nvCxnSpPr>
        <p:spPr>
          <a:xfrm flipV="1">
            <a:off x="7994073" y="2466109"/>
            <a:ext cx="651163" cy="34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BD5717-B3C5-BFF4-E311-AD956DB4D454}"/>
              </a:ext>
            </a:extLst>
          </p:cNvPr>
          <p:cNvCxnSpPr>
            <a:cxnSpLocks/>
            <a:stCxn id="6" idx="2"/>
          </p:cNvCxnSpPr>
          <p:nvPr/>
        </p:nvCxnSpPr>
        <p:spPr>
          <a:xfrm>
            <a:off x="7463307" y="3309529"/>
            <a:ext cx="1043384" cy="605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2E845E-EC8B-7248-4B9A-B1272E34D85A}"/>
              </a:ext>
            </a:extLst>
          </p:cNvPr>
          <p:cNvCxnSpPr>
            <a:cxnSpLocks/>
          </p:cNvCxnSpPr>
          <p:nvPr/>
        </p:nvCxnSpPr>
        <p:spPr>
          <a:xfrm>
            <a:off x="10293927" y="2466109"/>
            <a:ext cx="249382" cy="41882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0BBC0A7-EDFD-BA25-DF9C-3A82C30977A2}"/>
              </a:ext>
            </a:extLst>
          </p:cNvPr>
          <p:cNvSpPr txBox="1"/>
          <p:nvPr/>
        </p:nvSpPr>
        <p:spPr>
          <a:xfrm>
            <a:off x="195051" y="1071443"/>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Daniel</a:t>
            </a:r>
            <a:endParaRPr lang="en-GB" b="1" dirty="0"/>
          </a:p>
        </p:txBody>
      </p:sp>
      <p:sp>
        <p:nvSpPr>
          <p:cNvPr id="20" name="TextBox 19">
            <a:extLst>
              <a:ext uri="{FF2B5EF4-FFF2-40B4-BE49-F238E27FC236}">
                <a16:creationId xmlns:a16="http://schemas.microsoft.com/office/drawing/2014/main" id="{D10D59BB-B6C7-6434-8B67-8B1F96FBA3EF}"/>
              </a:ext>
            </a:extLst>
          </p:cNvPr>
          <p:cNvSpPr txBox="1"/>
          <p:nvPr/>
        </p:nvSpPr>
        <p:spPr>
          <a:xfrm>
            <a:off x="195051" y="3623005"/>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John</a:t>
            </a:r>
            <a:endParaRPr lang="en-GB" b="1" dirty="0"/>
          </a:p>
        </p:txBody>
      </p:sp>
    </p:spTree>
    <p:extLst>
      <p:ext uri="{BB962C8B-B14F-4D97-AF65-F5344CB8AC3E}">
        <p14:creationId xmlns:p14="http://schemas.microsoft.com/office/powerpoint/2010/main" val="293180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9A9EB7-F4C4-9800-5037-D8BEDCDAC5B7}"/>
              </a:ext>
            </a:extLst>
          </p:cNvPr>
          <p:cNvSpPr/>
          <p:nvPr/>
        </p:nvSpPr>
        <p:spPr>
          <a:xfrm>
            <a:off x="195051" y="726121"/>
            <a:ext cx="11801898" cy="6083744"/>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B6CCD5E-746C-DDC4-E0CB-4A25501B83B4}"/>
              </a:ext>
            </a:extLst>
          </p:cNvPr>
          <p:cNvSpPr txBox="1"/>
          <p:nvPr/>
        </p:nvSpPr>
        <p:spPr>
          <a:xfrm>
            <a:off x="152400" y="793817"/>
            <a:ext cx="12039600" cy="6186309"/>
          </a:xfrm>
          <a:prstGeom prst="rect">
            <a:avLst/>
          </a:prstGeom>
          <a:noFill/>
        </p:spPr>
        <p:txBody>
          <a:bodyPr wrap="square">
            <a:spAutoFit/>
          </a:bodyPr>
          <a:lstStyle/>
          <a:p>
            <a:pPr marR="0" algn="l" rtl="0"/>
            <a:r>
              <a:rPr lang="en-GB" sz="1800" b="0" i="0" u="none" strike="noStrike" baseline="0" dirty="0">
                <a:solidFill>
                  <a:srgbClr val="218282"/>
                </a:solidFill>
                <a:latin typeface="+mn-lt"/>
              </a:rPr>
              <a:t>Isa 60:8</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Who </a:t>
            </a:r>
            <a:r>
              <a:rPr lang="en-GB" sz="1800" b="0" i="1" u="none" strike="noStrike" baseline="0" dirty="0">
                <a:solidFill>
                  <a:srgbClr val="757575"/>
                </a:solidFill>
                <a:highlight>
                  <a:srgbClr val="FFE697"/>
                </a:highlight>
                <a:latin typeface="+mn-lt"/>
              </a:rPr>
              <a:t>are</a:t>
            </a:r>
            <a:r>
              <a:rPr lang="en-GB" sz="1800" b="0" i="0" u="none" strike="noStrike" baseline="0" dirty="0">
                <a:solidFill>
                  <a:srgbClr val="292F33"/>
                </a:solidFill>
                <a:highlight>
                  <a:srgbClr val="FFE697"/>
                </a:highlight>
                <a:latin typeface="+mn-lt"/>
              </a:rPr>
              <a:t> these </a:t>
            </a:r>
            <a:r>
              <a:rPr lang="en-GB" sz="1800" b="0" i="1" u="none" strike="noStrike" baseline="0" dirty="0">
                <a:solidFill>
                  <a:srgbClr val="757575"/>
                </a:solidFill>
                <a:highlight>
                  <a:srgbClr val="FFE697"/>
                </a:highlight>
                <a:latin typeface="+mn-lt"/>
              </a:rPr>
              <a:t>that</a:t>
            </a:r>
            <a:r>
              <a:rPr lang="en-GB" sz="1800" b="0" i="0" u="none" strike="noStrike" baseline="0" dirty="0">
                <a:solidFill>
                  <a:srgbClr val="292F33"/>
                </a:solidFill>
                <a:highlight>
                  <a:srgbClr val="FFE697"/>
                </a:highlight>
                <a:latin typeface="+mn-lt"/>
              </a:rPr>
              <a:t> fly as a cloud, and </a:t>
            </a:r>
            <a:r>
              <a:rPr lang="en-GB" sz="1800" b="0" i="0" u="none" strike="noStrike" baseline="0" dirty="0">
                <a:solidFill>
                  <a:srgbClr val="292F33"/>
                </a:solidFill>
                <a:highlight>
                  <a:srgbClr val="00FFFF"/>
                </a:highlight>
                <a:latin typeface="+mn-lt"/>
              </a:rPr>
              <a:t>as the doves to their windows</a:t>
            </a:r>
            <a:r>
              <a:rPr lang="en-GB" sz="1800" b="0" i="0" u="none" strike="noStrike" baseline="0" dirty="0">
                <a:solidFill>
                  <a:srgbClr val="292F33"/>
                </a:solidFill>
                <a:highlight>
                  <a:srgbClr val="FFE697"/>
                </a:highlight>
                <a:latin typeface="+mn-lt"/>
              </a:rPr>
              <a:t>? </a:t>
            </a:r>
          </a:p>
          <a:p>
            <a:pPr marR="0" algn="l" rtl="0"/>
            <a:r>
              <a:rPr lang="en-GB" sz="1800" b="0" i="0" u="none" strike="noStrike" baseline="0" dirty="0">
                <a:solidFill>
                  <a:srgbClr val="218282"/>
                </a:solidFill>
                <a:latin typeface="+mn-lt"/>
              </a:rPr>
              <a:t>Isa 60:9</a:t>
            </a:r>
            <a:r>
              <a:rPr lang="en-GB" sz="1800" b="0" i="0" u="none" strike="noStrike" baseline="0" dirty="0">
                <a:solidFill>
                  <a:srgbClr val="292F33"/>
                </a:solidFill>
                <a:latin typeface="+mn-lt"/>
              </a:rPr>
              <a:t>  Surely the isles shall wait for me, and the ships of </a:t>
            </a:r>
            <a:r>
              <a:rPr lang="en-GB" sz="1800" b="0" i="0" u="none" strike="noStrike" baseline="0" dirty="0" err="1">
                <a:solidFill>
                  <a:srgbClr val="292F33"/>
                </a:solidFill>
                <a:latin typeface="+mn-lt"/>
              </a:rPr>
              <a:t>Tarshiysh</a:t>
            </a:r>
            <a:r>
              <a:rPr lang="en-GB" sz="1800" b="0" i="0" u="none" strike="noStrike" baseline="0" dirty="0">
                <a:solidFill>
                  <a:srgbClr val="292F33"/>
                </a:solidFill>
                <a:latin typeface="+mn-lt"/>
              </a:rPr>
              <a:t> first, to bring your sons from far, their silver and their gold with them, unto the name of </a:t>
            </a:r>
            <a:r>
              <a:rPr lang="en-GB" sz="1800" b="1" i="0" u="none" strike="noStrike" baseline="0" dirty="0">
                <a:solidFill>
                  <a:srgbClr val="292F33"/>
                </a:solidFill>
                <a:latin typeface="+mn-lt"/>
              </a:rPr>
              <a:t>Yahuah</a:t>
            </a:r>
            <a:r>
              <a:rPr lang="en-GB" sz="1800" b="0" i="0" u="none" strike="noStrike" baseline="0" dirty="0">
                <a:solidFill>
                  <a:srgbClr val="292F33"/>
                </a:solidFill>
                <a:latin typeface="+mn-lt"/>
              </a:rPr>
              <a:t> </a:t>
            </a:r>
            <a:r>
              <a:rPr lang="en-GB" sz="1800" b="1" i="0" u="none" strike="noStrike" baseline="0" dirty="0" err="1">
                <a:solidFill>
                  <a:srgbClr val="292F33"/>
                </a:solidFill>
                <a:latin typeface="+mn-lt"/>
              </a:rPr>
              <a:t>Elohayka</a:t>
            </a:r>
            <a:r>
              <a:rPr lang="en-GB" sz="1800" b="0" i="0" u="none" strike="noStrike" baseline="0" dirty="0">
                <a:solidFill>
                  <a:srgbClr val="292F33"/>
                </a:solidFill>
                <a:latin typeface="+mn-lt"/>
              </a:rPr>
              <a:t>, and to the Holy One of </a:t>
            </a:r>
            <a:r>
              <a:rPr lang="en-GB" sz="1800" b="0" i="0" u="none" strike="noStrike" baseline="0" dirty="0" err="1">
                <a:solidFill>
                  <a:srgbClr val="292F33"/>
                </a:solidFill>
                <a:latin typeface="+mn-lt"/>
              </a:rPr>
              <a:t>Yashar’el</a:t>
            </a:r>
            <a:r>
              <a:rPr lang="en-GB" sz="1800" b="0" i="0" u="none" strike="noStrike" baseline="0" dirty="0">
                <a:solidFill>
                  <a:srgbClr val="292F33"/>
                </a:solidFill>
                <a:latin typeface="+mn-lt"/>
              </a:rPr>
              <a:t>, because he has glorified you. </a:t>
            </a:r>
          </a:p>
          <a:p>
            <a:pPr marR="0" algn="l" rtl="0"/>
            <a:r>
              <a:rPr lang="en-GB" sz="1800" b="0" i="0" u="none" strike="noStrike" baseline="0" dirty="0">
                <a:solidFill>
                  <a:srgbClr val="218282"/>
                </a:solidFill>
                <a:latin typeface="+mn-lt"/>
              </a:rPr>
              <a:t>Isa 60:10</a:t>
            </a:r>
            <a:r>
              <a:rPr lang="en-GB" sz="1800" b="0" i="0" u="none" strike="noStrike" baseline="0" dirty="0">
                <a:solidFill>
                  <a:srgbClr val="292F33"/>
                </a:solidFill>
                <a:latin typeface="+mn-lt"/>
              </a:rPr>
              <a:t>  And the sons of strangers shall build up your walls, and their kings shall minister unto you: for in my wrath I smote you, but in my </a:t>
            </a:r>
            <a:r>
              <a:rPr lang="en-GB" sz="1800" b="0" i="0" u="none" strike="noStrike" baseline="0" dirty="0" err="1">
                <a:solidFill>
                  <a:srgbClr val="292F33"/>
                </a:solidFill>
                <a:latin typeface="+mn-lt"/>
              </a:rPr>
              <a:t>favor</a:t>
            </a:r>
            <a:r>
              <a:rPr lang="en-GB" sz="1800" b="0" i="0" u="none" strike="noStrike" baseline="0" dirty="0">
                <a:solidFill>
                  <a:srgbClr val="292F33"/>
                </a:solidFill>
                <a:latin typeface="+mn-lt"/>
              </a:rPr>
              <a:t> have I had mercy on you. </a:t>
            </a:r>
          </a:p>
          <a:p>
            <a:pPr marR="0" algn="l" rtl="0"/>
            <a:r>
              <a:rPr lang="en-GB" sz="1800" b="0" i="0" u="none" strike="noStrike" baseline="0" dirty="0">
                <a:solidFill>
                  <a:srgbClr val="218282"/>
                </a:solidFill>
                <a:latin typeface="+mn-lt"/>
              </a:rPr>
              <a:t>Isa 60:11</a:t>
            </a:r>
            <a:r>
              <a:rPr lang="en-GB" sz="1800" b="0" i="0" u="none" strike="noStrike" baseline="0" dirty="0">
                <a:solidFill>
                  <a:srgbClr val="292F33"/>
                </a:solidFill>
                <a:latin typeface="+mn-lt"/>
              </a:rPr>
              <a:t>  Therefore your gates shall be open continually; they shall not be shut day nor night; that </a:t>
            </a:r>
            <a:r>
              <a:rPr lang="en-GB" sz="1800" b="0" i="1" u="none" strike="noStrike" baseline="0" dirty="0">
                <a:solidFill>
                  <a:srgbClr val="757575"/>
                </a:solidFill>
                <a:latin typeface="+mn-lt"/>
              </a:rPr>
              <a:t>men</a:t>
            </a:r>
            <a:r>
              <a:rPr lang="en-GB" sz="1800" b="0" i="0" u="none" strike="noStrike" baseline="0" dirty="0">
                <a:solidFill>
                  <a:srgbClr val="292F33"/>
                </a:solidFill>
                <a:latin typeface="+mn-lt"/>
              </a:rPr>
              <a:t> may bring unto you the forces of the other nations, and </a:t>
            </a:r>
            <a:r>
              <a:rPr lang="en-GB" sz="1800" b="0" i="1" u="none" strike="noStrike" baseline="0" dirty="0">
                <a:solidFill>
                  <a:srgbClr val="757575"/>
                </a:solidFill>
                <a:latin typeface="+mn-lt"/>
              </a:rPr>
              <a:t>that</a:t>
            </a:r>
            <a:r>
              <a:rPr lang="en-GB" sz="1800" b="0" i="0" u="none" strike="noStrike" baseline="0" dirty="0">
                <a:solidFill>
                  <a:srgbClr val="292F33"/>
                </a:solidFill>
                <a:latin typeface="+mn-lt"/>
              </a:rPr>
              <a:t> their kings </a:t>
            </a:r>
            <a:r>
              <a:rPr lang="en-GB" sz="1800" b="0" i="1" u="none" strike="noStrike" baseline="0" dirty="0">
                <a:solidFill>
                  <a:srgbClr val="757575"/>
                </a:solidFill>
                <a:latin typeface="+mn-lt"/>
              </a:rPr>
              <a:t>may be</a:t>
            </a:r>
            <a:r>
              <a:rPr lang="en-GB" sz="1800" b="0" i="0" u="none" strike="noStrike" baseline="0" dirty="0">
                <a:solidFill>
                  <a:srgbClr val="292F33"/>
                </a:solidFill>
                <a:latin typeface="+mn-lt"/>
              </a:rPr>
              <a:t> brought. </a:t>
            </a:r>
          </a:p>
          <a:p>
            <a:pPr marR="0" algn="l" rtl="0"/>
            <a:r>
              <a:rPr lang="en-GB" sz="1800" b="0" i="0" u="none" strike="noStrike" baseline="0" dirty="0">
                <a:solidFill>
                  <a:srgbClr val="218282"/>
                </a:solidFill>
                <a:latin typeface="+mn-lt"/>
              </a:rPr>
              <a:t>Isa 60:12</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 For the nation and kingdom that will not serve you shall perish; yea, </a:t>
            </a:r>
            <a:r>
              <a:rPr lang="en-GB" sz="1800" b="0" i="1" u="none" strike="noStrike" baseline="0" dirty="0">
                <a:solidFill>
                  <a:srgbClr val="757575"/>
                </a:solidFill>
                <a:highlight>
                  <a:srgbClr val="FFE697"/>
                </a:highlight>
                <a:latin typeface="+mn-lt"/>
              </a:rPr>
              <a:t>those</a:t>
            </a:r>
            <a:r>
              <a:rPr lang="en-GB" sz="1800" b="0" i="0" u="none" strike="noStrike" baseline="0" dirty="0">
                <a:solidFill>
                  <a:srgbClr val="292F33"/>
                </a:solidFill>
                <a:highlight>
                  <a:srgbClr val="FFE697"/>
                </a:highlight>
                <a:latin typeface="+mn-lt"/>
              </a:rPr>
              <a:t> nations shall be utterly wasted</a:t>
            </a:r>
            <a:r>
              <a:rPr lang="en-GB" sz="1800" b="0" i="0" u="none" strike="noStrike" baseline="0" dirty="0">
                <a:solidFill>
                  <a:srgbClr val="292F33"/>
                </a:solidFill>
                <a:latin typeface="+mn-lt"/>
              </a:rPr>
              <a:t>. </a:t>
            </a:r>
          </a:p>
          <a:p>
            <a:pPr marR="0" algn="l" rtl="0"/>
            <a:r>
              <a:rPr lang="en-GB" sz="1800" b="0" i="0" u="none" strike="noStrike" baseline="0" dirty="0">
                <a:solidFill>
                  <a:srgbClr val="218282"/>
                </a:solidFill>
                <a:latin typeface="+mn-lt"/>
              </a:rPr>
              <a:t>Isa 60:13</a:t>
            </a:r>
            <a:r>
              <a:rPr lang="en-GB" sz="1800" b="0" i="0" u="none" strike="noStrike" baseline="0" dirty="0">
                <a:solidFill>
                  <a:srgbClr val="292F33"/>
                </a:solidFill>
                <a:latin typeface="+mn-lt"/>
              </a:rPr>
              <a:t>  The glory of Lebanon shall come unto you, the fir tree, the pine tree, and the box together, to beautify the place of my sanctuary; and I will make the place of my feet glorious. </a:t>
            </a:r>
          </a:p>
          <a:p>
            <a:pPr marR="0" algn="l" rtl="0"/>
            <a:r>
              <a:rPr lang="en-GB" sz="1800" b="0" i="0" u="none" strike="noStrike" baseline="0" dirty="0">
                <a:solidFill>
                  <a:srgbClr val="218282"/>
                </a:solidFill>
                <a:latin typeface="+mn-lt"/>
              </a:rPr>
              <a:t>Isa 60:14</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The sons also of them that afflicted you shall come bending unto you; and all they that despised you shall bow themselves down at the soles of your feet; and they shall call you, The city of </a:t>
            </a:r>
            <a:r>
              <a:rPr lang="en-GB" sz="1800" b="1" i="0" u="none" strike="noStrike" baseline="0" dirty="0">
                <a:solidFill>
                  <a:srgbClr val="292F33"/>
                </a:solidFill>
                <a:highlight>
                  <a:srgbClr val="FFE697"/>
                </a:highlight>
                <a:latin typeface="+mn-lt"/>
              </a:rPr>
              <a:t>Yahuah</a:t>
            </a:r>
            <a:r>
              <a:rPr lang="en-GB" sz="1800" b="0" i="0" u="none" strike="noStrike" baseline="0" dirty="0">
                <a:solidFill>
                  <a:srgbClr val="292F33"/>
                </a:solidFill>
                <a:highlight>
                  <a:srgbClr val="FFE697"/>
                </a:highlight>
                <a:latin typeface="+mn-lt"/>
              </a:rPr>
              <a:t>, The </a:t>
            </a:r>
            <a:r>
              <a:rPr lang="en-GB" sz="1800" b="0" i="0" u="none" strike="noStrike" baseline="0" dirty="0" err="1">
                <a:solidFill>
                  <a:srgbClr val="292F33"/>
                </a:solidFill>
                <a:highlight>
                  <a:srgbClr val="FFE697"/>
                </a:highlight>
                <a:latin typeface="+mn-lt"/>
              </a:rPr>
              <a:t>Tsiyon</a:t>
            </a:r>
            <a:r>
              <a:rPr lang="en-GB" sz="1800" b="0" i="0" u="none" strike="noStrike" baseline="0" dirty="0">
                <a:solidFill>
                  <a:srgbClr val="292F33"/>
                </a:solidFill>
                <a:highlight>
                  <a:srgbClr val="FFE697"/>
                </a:highlight>
                <a:latin typeface="+mn-lt"/>
              </a:rPr>
              <a:t> of the Holy One of </a:t>
            </a:r>
            <a:r>
              <a:rPr lang="en-GB" sz="1800" b="0" i="0" u="none" strike="noStrike" baseline="0" dirty="0" err="1">
                <a:solidFill>
                  <a:srgbClr val="292F33"/>
                </a:solidFill>
                <a:highlight>
                  <a:srgbClr val="FFE697"/>
                </a:highlight>
                <a:latin typeface="+mn-lt"/>
              </a:rPr>
              <a:t>Yashar’el</a:t>
            </a:r>
            <a:r>
              <a:rPr lang="en-GB" sz="1800" b="0" i="0" u="none" strike="noStrike" baseline="0" dirty="0">
                <a:solidFill>
                  <a:srgbClr val="292F33"/>
                </a:solidFill>
                <a:highlight>
                  <a:srgbClr val="FFE697"/>
                </a:highlight>
                <a:latin typeface="+mn-lt"/>
              </a:rPr>
              <a:t>. </a:t>
            </a:r>
          </a:p>
          <a:p>
            <a:pPr marR="0" algn="l" rtl="0"/>
            <a:r>
              <a:rPr lang="en-GB" sz="1800" b="0" i="0" u="none" strike="noStrike" baseline="0" dirty="0">
                <a:solidFill>
                  <a:srgbClr val="218282"/>
                </a:solidFill>
                <a:latin typeface="+mn-lt"/>
              </a:rPr>
              <a:t>Isa 60:15</a:t>
            </a:r>
            <a:r>
              <a:rPr lang="en-GB" sz="1800" b="0" i="0" u="none" strike="noStrike" baseline="0" dirty="0">
                <a:solidFill>
                  <a:srgbClr val="292F33"/>
                </a:solidFill>
                <a:latin typeface="+mn-lt"/>
              </a:rPr>
              <a:t>  Whereas you have been forsaken and hated, so that no man went through </a:t>
            </a:r>
            <a:r>
              <a:rPr lang="en-GB" sz="1800" b="0" i="1" u="none" strike="noStrike" baseline="0" dirty="0">
                <a:solidFill>
                  <a:srgbClr val="757575"/>
                </a:solidFill>
                <a:latin typeface="+mn-lt"/>
              </a:rPr>
              <a:t>you</a:t>
            </a:r>
            <a:r>
              <a:rPr lang="en-GB" sz="1800" b="0" i="0" u="none" strike="noStrike" baseline="0" dirty="0">
                <a:solidFill>
                  <a:srgbClr val="292F33"/>
                </a:solidFill>
                <a:latin typeface="+mn-lt"/>
              </a:rPr>
              <a:t>, I will make you an eternal excellency, a joy of many generations. </a:t>
            </a:r>
          </a:p>
          <a:p>
            <a:pPr marR="0" algn="l" rtl="0"/>
            <a:r>
              <a:rPr lang="en-GB" sz="1800" b="0" i="0" u="none" strike="noStrike" baseline="0" dirty="0">
                <a:solidFill>
                  <a:srgbClr val="218282"/>
                </a:solidFill>
                <a:latin typeface="+mn-lt"/>
              </a:rPr>
              <a:t>Isa 60:16</a:t>
            </a:r>
            <a:r>
              <a:rPr lang="en-GB" sz="1800" b="0" i="0" u="none" strike="noStrike" baseline="0" dirty="0">
                <a:solidFill>
                  <a:srgbClr val="292F33"/>
                </a:solidFill>
                <a:latin typeface="+mn-lt"/>
              </a:rPr>
              <a:t>  You shall also suck the milk of the other nations, and shall suck the breast of kings: and you shall know that I </a:t>
            </a:r>
            <a:r>
              <a:rPr lang="en-GB" sz="1800" b="1" i="0" u="none" strike="noStrike" baseline="0" dirty="0">
                <a:solidFill>
                  <a:srgbClr val="292F33"/>
                </a:solidFill>
                <a:latin typeface="+mn-lt"/>
              </a:rPr>
              <a:t>Yahuah</a:t>
            </a:r>
            <a:r>
              <a:rPr lang="en-GB" sz="1800" b="0" i="0" u="none" strike="noStrike" baseline="0" dirty="0">
                <a:solidFill>
                  <a:srgbClr val="292F33"/>
                </a:solidFill>
                <a:latin typeface="+mn-lt"/>
              </a:rPr>
              <a:t> </a:t>
            </a:r>
            <a:r>
              <a:rPr lang="en-GB" sz="1800" b="0" i="1" u="none" strike="noStrike" baseline="0" dirty="0">
                <a:solidFill>
                  <a:srgbClr val="757575"/>
                </a:solidFill>
                <a:latin typeface="+mn-lt"/>
              </a:rPr>
              <a:t>am</a:t>
            </a:r>
            <a:r>
              <a:rPr lang="en-GB" sz="1800" b="0" i="0" u="none" strike="noStrike" baseline="0" dirty="0">
                <a:solidFill>
                  <a:srgbClr val="292F33"/>
                </a:solidFill>
                <a:latin typeface="+mn-lt"/>
              </a:rPr>
              <a:t> your Savior and your Redeemer, the Mighty One of </a:t>
            </a:r>
            <a:r>
              <a:rPr lang="en-GB" sz="1800" b="0" i="0" u="none" strike="noStrike" baseline="0" dirty="0" err="1">
                <a:solidFill>
                  <a:srgbClr val="292F33"/>
                </a:solidFill>
                <a:latin typeface="+mn-lt"/>
              </a:rPr>
              <a:t>Ya`aqov</a:t>
            </a:r>
            <a:r>
              <a:rPr lang="en-GB" sz="1800" b="0" i="0" u="none" strike="noStrike" baseline="0" dirty="0">
                <a:solidFill>
                  <a:srgbClr val="292F33"/>
                </a:solidFill>
                <a:latin typeface="+mn-lt"/>
              </a:rPr>
              <a:t>. </a:t>
            </a:r>
          </a:p>
          <a:p>
            <a:pPr marR="0" algn="l" rtl="0"/>
            <a:r>
              <a:rPr lang="en-GB" sz="1800" b="0" i="0" u="none" strike="noStrike" baseline="0" dirty="0">
                <a:solidFill>
                  <a:srgbClr val="218282"/>
                </a:solidFill>
                <a:latin typeface="+mn-lt"/>
              </a:rPr>
              <a:t>Isa 60:17</a:t>
            </a:r>
            <a:r>
              <a:rPr lang="en-GB" sz="1800" b="0" i="0" u="none" strike="noStrike" baseline="0" dirty="0">
                <a:solidFill>
                  <a:srgbClr val="292F33"/>
                </a:solidFill>
                <a:latin typeface="+mn-lt"/>
              </a:rPr>
              <a:t>  For brass I will bring gold, and for iron I will bring silver, and for wood brass, and for stones iron: I will also make your officers peace, and your exactors righteousness. </a:t>
            </a:r>
          </a:p>
          <a:p>
            <a:pPr marR="0" algn="l" rtl="0"/>
            <a:r>
              <a:rPr lang="en-GB" sz="1800" b="0" i="0" u="none" strike="noStrike" baseline="0" dirty="0">
                <a:solidFill>
                  <a:srgbClr val="218282"/>
                </a:solidFill>
                <a:latin typeface="+mn-lt"/>
              </a:rPr>
              <a:t>Isa 60:18</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FFE697"/>
                </a:highlight>
                <a:latin typeface="+mn-lt"/>
              </a:rPr>
              <a:t>Violence shall no more be heard in your land</a:t>
            </a:r>
            <a:r>
              <a:rPr lang="en-GB" sz="1800" b="0" i="0" u="none" strike="noStrike" baseline="0" dirty="0">
                <a:solidFill>
                  <a:srgbClr val="292F33"/>
                </a:solidFill>
                <a:latin typeface="+mn-lt"/>
              </a:rPr>
              <a:t>, wasting nor destruction within your borders; but you shall call your walls </a:t>
            </a:r>
            <a:r>
              <a:rPr lang="en-GB" sz="1800" b="0" i="0" u="none" strike="noStrike" baseline="0" dirty="0" err="1">
                <a:solidFill>
                  <a:srgbClr val="292F33"/>
                </a:solidFill>
                <a:latin typeface="+mn-lt"/>
              </a:rPr>
              <a:t>Yeshu`ah</a:t>
            </a:r>
            <a:r>
              <a:rPr lang="en-GB" sz="1800" b="0" i="0" u="none" strike="noStrike" baseline="0" dirty="0">
                <a:solidFill>
                  <a:srgbClr val="292F33"/>
                </a:solidFill>
                <a:latin typeface="+mn-lt"/>
              </a:rPr>
              <a:t>, and your gates Praise. </a:t>
            </a:r>
          </a:p>
          <a:p>
            <a:pPr marR="0" algn="l" rtl="0"/>
            <a:r>
              <a:rPr lang="en-GB" sz="1800" b="0" i="0" u="none" strike="noStrike" baseline="0" dirty="0">
                <a:solidFill>
                  <a:srgbClr val="218282"/>
                </a:solidFill>
                <a:latin typeface="+mn-lt"/>
              </a:rPr>
              <a:t>Isa 60:19</a:t>
            </a:r>
            <a:r>
              <a:rPr lang="en-GB" sz="1800" b="0" i="0" u="none" strike="noStrike" baseline="0" dirty="0">
                <a:solidFill>
                  <a:srgbClr val="292F33"/>
                </a:solidFill>
                <a:latin typeface="+mn-lt"/>
              </a:rPr>
              <a:t>  </a:t>
            </a:r>
            <a:r>
              <a:rPr lang="en-GB" sz="1800" b="0" i="0" u="none" strike="noStrike" baseline="0" dirty="0">
                <a:solidFill>
                  <a:srgbClr val="292F33"/>
                </a:solidFill>
                <a:highlight>
                  <a:srgbClr val="00FFFF"/>
                </a:highlight>
                <a:latin typeface="+mn-lt"/>
              </a:rPr>
              <a:t>The sun shall be no more your light by day</a:t>
            </a:r>
            <a:r>
              <a:rPr lang="en-GB" sz="1800" b="0" i="0" u="none" strike="noStrike" baseline="0" dirty="0">
                <a:solidFill>
                  <a:srgbClr val="292F33"/>
                </a:solidFill>
                <a:highlight>
                  <a:srgbClr val="FFE697"/>
                </a:highlight>
                <a:latin typeface="+mn-lt"/>
              </a:rPr>
              <a:t>; neither for brightness shall the moon give light unto you: but </a:t>
            </a:r>
            <a:r>
              <a:rPr lang="en-GB" sz="1800" b="1" i="0" u="none" strike="noStrike" baseline="0" dirty="0">
                <a:solidFill>
                  <a:srgbClr val="292F33"/>
                </a:solidFill>
                <a:highlight>
                  <a:srgbClr val="FFE697"/>
                </a:highlight>
                <a:latin typeface="+mn-lt"/>
              </a:rPr>
              <a:t>Yahuah</a:t>
            </a:r>
            <a:r>
              <a:rPr lang="en-GB" sz="1800" b="0" i="0" u="none" strike="noStrike" baseline="0" dirty="0">
                <a:solidFill>
                  <a:srgbClr val="292F33"/>
                </a:solidFill>
                <a:highlight>
                  <a:srgbClr val="FFE697"/>
                </a:highlight>
                <a:latin typeface="+mn-lt"/>
              </a:rPr>
              <a:t> shall be unto you an everlasting light, and your </a:t>
            </a:r>
            <a:r>
              <a:rPr lang="en-GB" sz="1800" b="1" i="0" u="none" strike="noStrike" baseline="0" dirty="0">
                <a:solidFill>
                  <a:srgbClr val="292F33"/>
                </a:solidFill>
                <a:highlight>
                  <a:srgbClr val="FFE697"/>
                </a:highlight>
                <a:latin typeface="+mn-lt"/>
              </a:rPr>
              <a:t>Elohiym</a:t>
            </a:r>
            <a:r>
              <a:rPr lang="en-GB" sz="1800" b="0" i="0" u="none" strike="noStrike" baseline="0" dirty="0">
                <a:solidFill>
                  <a:srgbClr val="292F33"/>
                </a:solidFill>
                <a:highlight>
                  <a:srgbClr val="FFE697"/>
                </a:highlight>
                <a:latin typeface="+mn-lt"/>
              </a:rPr>
              <a:t> your glory. </a:t>
            </a:r>
            <a:endParaRPr lang="en-GB" dirty="0">
              <a:highlight>
                <a:srgbClr val="FFE697"/>
              </a:highlight>
              <a:latin typeface="+mn-lt"/>
            </a:endParaRPr>
          </a:p>
        </p:txBody>
      </p:sp>
      <p:sp>
        <p:nvSpPr>
          <p:cNvPr id="4" name="Title 1">
            <a:extLst>
              <a:ext uri="{FF2B5EF4-FFF2-40B4-BE49-F238E27FC236}">
                <a16:creationId xmlns:a16="http://schemas.microsoft.com/office/drawing/2014/main" id="{9B039A3B-284A-4531-E9F3-D386141BF710}"/>
              </a:ext>
            </a:extLst>
          </p:cNvPr>
          <p:cNvSpPr txBox="1">
            <a:spLocks noChangeArrowheads="1"/>
          </p:cNvSpPr>
          <p:nvPr/>
        </p:nvSpPr>
        <p:spPr>
          <a:xfrm>
            <a:off x="57800" y="102565"/>
            <a:ext cx="11779250" cy="95012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Any other evidences - Earthly Rule before the perfection of New Heaven and New Earth ?</a:t>
            </a:r>
          </a:p>
        </p:txBody>
      </p:sp>
      <p:sp>
        <p:nvSpPr>
          <p:cNvPr id="5" name="TextBox 4">
            <a:extLst>
              <a:ext uri="{FF2B5EF4-FFF2-40B4-BE49-F238E27FC236}">
                <a16:creationId xmlns:a16="http://schemas.microsoft.com/office/drawing/2014/main" id="{BBC400E9-F89F-000B-9FB1-F6B94D83B932}"/>
              </a:ext>
            </a:extLst>
          </p:cNvPr>
          <p:cNvSpPr txBox="1"/>
          <p:nvPr/>
        </p:nvSpPr>
        <p:spPr>
          <a:xfrm>
            <a:off x="7723193" y="379303"/>
            <a:ext cx="4511458" cy="584775"/>
          </a:xfrm>
          <a:prstGeom prst="rect">
            <a:avLst/>
          </a:prstGeom>
          <a:noFill/>
        </p:spPr>
        <p:txBody>
          <a:bodyPr wrap="square" rtlCol="0">
            <a:spAutoFit/>
          </a:bodyPr>
          <a:lstStyle/>
          <a:p>
            <a:r>
              <a:rPr lang="en-GB" sz="1600" dirty="0">
                <a:solidFill>
                  <a:schemeClr val="accent1">
                    <a:lumMod val="75000"/>
                  </a:schemeClr>
                </a:solidFill>
              </a:rPr>
              <a:t>Time-lock</a:t>
            </a:r>
          </a:p>
          <a:p>
            <a:r>
              <a:rPr lang="en-GB" sz="1600" dirty="0">
                <a:solidFill>
                  <a:schemeClr val="accent1">
                    <a:lumMod val="75000"/>
                  </a:schemeClr>
                </a:solidFill>
              </a:rPr>
              <a:t>Most planes are white in the distance like doves</a:t>
            </a:r>
          </a:p>
        </p:txBody>
      </p:sp>
      <p:cxnSp>
        <p:nvCxnSpPr>
          <p:cNvPr id="7" name="Straight Connector 6">
            <a:extLst>
              <a:ext uri="{FF2B5EF4-FFF2-40B4-BE49-F238E27FC236}">
                <a16:creationId xmlns:a16="http://schemas.microsoft.com/office/drawing/2014/main" id="{8EF7EBD2-D1FD-6420-5B4A-82D877B4EDF2}"/>
              </a:ext>
            </a:extLst>
          </p:cNvPr>
          <p:cNvCxnSpPr>
            <a:cxnSpLocks/>
          </p:cNvCxnSpPr>
          <p:nvPr/>
        </p:nvCxnSpPr>
        <p:spPr>
          <a:xfrm flipH="1">
            <a:off x="7204364" y="608612"/>
            <a:ext cx="518829" cy="117509"/>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81AE24-0E1F-DA8B-FE79-CC703C45904D}"/>
              </a:ext>
            </a:extLst>
          </p:cNvPr>
          <p:cNvSpPr txBox="1"/>
          <p:nvPr/>
        </p:nvSpPr>
        <p:spPr>
          <a:xfrm>
            <a:off x="57800" y="482701"/>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Isaiah</a:t>
            </a:r>
            <a:endParaRPr lang="en-GB" b="1" dirty="0"/>
          </a:p>
        </p:txBody>
      </p:sp>
    </p:spTree>
    <p:extLst>
      <p:ext uri="{BB962C8B-B14F-4D97-AF65-F5344CB8AC3E}">
        <p14:creationId xmlns:p14="http://schemas.microsoft.com/office/powerpoint/2010/main" val="102951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D99BF-6496-D6C3-2F4E-4E46E999CDD0}"/>
              </a:ext>
            </a:extLst>
          </p:cNvPr>
          <p:cNvSpPr/>
          <p:nvPr/>
        </p:nvSpPr>
        <p:spPr>
          <a:xfrm>
            <a:off x="195051" y="1984945"/>
            <a:ext cx="11801898" cy="3853647"/>
          </a:xfrm>
          <a:prstGeom prst="rect">
            <a:avLst/>
          </a:prstGeom>
          <a:solidFill>
            <a:srgbClr val="EE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E5026A55-C3DA-3A0C-216D-9A8A93207301}"/>
              </a:ext>
            </a:extLst>
          </p:cNvPr>
          <p:cNvSpPr txBox="1"/>
          <p:nvPr/>
        </p:nvSpPr>
        <p:spPr>
          <a:xfrm>
            <a:off x="201478" y="2114496"/>
            <a:ext cx="11701219" cy="3724096"/>
          </a:xfrm>
          <a:prstGeom prst="rect">
            <a:avLst/>
          </a:prstGeom>
          <a:noFill/>
        </p:spPr>
        <p:txBody>
          <a:bodyPr wrap="square">
            <a:spAutoFit/>
          </a:bodyPr>
          <a:lstStyle/>
          <a:p>
            <a:pPr marR="0" algn="l" rtl="0"/>
            <a:r>
              <a:rPr lang="en-GB" dirty="0">
                <a:solidFill>
                  <a:srgbClr val="218282"/>
                </a:solidFill>
                <a:latin typeface="+mn-lt"/>
              </a:rPr>
              <a:t>Isa 4:1  </a:t>
            </a:r>
            <a:r>
              <a:rPr lang="en-GB" b="1" i="0" u="none" strike="noStrike" baseline="0" dirty="0">
                <a:solidFill>
                  <a:srgbClr val="292F33"/>
                </a:solidFill>
                <a:highlight>
                  <a:srgbClr val="FFE697"/>
                </a:highlight>
                <a:latin typeface="+mn-lt"/>
              </a:rPr>
              <a:t>AND</a:t>
            </a:r>
            <a:r>
              <a:rPr lang="en-GB" b="0" i="0" u="none" strike="noStrike" baseline="0" dirty="0">
                <a:solidFill>
                  <a:srgbClr val="292F33"/>
                </a:solidFill>
                <a:highlight>
                  <a:srgbClr val="FFE697"/>
                </a:highlight>
                <a:latin typeface="+mn-lt"/>
              </a:rPr>
              <a:t> in that day seven women shall take hold of one man</a:t>
            </a:r>
            <a:r>
              <a:rPr lang="en-GB" b="0" i="0" u="none" strike="noStrike" baseline="0" dirty="0">
                <a:solidFill>
                  <a:srgbClr val="292F33"/>
                </a:solidFill>
                <a:latin typeface="+mn-lt"/>
              </a:rPr>
              <a:t>, saying, We will eat our own bread, and wear our own apparel: only let us be called by your name, to take away our reproach. </a:t>
            </a:r>
          </a:p>
          <a:p>
            <a:pPr marR="0" algn="ctr" rtl="0"/>
            <a:r>
              <a:rPr lang="en-GB" b="1" i="0" u="none" strike="noStrike" baseline="0" dirty="0">
                <a:solidFill>
                  <a:srgbClr val="292F33"/>
                </a:solidFill>
                <a:latin typeface="+mn-lt"/>
              </a:rPr>
              <a:t>The Branch of the Lord Glorified</a:t>
            </a:r>
          </a:p>
          <a:p>
            <a:pPr marR="0" algn="l" rtl="0"/>
            <a:r>
              <a:rPr lang="en-GB" b="0" i="0" u="none" strike="noStrike" baseline="0" dirty="0">
                <a:solidFill>
                  <a:srgbClr val="218282"/>
                </a:solidFill>
                <a:latin typeface="+mn-lt"/>
              </a:rPr>
              <a:t>Isa 4:2</a:t>
            </a:r>
            <a:r>
              <a:rPr lang="en-GB" b="0" i="0" u="none" strike="noStrike" baseline="0" dirty="0">
                <a:solidFill>
                  <a:srgbClr val="292F33"/>
                </a:solidFill>
                <a:latin typeface="+mn-lt"/>
              </a:rPr>
              <a:t>  In that day shall the branch of </a:t>
            </a:r>
            <a:r>
              <a:rPr lang="en-GB" b="1" i="0" u="none" strike="noStrike" baseline="0" dirty="0">
                <a:solidFill>
                  <a:srgbClr val="292F33"/>
                </a:solidFill>
                <a:latin typeface="+mn-lt"/>
              </a:rPr>
              <a:t>Yahuah</a:t>
            </a:r>
            <a:r>
              <a:rPr lang="en-GB" b="0" i="0" u="none" strike="noStrike" baseline="0" dirty="0">
                <a:solidFill>
                  <a:srgbClr val="292F33"/>
                </a:solidFill>
                <a:latin typeface="+mn-lt"/>
              </a:rPr>
              <a:t> be beautiful and glorious, and the fruit of the earth </a:t>
            </a:r>
            <a:r>
              <a:rPr lang="en-GB" b="0" i="1" u="none" strike="noStrike" baseline="0" dirty="0">
                <a:solidFill>
                  <a:srgbClr val="757575"/>
                </a:solidFill>
                <a:latin typeface="+mn-lt"/>
              </a:rPr>
              <a:t>shall be</a:t>
            </a:r>
            <a:r>
              <a:rPr lang="en-GB" b="0" i="0" u="none" strike="noStrike" baseline="0" dirty="0">
                <a:solidFill>
                  <a:srgbClr val="292F33"/>
                </a:solidFill>
                <a:latin typeface="+mn-lt"/>
              </a:rPr>
              <a:t> excellent and comely for them that are escaped of Yashar’el. </a:t>
            </a:r>
          </a:p>
          <a:p>
            <a:pPr marR="0" algn="l" rtl="0"/>
            <a:r>
              <a:rPr lang="en-GB" b="0" i="0" u="none" strike="noStrike" baseline="0" dirty="0">
                <a:solidFill>
                  <a:srgbClr val="218282"/>
                </a:solidFill>
                <a:latin typeface="+mn-lt"/>
              </a:rPr>
              <a:t>Isa 4:3</a:t>
            </a:r>
            <a:r>
              <a:rPr lang="en-GB" b="0" i="0" u="none" strike="noStrike" baseline="0" dirty="0">
                <a:solidFill>
                  <a:srgbClr val="292F33"/>
                </a:solidFill>
                <a:latin typeface="+mn-lt"/>
              </a:rPr>
              <a:t>  And it shall come to pass, </a:t>
            </a:r>
            <a:r>
              <a:rPr lang="en-GB" b="0" i="1" u="none" strike="noStrike" baseline="0" dirty="0">
                <a:solidFill>
                  <a:srgbClr val="757575"/>
                </a:solidFill>
                <a:latin typeface="+mn-lt"/>
              </a:rPr>
              <a:t>that he that is</a:t>
            </a:r>
            <a:r>
              <a:rPr lang="en-GB" b="0" i="0" u="none" strike="noStrike" baseline="0" dirty="0">
                <a:solidFill>
                  <a:srgbClr val="292F33"/>
                </a:solidFill>
                <a:latin typeface="+mn-lt"/>
              </a:rPr>
              <a:t> left in </a:t>
            </a:r>
            <a:r>
              <a:rPr lang="en-GB" b="0" i="0" u="none" strike="noStrike" baseline="0" dirty="0" err="1">
                <a:solidFill>
                  <a:srgbClr val="292F33"/>
                </a:solidFill>
                <a:latin typeface="+mn-lt"/>
              </a:rPr>
              <a:t>Tsiyon</a:t>
            </a:r>
            <a:r>
              <a:rPr lang="en-GB" b="0" i="0" u="none" strike="noStrike" baseline="0" dirty="0">
                <a:solidFill>
                  <a:srgbClr val="292F33"/>
                </a:solidFill>
                <a:latin typeface="+mn-lt"/>
              </a:rPr>
              <a:t>, </a:t>
            </a:r>
            <a:r>
              <a:rPr lang="en-GB" b="0" i="0" u="none" strike="noStrike" baseline="0" dirty="0">
                <a:solidFill>
                  <a:srgbClr val="292F33"/>
                </a:solidFill>
                <a:highlight>
                  <a:srgbClr val="FFE697"/>
                </a:highlight>
                <a:latin typeface="+mn-lt"/>
              </a:rPr>
              <a:t>and </a:t>
            </a:r>
            <a:r>
              <a:rPr lang="en-GB" b="0" i="1" u="none" strike="noStrike" baseline="0" dirty="0">
                <a:solidFill>
                  <a:srgbClr val="757575"/>
                </a:solidFill>
                <a:highlight>
                  <a:srgbClr val="FFE697"/>
                </a:highlight>
                <a:latin typeface="+mn-lt"/>
              </a:rPr>
              <a:t>he that</a:t>
            </a:r>
            <a:r>
              <a:rPr lang="en-GB" b="0" i="0" u="none" strike="noStrike" baseline="0" dirty="0">
                <a:solidFill>
                  <a:srgbClr val="292F33"/>
                </a:solidFill>
                <a:highlight>
                  <a:srgbClr val="FFE697"/>
                </a:highlight>
                <a:latin typeface="+mn-lt"/>
              </a:rPr>
              <a:t> remains in </a:t>
            </a:r>
            <a:r>
              <a:rPr lang="en-GB" b="0" i="0" u="none" strike="noStrike" baseline="0" dirty="0" err="1">
                <a:solidFill>
                  <a:srgbClr val="292F33"/>
                </a:solidFill>
                <a:highlight>
                  <a:srgbClr val="FFE697"/>
                </a:highlight>
                <a:latin typeface="+mn-lt"/>
              </a:rPr>
              <a:t>Yerushalayim</a:t>
            </a:r>
            <a:r>
              <a:rPr lang="en-GB" b="0" i="0" u="none" strike="noStrike" baseline="0" dirty="0">
                <a:solidFill>
                  <a:srgbClr val="292F33"/>
                </a:solidFill>
                <a:highlight>
                  <a:srgbClr val="FFE697"/>
                </a:highlight>
                <a:latin typeface="+mn-lt"/>
              </a:rPr>
              <a:t>, shall be called holy, </a:t>
            </a:r>
            <a:r>
              <a:rPr lang="en-GB" b="0" i="1" u="none" strike="noStrike" baseline="0" dirty="0">
                <a:solidFill>
                  <a:srgbClr val="757575"/>
                </a:solidFill>
                <a:highlight>
                  <a:srgbClr val="FFE697"/>
                </a:highlight>
                <a:latin typeface="+mn-lt"/>
              </a:rPr>
              <a:t>even</a:t>
            </a:r>
            <a:r>
              <a:rPr lang="en-GB" b="0" i="0" u="none" strike="noStrike" baseline="0" dirty="0">
                <a:solidFill>
                  <a:srgbClr val="292F33"/>
                </a:solidFill>
                <a:highlight>
                  <a:srgbClr val="FFE697"/>
                </a:highlight>
                <a:latin typeface="+mn-lt"/>
              </a:rPr>
              <a:t> everyone that is written among the living in </a:t>
            </a:r>
            <a:r>
              <a:rPr lang="en-GB" b="0" i="0" u="none" strike="noStrike" baseline="0" dirty="0" err="1">
                <a:solidFill>
                  <a:srgbClr val="292F33"/>
                </a:solidFill>
                <a:highlight>
                  <a:srgbClr val="FFE697"/>
                </a:highlight>
                <a:latin typeface="+mn-lt"/>
              </a:rPr>
              <a:t>Yerushalayim</a:t>
            </a:r>
            <a:r>
              <a:rPr lang="en-GB" b="0" i="0" u="none" strike="noStrike" baseline="0" dirty="0">
                <a:solidFill>
                  <a:srgbClr val="292F33"/>
                </a:solidFill>
                <a:highlight>
                  <a:srgbClr val="FFE697"/>
                </a:highlight>
                <a:latin typeface="+mn-lt"/>
              </a:rPr>
              <a:t>: </a:t>
            </a:r>
          </a:p>
          <a:p>
            <a:pPr marR="0" algn="l" rtl="0"/>
            <a:r>
              <a:rPr lang="en-GB" b="0" i="0" u="none" strike="noStrike" baseline="0" dirty="0">
                <a:solidFill>
                  <a:srgbClr val="218282"/>
                </a:solidFill>
                <a:latin typeface="+mn-lt"/>
              </a:rPr>
              <a:t>Isa 4:4</a:t>
            </a:r>
            <a:r>
              <a:rPr lang="en-GB" b="0" i="0" u="none" strike="noStrike" baseline="0" dirty="0">
                <a:solidFill>
                  <a:srgbClr val="292F33"/>
                </a:solidFill>
                <a:latin typeface="+mn-lt"/>
              </a:rPr>
              <a:t>  When </a:t>
            </a:r>
            <a:r>
              <a:rPr lang="en-GB" b="1" i="0" u="none" strike="noStrike" baseline="0" dirty="0">
                <a:solidFill>
                  <a:srgbClr val="292F33"/>
                </a:solidFill>
                <a:latin typeface="+mn-lt"/>
              </a:rPr>
              <a:t>Adonai </a:t>
            </a:r>
            <a:r>
              <a:rPr lang="en-GB" b="0" i="0" u="none" strike="noStrike" baseline="0" dirty="0">
                <a:solidFill>
                  <a:srgbClr val="292F33"/>
                </a:solidFill>
                <a:latin typeface="+mn-lt"/>
              </a:rPr>
              <a:t>shall have washed away</a:t>
            </a:r>
            <a:r>
              <a:rPr lang="en-GB" b="1" i="0" u="none" strike="noStrike" baseline="0" dirty="0">
                <a:solidFill>
                  <a:srgbClr val="292F33"/>
                </a:solidFill>
                <a:latin typeface="+mn-lt"/>
              </a:rPr>
              <a:t> </a:t>
            </a:r>
            <a:r>
              <a:rPr lang="he-IL" b="0" i="0" u="none" strike="noStrike" baseline="0" dirty="0">
                <a:solidFill>
                  <a:srgbClr val="292F33"/>
                </a:solidFill>
                <a:latin typeface="+mn-lt"/>
              </a:rPr>
              <a:t>את </a:t>
            </a:r>
            <a:r>
              <a:rPr lang="en-GB" b="0" i="0" u="none" strike="noStrike" baseline="0" dirty="0">
                <a:solidFill>
                  <a:srgbClr val="292F33"/>
                </a:solidFill>
                <a:latin typeface="+mn-lt"/>
              </a:rPr>
              <a:t>the filth of the daughters of </a:t>
            </a:r>
            <a:r>
              <a:rPr lang="en-GB" b="0" i="0" u="none" strike="noStrike" baseline="0" dirty="0" err="1">
                <a:solidFill>
                  <a:srgbClr val="292F33"/>
                </a:solidFill>
                <a:latin typeface="+mn-lt"/>
              </a:rPr>
              <a:t>Tsiyon</a:t>
            </a:r>
            <a:r>
              <a:rPr lang="en-GB" b="0" i="0" u="none" strike="noStrike" baseline="0" dirty="0">
                <a:solidFill>
                  <a:srgbClr val="292F33"/>
                </a:solidFill>
                <a:latin typeface="+mn-lt"/>
              </a:rPr>
              <a:t>, and shall have purged the blood of </a:t>
            </a:r>
            <a:r>
              <a:rPr lang="en-GB" b="0" i="0" u="none" strike="noStrike" baseline="0" dirty="0" err="1">
                <a:solidFill>
                  <a:srgbClr val="292F33"/>
                </a:solidFill>
                <a:latin typeface="+mn-lt"/>
              </a:rPr>
              <a:t>Yerushalayim</a:t>
            </a:r>
            <a:r>
              <a:rPr lang="en-GB" b="0" i="0" u="none" strike="noStrike" baseline="0" dirty="0">
                <a:solidFill>
                  <a:srgbClr val="292F33"/>
                </a:solidFill>
                <a:latin typeface="+mn-lt"/>
              </a:rPr>
              <a:t> from the midst thereof by the </a:t>
            </a:r>
            <a:r>
              <a:rPr lang="en-GB" b="1" i="0" u="none" strike="noStrike" baseline="0" dirty="0">
                <a:solidFill>
                  <a:srgbClr val="292F33"/>
                </a:solidFill>
                <a:latin typeface="+mn-lt"/>
              </a:rPr>
              <a:t>Ruach</a:t>
            </a:r>
            <a:r>
              <a:rPr lang="en-GB" b="0" i="0" u="none" strike="noStrike" baseline="0" dirty="0">
                <a:solidFill>
                  <a:srgbClr val="292F33"/>
                </a:solidFill>
                <a:latin typeface="+mn-lt"/>
              </a:rPr>
              <a:t> </a:t>
            </a:r>
            <a:r>
              <a:rPr lang="en-GB" b="1" i="0" u="none" strike="noStrike" baseline="0" dirty="0" err="1">
                <a:solidFill>
                  <a:srgbClr val="292F33"/>
                </a:solidFill>
                <a:latin typeface="+mn-lt"/>
              </a:rPr>
              <a:t>Mishpat</a:t>
            </a:r>
            <a:r>
              <a:rPr lang="en-GB" b="0" i="0" u="none" strike="noStrike" baseline="0" dirty="0">
                <a:solidFill>
                  <a:srgbClr val="292F33"/>
                </a:solidFill>
                <a:latin typeface="+mn-lt"/>
              </a:rPr>
              <a:t>, and by the </a:t>
            </a:r>
            <a:r>
              <a:rPr lang="en-GB" b="1" i="0" u="none" strike="noStrike" baseline="0" dirty="0">
                <a:solidFill>
                  <a:srgbClr val="292F33"/>
                </a:solidFill>
                <a:latin typeface="+mn-lt"/>
              </a:rPr>
              <a:t>Ruach</a:t>
            </a:r>
            <a:r>
              <a:rPr lang="en-GB" b="0" i="0" u="none" strike="noStrike" baseline="0" dirty="0">
                <a:solidFill>
                  <a:srgbClr val="292F33"/>
                </a:solidFill>
                <a:latin typeface="+mn-lt"/>
              </a:rPr>
              <a:t> </a:t>
            </a:r>
            <a:r>
              <a:rPr lang="en-GB" b="1" i="0" u="none" strike="noStrike" baseline="0" dirty="0" err="1">
                <a:solidFill>
                  <a:srgbClr val="292F33"/>
                </a:solidFill>
                <a:latin typeface="+mn-lt"/>
              </a:rPr>
              <a:t>Ba’ar</a:t>
            </a:r>
            <a:r>
              <a:rPr lang="en-GB" b="0" i="0" u="none" strike="noStrike" baseline="0" dirty="0">
                <a:solidFill>
                  <a:srgbClr val="292F33"/>
                </a:solidFill>
                <a:latin typeface="+mn-lt"/>
              </a:rPr>
              <a:t>. </a:t>
            </a:r>
          </a:p>
          <a:p>
            <a:pPr marR="0" algn="l" rtl="0"/>
            <a:r>
              <a:rPr lang="en-GB" b="0" i="0" u="none" strike="noStrike" baseline="0" dirty="0">
                <a:solidFill>
                  <a:srgbClr val="218282"/>
                </a:solidFill>
                <a:latin typeface="+mn-lt"/>
              </a:rPr>
              <a:t>Isa 4:5</a:t>
            </a:r>
            <a:r>
              <a:rPr lang="en-GB" b="0" i="0" u="none" strike="noStrike" baseline="0" dirty="0">
                <a:solidFill>
                  <a:srgbClr val="292F33"/>
                </a:solidFill>
                <a:latin typeface="+mn-lt"/>
              </a:rPr>
              <a:t>  </a:t>
            </a:r>
            <a:r>
              <a:rPr lang="en-GB" b="0" i="0" u="none" strike="noStrike" baseline="0" dirty="0">
                <a:solidFill>
                  <a:srgbClr val="292F33"/>
                </a:solidFill>
                <a:highlight>
                  <a:srgbClr val="FFE697"/>
                </a:highlight>
                <a:latin typeface="+mn-lt"/>
              </a:rPr>
              <a:t>And </a:t>
            </a:r>
            <a:r>
              <a:rPr lang="en-GB" b="1" i="0" u="none" strike="noStrike" baseline="0" dirty="0">
                <a:solidFill>
                  <a:srgbClr val="292F33"/>
                </a:solidFill>
                <a:highlight>
                  <a:srgbClr val="FFE697"/>
                </a:highlight>
                <a:latin typeface="+mn-lt"/>
              </a:rPr>
              <a:t>Yahuah</a:t>
            </a:r>
            <a:r>
              <a:rPr lang="en-GB" b="0" i="0" u="none" strike="noStrike" baseline="0" dirty="0">
                <a:solidFill>
                  <a:srgbClr val="292F33"/>
                </a:solidFill>
                <a:highlight>
                  <a:srgbClr val="FFE697"/>
                </a:highlight>
                <a:latin typeface="+mn-lt"/>
              </a:rPr>
              <a:t> will create upon every dwelling place of Mount </a:t>
            </a:r>
            <a:r>
              <a:rPr lang="en-GB" b="0" i="0" u="none" strike="noStrike" baseline="0" dirty="0" err="1">
                <a:solidFill>
                  <a:srgbClr val="292F33"/>
                </a:solidFill>
                <a:highlight>
                  <a:srgbClr val="FFE697"/>
                </a:highlight>
                <a:latin typeface="+mn-lt"/>
              </a:rPr>
              <a:t>Tsiyon</a:t>
            </a:r>
            <a:r>
              <a:rPr lang="en-GB" b="0" i="0" u="none" strike="noStrike" baseline="0" dirty="0">
                <a:solidFill>
                  <a:srgbClr val="292F33"/>
                </a:solidFill>
                <a:highlight>
                  <a:srgbClr val="FFE697"/>
                </a:highlight>
                <a:latin typeface="+mn-lt"/>
              </a:rPr>
              <a:t>, and upon her assemblies, a cloud and smoke by day, and the shining of a flaming fire by night: for upon all the glory </a:t>
            </a:r>
            <a:r>
              <a:rPr lang="en-GB" b="0" i="1" u="none" strike="noStrike" baseline="0" dirty="0">
                <a:solidFill>
                  <a:srgbClr val="757575"/>
                </a:solidFill>
                <a:highlight>
                  <a:srgbClr val="FFE697"/>
                </a:highlight>
                <a:latin typeface="+mn-lt"/>
              </a:rPr>
              <a:t>shall be</a:t>
            </a:r>
            <a:r>
              <a:rPr lang="en-GB" b="0" i="0" u="none" strike="noStrike" baseline="0" dirty="0">
                <a:solidFill>
                  <a:srgbClr val="292F33"/>
                </a:solidFill>
                <a:highlight>
                  <a:srgbClr val="FFE697"/>
                </a:highlight>
                <a:latin typeface="+mn-lt"/>
              </a:rPr>
              <a:t> a defence</a:t>
            </a:r>
            <a:r>
              <a:rPr lang="en-GB" b="0" i="0" u="none" strike="noStrike" baseline="0" dirty="0">
                <a:solidFill>
                  <a:srgbClr val="292F33"/>
                </a:solidFill>
                <a:latin typeface="+mn-lt"/>
              </a:rPr>
              <a:t>. </a:t>
            </a:r>
          </a:p>
          <a:p>
            <a:pPr marR="0" algn="l" rtl="0"/>
            <a:r>
              <a:rPr lang="en-GB" b="0" i="0" u="none" strike="noStrike" baseline="0" dirty="0">
                <a:solidFill>
                  <a:srgbClr val="218282"/>
                </a:solidFill>
                <a:latin typeface="+mn-lt"/>
              </a:rPr>
              <a:t>Isa 4:6</a:t>
            </a:r>
            <a:r>
              <a:rPr lang="en-GB" b="0" i="0" u="none" strike="noStrike" baseline="0" dirty="0">
                <a:solidFill>
                  <a:srgbClr val="292F33"/>
                </a:solidFill>
                <a:latin typeface="+mn-lt"/>
              </a:rPr>
              <a:t>  </a:t>
            </a:r>
            <a:r>
              <a:rPr lang="en-GB" b="0" i="0" u="none" strike="noStrike" baseline="0" dirty="0">
                <a:solidFill>
                  <a:srgbClr val="292F33"/>
                </a:solidFill>
                <a:highlight>
                  <a:srgbClr val="FFE697"/>
                </a:highlight>
                <a:latin typeface="+mn-lt"/>
              </a:rPr>
              <a:t>And there shall be a tabernacle for a shadow in the daytime from the heat, and for a place of refuge, and for a covert from storm and from rain. </a:t>
            </a:r>
            <a:endParaRPr lang="en-GB" dirty="0">
              <a:highlight>
                <a:srgbClr val="FFE697"/>
              </a:highlight>
              <a:latin typeface="+mn-lt"/>
            </a:endParaRPr>
          </a:p>
        </p:txBody>
      </p:sp>
      <p:sp>
        <p:nvSpPr>
          <p:cNvPr id="5" name="TextBox 4">
            <a:extLst>
              <a:ext uri="{FF2B5EF4-FFF2-40B4-BE49-F238E27FC236}">
                <a16:creationId xmlns:a16="http://schemas.microsoft.com/office/drawing/2014/main" id="{C79AE85E-3815-D367-9E6B-2EFD87799227}"/>
              </a:ext>
            </a:extLst>
          </p:cNvPr>
          <p:cNvSpPr txBox="1"/>
          <p:nvPr/>
        </p:nvSpPr>
        <p:spPr>
          <a:xfrm>
            <a:off x="201478" y="1615613"/>
            <a:ext cx="1101336" cy="36933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Isaiah</a:t>
            </a:r>
            <a:endParaRPr lang="en-GB" b="1" dirty="0"/>
          </a:p>
        </p:txBody>
      </p:sp>
      <p:sp>
        <p:nvSpPr>
          <p:cNvPr id="6" name="TextBox 5">
            <a:extLst>
              <a:ext uri="{FF2B5EF4-FFF2-40B4-BE49-F238E27FC236}">
                <a16:creationId xmlns:a16="http://schemas.microsoft.com/office/drawing/2014/main" id="{9EE144AE-45AC-3DB1-14B2-CFA1FE5F61B0}"/>
              </a:ext>
            </a:extLst>
          </p:cNvPr>
          <p:cNvSpPr txBox="1"/>
          <p:nvPr/>
        </p:nvSpPr>
        <p:spPr>
          <a:xfrm>
            <a:off x="7534000" y="1089172"/>
            <a:ext cx="4368697" cy="584775"/>
          </a:xfrm>
          <a:prstGeom prst="rect">
            <a:avLst/>
          </a:prstGeom>
          <a:noFill/>
        </p:spPr>
        <p:txBody>
          <a:bodyPr wrap="square" rtlCol="0">
            <a:spAutoFit/>
          </a:bodyPr>
          <a:lstStyle/>
          <a:p>
            <a:r>
              <a:rPr lang="en-GB" sz="1600" i="1" dirty="0">
                <a:solidFill>
                  <a:schemeClr val="accent1">
                    <a:lumMod val="75000"/>
                  </a:schemeClr>
                </a:solidFill>
              </a:rPr>
              <a:t>Must be on Earth – for in the heavenlies we are not given to marriage..</a:t>
            </a:r>
          </a:p>
        </p:txBody>
      </p:sp>
      <p:cxnSp>
        <p:nvCxnSpPr>
          <p:cNvPr id="8" name="Straight Connector 7">
            <a:extLst>
              <a:ext uri="{FF2B5EF4-FFF2-40B4-BE49-F238E27FC236}">
                <a16:creationId xmlns:a16="http://schemas.microsoft.com/office/drawing/2014/main" id="{3003A9AB-4301-B69C-F90E-69606AEA02A3}"/>
              </a:ext>
            </a:extLst>
          </p:cNvPr>
          <p:cNvCxnSpPr/>
          <p:nvPr/>
        </p:nvCxnSpPr>
        <p:spPr>
          <a:xfrm flipH="1">
            <a:off x="6261652" y="1634222"/>
            <a:ext cx="1262270" cy="48027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F62A070-5C13-5046-0FF8-BD7789FF3A86}"/>
              </a:ext>
            </a:extLst>
          </p:cNvPr>
          <p:cNvSpPr txBox="1">
            <a:spLocks noChangeArrowheads="1"/>
          </p:cNvSpPr>
          <p:nvPr/>
        </p:nvSpPr>
        <p:spPr>
          <a:xfrm>
            <a:off x="57800" y="102565"/>
            <a:ext cx="11779250" cy="95012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altLang="en-US" sz="2400" b="1" dirty="0">
                <a:latin typeface="+mn-lt"/>
              </a:rPr>
              <a:t>Any other evidences - Earthly Rule before the perfection of New Heaven and New Earth ?</a:t>
            </a:r>
          </a:p>
        </p:txBody>
      </p:sp>
      <p:sp>
        <p:nvSpPr>
          <p:cNvPr id="12" name="TextBox 11">
            <a:extLst>
              <a:ext uri="{FF2B5EF4-FFF2-40B4-BE49-F238E27FC236}">
                <a16:creationId xmlns:a16="http://schemas.microsoft.com/office/drawing/2014/main" id="{47FDFA3C-DA55-5448-A92E-04661F114211}"/>
              </a:ext>
            </a:extLst>
          </p:cNvPr>
          <p:cNvSpPr txBox="1"/>
          <p:nvPr/>
        </p:nvSpPr>
        <p:spPr>
          <a:xfrm>
            <a:off x="1148440" y="1278476"/>
            <a:ext cx="4368697" cy="584775"/>
          </a:xfrm>
          <a:prstGeom prst="rect">
            <a:avLst/>
          </a:prstGeom>
          <a:noFill/>
        </p:spPr>
        <p:txBody>
          <a:bodyPr wrap="square" rtlCol="0">
            <a:spAutoFit/>
          </a:bodyPr>
          <a:lstStyle/>
          <a:p>
            <a:r>
              <a:rPr lang="en-GB" sz="1600" i="1" dirty="0">
                <a:solidFill>
                  <a:schemeClr val="accent1">
                    <a:lumMod val="75000"/>
                  </a:schemeClr>
                </a:solidFill>
              </a:rPr>
              <a:t>Gender specificity suggests war – a long set of violent wars (not a bioweapon)</a:t>
            </a:r>
          </a:p>
        </p:txBody>
      </p:sp>
      <p:cxnSp>
        <p:nvCxnSpPr>
          <p:cNvPr id="13" name="Straight Connector 12">
            <a:extLst>
              <a:ext uri="{FF2B5EF4-FFF2-40B4-BE49-F238E27FC236}">
                <a16:creationId xmlns:a16="http://schemas.microsoft.com/office/drawing/2014/main" id="{4EA1CD34-9A67-A898-314F-CBEECCD2F38C}"/>
              </a:ext>
            </a:extLst>
          </p:cNvPr>
          <p:cNvCxnSpPr>
            <a:cxnSpLocks/>
          </p:cNvCxnSpPr>
          <p:nvPr/>
        </p:nvCxnSpPr>
        <p:spPr>
          <a:xfrm>
            <a:off x="3886200" y="1683961"/>
            <a:ext cx="739269" cy="4305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5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269597</TotalTime>
  <Words>5370</Words>
  <Application>Microsoft Office PowerPoint</Application>
  <PresentationFormat>Widescreen</PresentationFormat>
  <Paragraphs>265</Paragraphs>
  <Slides>19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hallam</dc:creator>
  <cp:lastModifiedBy>jon hallam</cp:lastModifiedBy>
  <cp:revision>1886</cp:revision>
  <cp:lastPrinted>2023-03-24T11:15:37Z</cp:lastPrinted>
  <dcterms:created xsi:type="dcterms:W3CDTF">2022-10-20T12:30:16Z</dcterms:created>
  <dcterms:modified xsi:type="dcterms:W3CDTF">2024-02-06T16:24:48Z</dcterms:modified>
</cp:coreProperties>
</file>