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DBC2AC-96A7-144A-B247-3CDAD5DB87E3}">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4/30/24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4/30/24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4/30/24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4/30/24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4/30/24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51BFE-0CD8-503C-3429-FE89FE494A9D}"/>
              </a:ext>
            </a:extLst>
          </p:cNvPr>
          <p:cNvSpPr>
            <a:spLocks noGrp="1"/>
          </p:cNvSpPr>
          <p:nvPr>
            <p:ph type="ctrTitle"/>
          </p:nvPr>
        </p:nvSpPr>
        <p:spPr/>
        <p:txBody>
          <a:bodyPr/>
          <a:lstStyle/>
          <a:p>
            <a:r>
              <a:rPr lang="en-US" dirty="0"/>
              <a:t>Is tithing in scripture?</a:t>
            </a:r>
          </a:p>
        </p:txBody>
      </p:sp>
    </p:spTree>
    <p:extLst>
      <p:ext uri="{BB962C8B-B14F-4D97-AF65-F5344CB8AC3E}">
        <p14:creationId xmlns:p14="http://schemas.microsoft.com/office/powerpoint/2010/main" val="78106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FC8B99-E43E-0558-E5D7-19AA49864B97}"/>
              </a:ext>
            </a:extLst>
          </p:cNvPr>
          <p:cNvSpPr>
            <a:spLocks noGrp="1"/>
          </p:cNvSpPr>
          <p:nvPr>
            <p:ph idx="1"/>
          </p:nvPr>
        </p:nvSpPr>
        <p:spPr>
          <a:xfrm>
            <a:off x="4705594" y="1240077"/>
            <a:ext cx="6034827" cy="4916465"/>
          </a:xfrm>
        </p:spPr>
        <p:txBody>
          <a:bodyPr anchor="t">
            <a:normAutofit/>
          </a:bodyPr>
          <a:lstStyle/>
          <a:p>
            <a:pPr marL="0" indent="0">
              <a:buNone/>
            </a:pPr>
            <a:r>
              <a:rPr lang="en-US" b="0" i="0">
                <a:effectLst/>
                <a:latin typeface="Calibri" panose="020F0502020204030204" pitchFamily="34" charset="0"/>
              </a:rPr>
              <a:t>2) The next highest office per 1 Corinthians 12:28 and Ephesians 4:11 is (Prophet) which is </a:t>
            </a:r>
            <a:r>
              <a:rPr lang="en-US" b="0" i="0" err="1">
                <a:effectLst/>
                <a:latin typeface="Calibri" panose="020F0502020204030204" pitchFamily="34" charset="0"/>
              </a:rPr>
              <a:t>Strongs</a:t>
            </a:r>
            <a:r>
              <a:rPr lang="en-US" b="0" i="0">
                <a:effectLst/>
                <a:latin typeface="Calibri" panose="020F0502020204030204" pitchFamily="34" charset="0"/>
              </a:rPr>
              <a:t> Greek word G-4396=</a:t>
            </a:r>
            <a:r>
              <a:rPr lang="en-US" b="0" i="0" err="1">
                <a:effectLst/>
                <a:latin typeface="Calibri" panose="020F0502020204030204" pitchFamily="34" charset="0"/>
              </a:rPr>
              <a:t>Prophetes</a:t>
            </a:r>
            <a:r>
              <a:rPr lang="en-US" b="0" i="0">
                <a:effectLst/>
                <a:latin typeface="Calibri" panose="020F0502020204030204" pitchFamily="34" charset="0"/>
              </a:rPr>
              <a:t> and means; a foreteller (Prophet); by analogy an inspired speaker; by extension a poet. In 1 Corinthians 14:1 states, Follow after love, and desire spiritual gifts, but rather that you may prophesy. A couple of examples of Prophets in the New Covenant scriptures is in Acts 15:22 in part calling </a:t>
            </a:r>
            <a:r>
              <a:rPr lang="en-US" b="0" i="0" err="1">
                <a:effectLst/>
                <a:latin typeface="Calibri" panose="020F0502020204030204" pitchFamily="34" charset="0"/>
              </a:rPr>
              <a:t>Yahudah</a:t>
            </a:r>
            <a:r>
              <a:rPr lang="en-US" b="0" i="0">
                <a:effectLst/>
                <a:latin typeface="Calibri" panose="020F0502020204030204" pitchFamily="34" charset="0"/>
              </a:rPr>
              <a:t> surnamed Bar </a:t>
            </a:r>
            <a:r>
              <a:rPr lang="en-US" b="0" i="0" err="1">
                <a:effectLst/>
                <a:latin typeface="Calibri" panose="020F0502020204030204" pitchFamily="34" charset="0"/>
              </a:rPr>
              <a:t>shava</a:t>
            </a:r>
            <a:r>
              <a:rPr lang="en-US" b="0" i="0">
                <a:effectLst/>
                <a:latin typeface="Calibri" panose="020F0502020204030204" pitchFamily="34" charset="0"/>
              </a:rPr>
              <a:t> and </a:t>
            </a:r>
            <a:r>
              <a:rPr lang="en-US" b="0" i="0" err="1">
                <a:effectLst/>
                <a:latin typeface="Calibri" panose="020F0502020204030204" pitchFamily="34" charset="0"/>
              </a:rPr>
              <a:t>Ciyla</a:t>
            </a:r>
            <a:r>
              <a:rPr lang="en-US" b="0" i="0">
                <a:effectLst/>
                <a:latin typeface="Calibri" panose="020F0502020204030204" pitchFamily="34" charset="0"/>
              </a:rPr>
              <a:t> chief men among the brethren. And Vs:32 stating they were Prophets.  </a:t>
            </a:r>
            <a:endParaRPr lang="en-US" b="0" i="0" dirty="0">
              <a:effectLst/>
            </a:endParaRPr>
          </a:p>
        </p:txBody>
      </p:sp>
    </p:spTree>
    <p:extLst>
      <p:ext uri="{BB962C8B-B14F-4D97-AF65-F5344CB8AC3E}">
        <p14:creationId xmlns:p14="http://schemas.microsoft.com/office/powerpoint/2010/main" val="4067719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5C6378-556B-1A90-537A-20BEBB65E66C}"/>
              </a:ext>
            </a:extLst>
          </p:cNvPr>
          <p:cNvSpPr>
            <a:spLocks noGrp="1"/>
          </p:cNvSpPr>
          <p:nvPr>
            <p:ph idx="1"/>
          </p:nvPr>
        </p:nvSpPr>
        <p:spPr>
          <a:xfrm>
            <a:off x="1451579" y="1240077"/>
            <a:ext cx="6034827" cy="4916465"/>
          </a:xfrm>
        </p:spPr>
        <p:txBody>
          <a:bodyPr anchor="t">
            <a:normAutofit/>
          </a:bodyPr>
          <a:lstStyle/>
          <a:p>
            <a:pPr marL="0" indent="0">
              <a:buNone/>
            </a:pPr>
            <a:r>
              <a:rPr lang="en-US" sz="1800" b="0" i="0" dirty="0">
                <a:effectLst/>
                <a:latin typeface="Calibri" panose="020F0502020204030204" pitchFamily="34" charset="0"/>
              </a:rPr>
              <a:t>3) The 3</a:t>
            </a:r>
            <a:r>
              <a:rPr lang="en-US" sz="1800" b="0" i="0" baseline="30000" dirty="0">
                <a:effectLst/>
                <a:latin typeface="Calibri" panose="020F0502020204030204" pitchFamily="34" charset="0"/>
              </a:rPr>
              <a:t>rd</a:t>
            </a:r>
            <a:r>
              <a:rPr lang="en-US" sz="1800" b="0" i="0" dirty="0">
                <a:effectLst/>
                <a:latin typeface="Calibri" panose="020F0502020204030204" pitchFamily="34" charset="0"/>
              </a:rPr>
              <a:t> highest office is (Master Teacher) as described in 1 Corinthians 12:28 </a:t>
            </a:r>
            <a:r>
              <a:rPr lang="en-US" sz="1800" b="0" i="0">
                <a:effectLst/>
                <a:latin typeface="Calibri" panose="020F0502020204030204" pitchFamily="34" charset="0"/>
              </a:rPr>
              <a:t>Strongs</a:t>
            </a:r>
            <a:r>
              <a:rPr lang="en-US" sz="1800" b="0" i="0" dirty="0">
                <a:effectLst/>
                <a:latin typeface="Calibri" panose="020F0502020204030204" pitchFamily="34" charset="0"/>
              </a:rPr>
              <a:t> Greek word G-1320=</a:t>
            </a:r>
            <a:r>
              <a:rPr lang="en-US" sz="1800" b="0" i="0">
                <a:effectLst/>
                <a:latin typeface="Calibri" panose="020F0502020204030204" pitchFamily="34" charset="0"/>
              </a:rPr>
              <a:t>didaskalos</a:t>
            </a:r>
            <a:r>
              <a:rPr lang="en-US" sz="1800" b="0" i="0" dirty="0">
                <a:effectLst/>
                <a:latin typeface="Calibri" panose="020F0502020204030204" pitchFamily="34" charset="0"/>
              </a:rPr>
              <a:t> and means; an instructor (generally or specifically) – doctor, master, teacher. It is translated as master in Matthew 10:25 and John 8:4 and translated teacher            1 Timothy 2:7 and translated as Doctors in Luke 2:46. </a:t>
            </a:r>
            <a:r>
              <a:rPr lang="en-US" sz="1800" b="0" i="0">
                <a:effectLst/>
                <a:latin typeface="Calibri" panose="020F0502020204030204" pitchFamily="34" charset="0"/>
              </a:rPr>
              <a:t>Yahusha</a:t>
            </a:r>
            <a:r>
              <a:rPr lang="en-US" sz="1800" b="0" i="0" dirty="0">
                <a:effectLst/>
                <a:latin typeface="Calibri" panose="020F0502020204030204" pitchFamily="34" charset="0"/>
              </a:rPr>
              <a:t> himself was addressed as Master in many scriptures such as Matthew 12:38 and John 1:38 just to name a couple. </a:t>
            </a:r>
            <a:endParaRPr lang="en-US" sz="1800" b="0" i="0">
              <a:effectLst/>
            </a:endParaRPr>
          </a:p>
        </p:txBody>
      </p:sp>
    </p:spTree>
    <p:extLst>
      <p:ext uri="{BB962C8B-B14F-4D97-AF65-F5344CB8AC3E}">
        <p14:creationId xmlns:p14="http://schemas.microsoft.com/office/powerpoint/2010/main" val="1315665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E603F3-F099-585F-C1A1-04FF4E2EB517}"/>
              </a:ext>
            </a:extLst>
          </p:cNvPr>
          <p:cNvSpPr>
            <a:spLocks noGrp="1"/>
          </p:cNvSpPr>
          <p:nvPr>
            <p:ph idx="1"/>
          </p:nvPr>
        </p:nvSpPr>
        <p:spPr>
          <a:xfrm>
            <a:off x="4705594" y="1240077"/>
            <a:ext cx="6034827" cy="4916465"/>
          </a:xfrm>
        </p:spPr>
        <p:txBody>
          <a:bodyPr anchor="t">
            <a:normAutofit/>
          </a:bodyPr>
          <a:lstStyle/>
          <a:p>
            <a:pPr marL="0" indent="0">
              <a:buNone/>
            </a:pPr>
            <a:r>
              <a:rPr lang="en-US" b="0" i="0">
                <a:effectLst/>
                <a:latin typeface="Calibri" panose="020F0502020204030204" pitchFamily="34" charset="0"/>
              </a:rPr>
              <a:t>4) The 4</a:t>
            </a:r>
            <a:r>
              <a:rPr lang="en-US" b="0" i="0" baseline="30000">
                <a:effectLst/>
                <a:latin typeface="Calibri" panose="020F0502020204030204" pitchFamily="34" charset="0"/>
              </a:rPr>
              <a:t>th</a:t>
            </a:r>
            <a:r>
              <a:rPr lang="en-US" b="0" i="0">
                <a:effectLst/>
                <a:latin typeface="Calibri" panose="020F0502020204030204" pitchFamily="34" charset="0"/>
              </a:rPr>
              <a:t> highest office per Ephesians 4:11 is (Evangelist) and is </a:t>
            </a:r>
            <a:r>
              <a:rPr lang="en-US" b="0" i="0" err="1">
                <a:effectLst/>
                <a:latin typeface="Calibri" panose="020F0502020204030204" pitchFamily="34" charset="0"/>
              </a:rPr>
              <a:t>Strongs</a:t>
            </a:r>
            <a:r>
              <a:rPr lang="en-US" b="0" i="0">
                <a:effectLst/>
                <a:latin typeface="Calibri" panose="020F0502020204030204" pitchFamily="34" charset="0"/>
              </a:rPr>
              <a:t> Greek word                     G-2099=</a:t>
            </a:r>
            <a:r>
              <a:rPr lang="en-US" b="0" i="0" err="1">
                <a:effectLst/>
                <a:latin typeface="Calibri" panose="020F0502020204030204" pitchFamily="34" charset="0"/>
              </a:rPr>
              <a:t>euaggelistes</a:t>
            </a:r>
            <a:r>
              <a:rPr lang="en-US" b="0" i="0">
                <a:effectLst/>
                <a:latin typeface="Calibri" panose="020F0502020204030204" pitchFamily="34" charset="0"/>
              </a:rPr>
              <a:t> and means; a preacher of the gospel. Even though Evangelist is listed in 3</a:t>
            </a:r>
            <a:r>
              <a:rPr lang="en-US" b="0" i="0" baseline="30000">
                <a:effectLst/>
                <a:latin typeface="Calibri" panose="020F0502020204030204" pitchFamily="34" charset="0"/>
              </a:rPr>
              <a:t>rd</a:t>
            </a:r>
            <a:r>
              <a:rPr lang="en-US" b="0" i="0">
                <a:effectLst/>
                <a:latin typeface="Calibri" panose="020F0502020204030204" pitchFamily="34" charset="0"/>
              </a:rPr>
              <a:t> position in Ephesians 4:11 it is numerated as 3</a:t>
            </a:r>
            <a:r>
              <a:rPr lang="en-US" b="0" i="0" baseline="30000">
                <a:effectLst/>
                <a:latin typeface="Calibri" panose="020F0502020204030204" pitchFamily="34" charset="0"/>
              </a:rPr>
              <a:t>rd</a:t>
            </a:r>
            <a:r>
              <a:rPr lang="en-US" b="0" i="0">
                <a:effectLst/>
                <a:latin typeface="Calibri" panose="020F0502020204030204" pitchFamily="34" charset="0"/>
              </a:rPr>
              <a:t> position on 1 Corinthians 12:28 and therefore I I felt like it should be named 4</a:t>
            </a:r>
            <a:r>
              <a:rPr lang="en-US" b="0" i="0" baseline="30000">
                <a:effectLst/>
                <a:latin typeface="Calibri" panose="020F0502020204030204" pitchFamily="34" charset="0"/>
              </a:rPr>
              <a:t>th</a:t>
            </a:r>
            <a:r>
              <a:rPr lang="en-US" b="0" i="0">
                <a:effectLst/>
                <a:latin typeface="Calibri" panose="020F0502020204030204" pitchFamily="34" charset="0"/>
              </a:rPr>
              <a:t> in position in this text. An example of an evangelist in the New Covenant scriptures is Philip in Acts 21:8. </a:t>
            </a:r>
            <a:endParaRPr lang="en-US" b="0" i="0" dirty="0">
              <a:effectLst/>
            </a:endParaRPr>
          </a:p>
        </p:txBody>
      </p:sp>
    </p:spTree>
    <p:extLst>
      <p:ext uri="{BB962C8B-B14F-4D97-AF65-F5344CB8AC3E}">
        <p14:creationId xmlns:p14="http://schemas.microsoft.com/office/powerpoint/2010/main" val="1091191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8AD843-6D28-9378-5D76-2582970AAEAC}"/>
              </a:ext>
            </a:extLst>
          </p:cNvPr>
          <p:cNvSpPr>
            <a:spLocks noGrp="1"/>
          </p:cNvSpPr>
          <p:nvPr>
            <p:ph idx="1"/>
          </p:nvPr>
        </p:nvSpPr>
        <p:spPr>
          <a:xfrm>
            <a:off x="1451579" y="1240077"/>
            <a:ext cx="6034827" cy="4916465"/>
          </a:xfrm>
        </p:spPr>
        <p:txBody>
          <a:bodyPr anchor="t">
            <a:normAutofit/>
          </a:bodyPr>
          <a:lstStyle/>
          <a:p>
            <a:pPr marL="0" indent="0">
              <a:buNone/>
            </a:pPr>
            <a:r>
              <a:rPr lang="en-US" sz="1800" b="0" i="0" dirty="0">
                <a:effectLst/>
                <a:latin typeface="Calibri" panose="020F0502020204030204" pitchFamily="34" charset="0"/>
              </a:rPr>
              <a:t>5) The next position found in the New Covenant scriptures is (Pastor) and is </a:t>
            </a:r>
            <a:r>
              <a:rPr lang="en-US" sz="1800" b="0" i="0">
                <a:effectLst/>
                <a:latin typeface="Calibri" panose="020F0502020204030204" pitchFamily="34" charset="0"/>
              </a:rPr>
              <a:t>Strongs</a:t>
            </a:r>
            <a:r>
              <a:rPr lang="en-US" sz="1800" b="0" i="0" dirty="0">
                <a:effectLst/>
                <a:latin typeface="Calibri" panose="020F0502020204030204" pitchFamily="34" charset="0"/>
              </a:rPr>
              <a:t> Greek word G-4166 </a:t>
            </a:r>
            <a:r>
              <a:rPr lang="en-US" sz="1800" b="0" i="0">
                <a:effectLst/>
                <a:latin typeface="Calibri" panose="020F0502020204030204" pitchFamily="34" charset="0"/>
              </a:rPr>
              <a:t>poimen</a:t>
            </a:r>
            <a:r>
              <a:rPr lang="en-US" sz="1800" b="0" i="0" dirty="0">
                <a:effectLst/>
                <a:latin typeface="Calibri" panose="020F0502020204030204" pitchFamily="34" charset="0"/>
              </a:rPr>
              <a:t> and means; a shepherd (literally or figuratively). It is listed in Ephesians 4:11 right behind evangelist. This word is mostly translated as Shepherd in the scriptures as in Matthew 25:32 as a shepherd divides his sheep from the goats. And in Mark 14:27 in part saying, I will smite the shepherd and the sheep shall be scattered.</a:t>
            </a:r>
            <a:endParaRPr lang="en-US" sz="1800" b="0" i="0">
              <a:effectLst/>
            </a:endParaRPr>
          </a:p>
        </p:txBody>
      </p:sp>
    </p:spTree>
    <p:extLst>
      <p:ext uri="{BB962C8B-B14F-4D97-AF65-F5344CB8AC3E}">
        <p14:creationId xmlns:p14="http://schemas.microsoft.com/office/powerpoint/2010/main" val="362344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2B54E8-0C0B-DB9C-21DE-4CFBB4E0F557}"/>
              </a:ext>
            </a:extLst>
          </p:cNvPr>
          <p:cNvSpPr>
            <a:spLocks noGrp="1"/>
          </p:cNvSpPr>
          <p:nvPr>
            <p:ph idx="1"/>
          </p:nvPr>
        </p:nvSpPr>
        <p:spPr>
          <a:xfrm>
            <a:off x="4705594" y="1240077"/>
            <a:ext cx="6034827" cy="4916465"/>
          </a:xfrm>
        </p:spPr>
        <p:txBody>
          <a:bodyPr anchor="t">
            <a:normAutofit/>
          </a:bodyPr>
          <a:lstStyle/>
          <a:p>
            <a:pPr marL="0" indent="0">
              <a:buNone/>
            </a:pPr>
            <a:r>
              <a:rPr lang="en-US" b="0" i="0">
                <a:effectLst/>
                <a:latin typeface="Calibri" panose="020F0502020204030204" pitchFamily="34" charset="0"/>
              </a:rPr>
              <a:t>6) The next position found in the New Covenant scriptures is (Bishop) and is </a:t>
            </a:r>
            <a:r>
              <a:rPr lang="en-US" b="0" i="0" err="1">
                <a:effectLst/>
                <a:latin typeface="Calibri" panose="020F0502020204030204" pitchFamily="34" charset="0"/>
              </a:rPr>
              <a:t>Strongs</a:t>
            </a:r>
            <a:r>
              <a:rPr lang="en-US" b="0" i="0">
                <a:effectLst/>
                <a:latin typeface="Calibri" panose="020F0502020204030204" pitchFamily="34" charset="0"/>
              </a:rPr>
              <a:t> Greek word G-1985= </a:t>
            </a:r>
            <a:r>
              <a:rPr lang="en-US" b="0" i="0" err="1">
                <a:effectLst/>
                <a:latin typeface="Calibri" panose="020F0502020204030204" pitchFamily="34" charset="0"/>
              </a:rPr>
              <a:t>episkopos</a:t>
            </a:r>
            <a:r>
              <a:rPr lang="en-US" b="0" i="0">
                <a:effectLst/>
                <a:latin typeface="Calibri" panose="020F0502020204030204" pitchFamily="34" charset="0"/>
              </a:rPr>
              <a:t> and means; a superintendent, that is Christian officer in general charge of a assembly </a:t>
            </a:r>
            <a:r>
              <a:rPr lang="en-US" b="0" i="0" err="1">
                <a:effectLst/>
                <a:latin typeface="Calibri" panose="020F0502020204030204" pitchFamily="34" charset="0"/>
              </a:rPr>
              <a:t>ie</a:t>
            </a:r>
            <a:r>
              <a:rPr lang="en-US" b="0" i="0">
                <a:effectLst/>
                <a:latin typeface="Calibri" panose="020F0502020204030204" pitchFamily="34" charset="0"/>
              </a:rPr>
              <a:t>; overseer. It is mentioned in 1 Peter 2:25 right behind Shepherd #5 above.</a:t>
            </a:r>
            <a:endParaRPr lang="en-US" b="0" i="0" dirty="0">
              <a:effectLst/>
            </a:endParaRPr>
          </a:p>
        </p:txBody>
      </p:sp>
    </p:spTree>
    <p:extLst>
      <p:ext uri="{BB962C8B-B14F-4D97-AF65-F5344CB8AC3E}">
        <p14:creationId xmlns:p14="http://schemas.microsoft.com/office/powerpoint/2010/main" val="568667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4AB3100-12B0-505A-7000-8E91BA8BA5E9}"/>
              </a:ext>
            </a:extLst>
          </p:cNvPr>
          <p:cNvSpPr>
            <a:spLocks noGrp="1"/>
          </p:cNvSpPr>
          <p:nvPr>
            <p:ph idx="1"/>
          </p:nvPr>
        </p:nvSpPr>
        <p:spPr>
          <a:xfrm>
            <a:off x="4637863" y="804520"/>
            <a:ext cx="6102559" cy="4431359"/>
          </a:xfrm>
        </p:spPr>
        <p:txBody>
          <a:bodyPr anchor="ctr">
            <a:normAutofit fontScale="92500"/>
          </a:bodyPr>
          <a:lstStyle/>
          <a:p>
            <a:pPr marL="0" indent="0">
              <a:lnSpc>
                <a:spcPct val="110000"/>
              </a:lnSpc>
              <a:buNone/>
            </a:pPr>
            <a:r>
              <a:rPr lang="en-US" sz="1600" b="0" i="0" dirty="0">
                <a:effectLst/>
                <a:latin typeface="Calibri" panose="020F0502020204030204" pitchFamily="34" charset="0"/>
              </a:rPr>
              <a:t>7) The next position found in the New Covenant scriptures is (Elder) and is </a:t>
            </a:r>
            <a:r>
              <a:rPr lang="en-US" sz="1600" b="0" i="0" dirty="0" err="1">
                <a:effectLst/>
                <a:latin typeface="Calibri" panose="020F0502020204030204" pitchFamily="34" charset="0"/>
              </a:rPr>
              <a:t>Strongs</a:t>
            </a:r>
            <a:r>
              <a:rPr lang="en-US" sz="1600" b="0" i="0" dirty="0">
                <a:effectLst/>
                <a:latin typeface="Calibri" panose="020F0502020204030204" pitchFamily="34" charset="0"/>
              </a:rPr>
              <a:t> Greek word  G-4245 </a:t>
            </a:r>
            <a:r>
              <a:rPr lang="en-US" sz="1600" b="0" i="0" dirty="0" err="1">
                <a:effectLst/>
                <a:latin typeface="Calibri" panose="020F0502020204030204" pitchFamily="34" charset="0"/>
              </a:rPr>
              <a:t>Presbuteros</a:t>
            </a:r>
            <a:r>
              <a:rPr lang="en-US" sz="1600" b="0" i="0" dirty="0">
                <a:effectLst/>
                <a:latin typeface="Calibri" panose="020F0502020204030204" pitchFamily="34" charset="0"/>
              </a:rPr>
              <a:t> and means; (elderly); older; as a noun, a senior; specifically, an Israelite </a:t>
            </a:r>
            <a:r>
              <a:rPr lang="en-US" sz="1600" b="0" i="0" dirty="0" err="1">
                <a:effectLst/>
                <a:latin typeface="Calibri" panose="020F0502020204030204" pitchFamily="34" charset="0"/>
              </a:rPr>
              <a:t>Sanhedrist</a:t>
            </a:r>
            <a:r>
              <a:rPr lang="en-US" sz="1600" b="0" i="0" dirty="0">
                <a:effectLst/>
                <a:latin typeface="Calibri" panose="020F0502020204030204" pitchFamily="34" charset="0"/>
              </a:rPr>
              <a:t> (also figuratively, member of the celestial council. Aka Elder. In Acts 14:23 states in part; And when they had ordained them elders in every assembly. And in Acts 15:6 talks about the Apostles and elders came together for to consideration of a matter. So, elders are ordained and are to be considered for their counsel in assembly matters. Acts 16:4 states, And as they went through the cities, they delivered them the decrees for to keep, that were ordained of the Apostles and elders which were at Jerusalem. 1 Timothy 5;1 states in part, rebuke not an elder, but intreat him as s father. 1 Timothy 5:17 states, Let the elders that rule well be counted worthy of double honor, especially they who labor in the word and doctrine. Titus 1:5 says </a:t>
            </a:r>
            <a:r>
              <a:rPr lang="en-US" sz="1600" b="0" i="0" dirty="0" err="1">
                <a:effectLst/>
                <a:latin typeface="Calibri" panose="020F0502020204030204" pitchFamily="34" charset="0"/>
              </a:rPr>
              <a:t>inpart</a:t>
            </a:r>
            <a:r>
              <a:rPr lang="en-US" sz="1600" b="0" i="0" dirty="0">
                <a:effectLst/>
                <a:latin typeface="Calibri" panose="020F0502020204030204" pitchFamily="34" charset="0"/>
              </a:rPr>
              <a:t>, ordain elders in every city. James 5:14 states, Is any sick among you? Let him call for the elders of the assembly; and let them pray over him, anointing him with oil in the name of </a:t>
            </a:r>
            <a:r>
              <a:rPr lang="en-US" sz="1600" b="0" i="0" dirty="0" err="1">
                <a:effectLst/>
                <a:latin typeface="Calibri" panose="020F0502020204030204" pitchFamily="34" charset="0"/>
              </a:rPr>
              <a:t>Yahuah</a:t>
            </a:r>
            <a:r>
              <a:rPr lang="en-US" sz="1600" b="0" i="0" dirty="0">
                <a:effectLst/>
                <a:latin typeface="Calibri" panose="020F0502020204030204" pitchFamily="34" charset="0"/>
              </a:rPr>
              <a:t>. And Revelation 4:4 reveals that there are 24- elders seated around the throne of </a:t>
            </a:r>
            <a:r>
              <a:rPr lang="en-US" sz="1600" b="0" i="0" dirty="0" err="1">
                <a:effectLst/>
                <a:latin typeface="Calibri" panose="020F0502020204030204" pitchFamily="34" charset="0"/>
              </a:rPr>
              <a:t>Yahuah</a:t>
            </a:r>
            <a:r>
              <a:rPr lang="en-US" sz="1600" b="0" i="0" dirty="0">
                <a:effectLst/>
                <a:latin typeface="Calibri" panose="020F0502020204030204" pitchFamily="34" charset="0"/>
              </a:rPr>
              <a:t>. </a:t>
            </a:r>
            <a:endParaRPr lang="en-US" sz="1600" b="0" i="0" dirty="0">
              <a:effectLst/>
            </a:endParaRPr>
          </a:p>
        </p:txBody>
      </p:sp>
      <p:pic>
        <p:nvPicPr>
          <p:cNvPr id="14"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06377707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254193-97E1-658A-2553-3F2DE7B89B7B}"/>
              </a:ext>
            </a:extLst>
          </p:cNvPr>
          <p:cNvSpPr>
            <a:spLocks noGrp="1"/>
          </p:cNvSpPr>
          <p:nvPr>
            <p:ph idx="1"/>
          </p:nvPr>
        </p:nvSpPr>
        <p:spPr>
          <a:xfrm>
            <a:off x="4705594" y="1240077"/>
            <a:ext cx="6034827" cy="4916465"/>
          </a:xfrm>
        </p:spPr>
        <p:txBody>
          <a:bodyPr anchor="t">
            <a:normAutofit/>
          </a:bodyPr>
          <a:lstStyle/>
          <a:p>
            <a:pPr marL="0" indent="0">
              <a:buNone/>
            </a:pPr>
            <a:r>
              <a:rPr lang="en-US" b="0" i="0">
                <a:effectLst/>
                <a:latin typeface="Calibri" panose="020F0502020204030204" pitchFamily="34" charset="0"/>
              </a:rPr>
              <a:t>8) To finish up this order of organization of </a:t>
            </a:r>
            <a:r>
              <a:rPr lang="en-US" b="0" i="0" err="1">
                <a:effectLst/>
                <a:latin typeface="Calibri" panose="020F0502020204030204" pitchFamily="34" charset="0"/>
              </a:rPr>
              <a:t>Yahusha’s</a:t>
            </a:r>
            <a:r>
              <a:rPr lang="en-US" b="0" i="0">
                <a:effectLst/>
                <a:latin typeface="Calibri" panose="020F0502020204030204" pitchFamily="34" charset="0"/>
              </a:rPr>
              <a:t> assembly is the (Deacon) and is </a:t>
            </a:r>
            <a:r>
              <a:rPr lang="en-US" b="0" i="0" err="1">
                <a:effectLst/>
                <a:latin typeface="Calibri" panose="020F0502020204030204" pitchFamily="34" charset="0"/>
              </a:rPr>
              <a:t>Strongs</a:t>
            </a:r>
            <a:r>
              <a:rPr lang="en-US" b="0" i="0">
                <a:effectLst/>
                <a:latin typeface="Calibri" panose="020F0502020204030204" pitchFamily="34" charset="0"/>
              </a:rPr>
              <a:t> Greek word G-1249 </a:t>
            </a:r>
            <a:r>
              <a:rPr lang="en-US" b="0" i="0" err="1">
                <a:effectLst/>
                <a:latin typeface="Calibri" panose="020F0502020204030204" pitchFamily="34" charset="0"/>
              </a:rPr>
              <a:t>diakonos</a:t>
            </a:r>
            <a:r>
              <a:rPr lang="en-US" b="0" i="0">
                <a:effectLst/>
                <a:latin typeface="Calibri" panose="020F0502020204030204" pitchFamily="34" charset="0"/>
              </a:rPr>
              <a:t> and means; to run errands, an attendant, that is generally a waiter (at table or in other menial duties):- specifically a disciple teacher and pastor                      (technically a deacon or deaconess)deacon, minister, servant. Matthew 23:11 states, But he that is greatest among you shall be your servant </a:t>
            </a:r>
            <a:r>
              <a:rPr lang="en-US" b="0" i="0" err="1">
                <a:effectLst/>
                <a:latin typeface="Calibri" panose="020F0502020204030204" pitchFamily="34" charset="0"/>
              </a:rPr>
              <a:t>ie</a:t>
            </a:r>
            <a:r>
              <a:rPr lang="en-US" b="0" i="0">
                <a:effectLst/>
                <a:latin typeface="Calibri" panose="020F0502020204030204" pitchFamily="34" charset="0"/>
              </a:rPr>
              <a:t>; (Deacon). 1 Timothy 3:8 says, Likewise must the deacons be grave, not </a:t>
            </a:r>
            <a:r>
              <a:rPr lang="en-US" b="0" i="0" err="1">
                <a:effectLst/>
                <a:latin typeface="Calibri" panose="020F0502020204030204" pitchFamily="34" charset="0"/>
              </a:rPr>
              <a:t>doubletongued</a:t>
            </a:r>
            <a:r>
              <a:rPr lang="en-US" b="0" i="0">
                <a:effectLst/>
                <a:latin typeface="Calibri" panose="020F0502020204030204" pitchFamily="34" charset="0"/>
              </a:rPr>
              <a:t>, not given to much wine, and not greedy of filthy lucre. 1 Timothy 3:12 states, Let the deacons be husbands of one wife, ruling their children and their own houses well. </a:t>
            </a:r>
            <a:endParaRPr lang="en-US" b="0" i="0" dirty="0">
              <a:effectLst/>
            </a:endParaRPr>
          </a:p>
        </p:txBody>
      </p:sp>
    </p:spTree>
    <p:extLst>
      <p:ext uri="{BB962C8B-B14F-4D97-AF65-F5344CB8AC3E}">
        <p14:creationId xmlns:p14="http://schemas.microsoft.com/office/powerpoint/2010/main" val="2393151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y question marks on black background">
            <a:extLst>
              <a:ext uri="{FF2B5EF4-FFF2-40B4-BE49-F238E27FC236}">
                <a16:creationId xmlns:a16="http://schemas.microsoft.com/office/drawing/2014/main" id="{6917E5C2-DCC8-35A1-97B1-BD516E87174B}"/>
              </a:ext>
            </a:extLst>
          </p:cNvPr>
          <p:cNvPicPr>
            <a:picLocks noChangeAspect="1"/>
          </p:cNvPicPr>
          <p:nvPr/>
        </p:nvPicPr>
        <p:blipFill rotWithShape="1">
          <a:blip r:embed="rId2">
            <a:alphaModFix amt="50000"/>
          </a:blip>
          <a:srcRect t="7785" r="-1" b="-1"/>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BA67B2-9BA8-2F50-A743-671BFBA20B11}"/>
              </a:ext>
            </a:extLst>
          </p:cNvPr>
          <p:cNvSpPr>
            <a:spLocks noGrp="1"/>
          </p:cNvSpPr>
          <p:nvPr>
            <p:ph idx="1"/>
          </p:nvPr>
        </p:nvSpPr>
        <p:spPr>
          <a:xfrm>
            <a:off x="4976636" y="1193800"/>
            <a:ext cx="6085091" cy="4699000"/>
          </a:xfrm>
        </p:spPr>
        <p:txBody>
          <a:bodyPr anchor="ctr">
            <a:normAutofit/>
          </a:bodyPr>
          <a:lstStyle/>
          <a:p>
            <a:pPr marL="0" indent="0">
              <a:buNone/>
            </a:pPr>
            <a:r>
              <a:rPr lang="en-US" b="0" i="0">
                <a:effectLst/>
                <a:latin typeface="Calibri" panose="020F0502020204030204" pitchFamily="34" charset="0"/>
              </a:rPr>
              <a:t>1 Corinthians 12:1-11 speaks concerning spiritual gifts. Vs:7 states, But the manifestation of the Ruach is given to every man to profit all. Vs:8, For to one is given by the Ruach the word of wisdom; to another the word of knowledge by the same Ruach. Vs:9, To another faith by the same Ruach; to another the gifts of healing by the same Ruach: Vs:10, To another the working of miracles: to another prophecy: to another discerning of the </a:t>
            </a:r>
            <a:r>
              <a:rPr lang="en-US" b="0" i="0" err="1">
                <a:effectLst/>
                <a:latin typeface="Calibri" panose="020F0502020204030204" pitchFamily="34" charset="0"/>
              </a:rPr>
              <a:t>ruachoth</a:t>
            </a:r>
            <a:r>
              <a:rPr lang="en-US" b="0" i="0">
                <a:effectLst/>
                <a:latin typeface="Calibri" panose="020F0502020204030204" pitchFamily="34" charset="0"/>
              </a:rPr>
              <a:t>; to another diverse kinds of tongues; to another the interpretation of tongues. Vs:11, But all these works that one and the selfsame Ruach, dividing to every man severally as he will.  </a:t>
            </a:r>
            <a:endParaRPr lang="en-US" b="0" i="0" dirty="0">
              <a:effectLst/>
            </a:endParaRP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92239606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in a crowd">
            <a:extLst>
              <a:ext uri="{FF2B5EF4-FFF2-40B4-BE49-F238E27FC236}">
                <a16:creationId xmlns:a16="http://schemas.microsoft.com/office/drawing/2014/main" id="{CB9CAE9F-308D-730B-6344-9E38524C1667}"/>
              </a:ext>
            </a:extLst>
          </p:cNvPr>
          <p:cNvPicPr>
            <a:picLocks noChangeAspect="1"/>
          </p:cNvPicPr>
          <p:nvPr/>
        </p:nvPicPr>
        <p:blipFill rotWithShape="1">
          <a:blip r:embed="rId2">
            <a:alphaModFix amt="50000"/>
            <a:grayscl/>
          </a:blip>
          <a:srcRect t="7733" r="-1" b="17265"/>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942683-8B06-50A4-BD9D-0C85BEBE1F23}"/>
              </a:ext>
            </a:extLst>
          </p:cNvPr>
          <p:cNvSpPr>
            <a:spLocks noGrp="1"/>
          </p:cNvSpPr>
          <p:nvPr>
            <p:ph idx="1"/>
          </p:nvPr>
        </p:nvSpPr>
        <p:spPr>
          <a:xfrm>
            <a:off x="4976636" y="1193800"/>
            <a:ext cx="6085091" cy="4699000"/>
          </a:xfrm>
        </p:spPr>
        <p:txBody>
          <a:bodyPr anchor="ctr">
            <a:normAutofit/>
          </a:bodyPr>
          <a:lstStyle/>
          <a:p>
            <a:pPr marL="0" indent="0">
              <a:lnSpc>
                <a:spcPct val="110000"/>
              </a:lnSpc>
              <a:buNone/>
            </a:pPr>
            <a:r>
              <a:rPr lang="en-US" sz="1800" b="0" i="0" dirty="0">
                <a:effectLst/>
                <a:latin typeface="Calibri" panose="020F0502020204030204" pitchFamily="34" charset="0"/>
              </a:rPr>
              <a:t>So </a:t>
            </a:r>
            <a:r>
              <a:rPr lang="en-US" sz="1800" b="0" i="0" dirty="0" err="1">
                <a:effectLst/>
                <a:latin typeface="Calibri" panose="020F0502020204030204" pitchFamily="34" charset="0"/>
              </a:rPr>
              <a:t>Yahuah</a:t>
            </a:r>
            <a:r>
              <a:rPr lang="en-US" sz="1800" b="0" i="0" dirty="0">
                <a:effectLst/>
                <a:latin typeface="Calibri" panose="020F0502020204030204" pitchFamily="34" charset="0"/>
              </a:rPr>
              <a:t> gives us all separate and individual gifts of the Ruach so that no man can boast of his own. And so that we all will understand that we need each other to complete the body of </a:t>
            </a:r>
            <a:r>
              <a:rPr lang="en-US" sz="1800" b="0" i="0" dirty="0" err="1">
                <a:effectLst/>
                <a:latin typeface="Calibri" panose="020F0502020204030204" pitchFamily="34" charset="0"/>
              </a:rPr>
              <a:t>Mashyach</a:t>
            </a:r>
            <a:r>
              <a:rPr lang="en-US" sz="1800" b="0" i="0" dirty="0">
                <a:effectLst/>
                <a:latin typeface="Calibri" panose="020F0502020204030204" pitchFamily="34" charset="0"/>
              </a:rPr>
              <a:t> per 1 Corinthians 12:14 saying, For the body is not one member but many. And as members of this one body we must organize and support each other as well as the body of </a:t>
            </a:r>
            <a:r>
              <a:rPr lang="en-US" sz="1800" b="0" i="0" dirty="0" err="1">
                <a:effectLst/>
                <a:latin typeface="Calibri" panose="020F0502020204030204" pitchFamily="34" charset="0"/>
              </a:rPr>
              <a:t>Mashyach</a:t>
            </a:r>
            <a:r>
              <a:rPr lang="en-US" sz="1800" b="0" i="0" dirty="0">
                <a:effectLst/>
                <a:latin typeface="Calibri" panose="020F0502020204030204" pitchFamily="34" charset="0"/>
              </a:rPr>
              <a:t> with our physical, spiritual and financial support. Malachi 3:8 states, Will a man rob </a:t>
            </a:r>
            <a:r>
              <a:rPr lang="en-US" sz="1800" b="0" i="0" dirty="0" err="1">
                <a:effectLst/>
                <a:latin typeface="Calibri" panose="020F0502020204030204" pitchFamily="34" charset="0"/>
              </a:rPr>
              <a:t>Yahuah</a:t>
            </a:r>
            <a:r>
              <a:rPr lang="en-US" sz="1800" b="0" i="0" dirty="0">
                <a:effectLst/>
                <a:latin typeface="Calibri" panose="020F0502020204030204" pitchFamily="34" charset="0"/>
              </a:rPr>
              <a:t>? Yet you have robbed me. But you say, Wherein have we robbed you? In tithes and offerings. Malachi 3:10, says, Bring you all the tithes into the </a:t>
            </a:r>
            <a:r>
              <a:rPr lang="en-US" sz="1800" b="0" i="0" dirty="0" err="1">
                <a:effectLst/>
                <a:latin typeface="Calibri" panose="020F0502020204030204" pitchFamily="34" charset="0"/>
              </a:rPr>
              <a:t>storehaouse</a:t>
            </a:r>
            <a:r>
              <a:rPr lang="en-US" sz="1800" b="0" i="0" dirty="0">
                <a:effectLst/>
                <a:latin typeface="Calibri" panose="020F0502020204030204" pitchFamily="34" charset="0"/>
              </a:rPr>
              <a:t>, that there may be meat in mine house, and prove me now herewith, says </a:t>
            </a:r>
            <a:r>
              <a:rPr lang="en-US" sz="1800" b="0" i="0" dirty="0" err="1">
                <a:effectLst/>
                <a:latin typeface="Calibri" panose="020F0502020204030204" pitchFamily="34" charset="0"/>
              </a:rPr>
              <a:t>Yahuah</a:t>
            </a:r>
            <a:r>
              <a:rPr lang="en-US" sz="1800" b="0" i="0" dirty="0">
                <a:effectLst/>
                <a:latin typeface="Calibri" panose="020F0502020204030204" pitchFamily="34" charset="0"/>
              </a:rPr>
              <a:t> of Hosts, if I will not open you the windows of heaven, and pour you out a blessing, that there should not be room enough to receive it. </a:t>
            </a:r>
            <a:endParaRPr lang="en-US" sz="1800" b="0" i="0" dirty="0">
              <a:effectLst/>
            </a:endParaRP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5961931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B0BB24-CF19-4E6C-AFC4-A0F18438D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3438CEF5-63E3-4928-9F1C-395224D24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612258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328CB6C-F677-4C0B-9EE8-4D1C44DDF8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6990" y="2081620"/>
            <a:ext cx="958199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7BADB8EC-82D6-8427-5FC3-2945BD2AA77C}"/>
              </a:ext>
            </a:extLst>
          </p:cNvPr>
          <p:cNvSpPr>
            <a:spLocks noGrp="1"/>
          </p:cNvSpPr>
          <p:nvPr>
            <p:ph idx="1"/>
          </p:nvPr>
        </p:nvSpPr>
        <p:spPr>
          <a:xfrm>
            <a:off x="1451580" y="2355536"/>
            <a:ext cx="9436404" cy="3215530"/>
          </a:xfrm>
        </p:spPr>
        <p:txBody>
          <a:bodyPr>
            <a:normAutofit/>
          </a:bodyPr>
          <a:lstStyle/>
          <a:p>
            <a:pPr marL="0" indent="0">
              <a:lnSpc>
                <a:spcPct val="110000"/>
              </a:lnSpc>
              <a:buNone/>
            </a:pPr>
            <a:r>
              <a:rPr lang="en-US" sz="1700" b="0" i="0">
                <a:effectLst/>
                <a:latin typeface="Calibri" panose="020F0502020204030204" pitchFamily="34" charset="0"/>
              </a:rPr>
              <a:t>Luke 10:7 says in part, a laborer is worthy of his hire. 1 Timothy 5:17-18 states, Let the elders that rule well be counted worthy of double honor, especially they who labor in the word and doctrine. Vs:18, For the Scripture says, You shall not muzzle the ox that treads out the grain quoting Deuteronomy 25:4. And the laborer is worthy of his reward quoting Deuteronomy 24:14. 1 Corinthians 9:14 states, Even so has </a:t>
            </a:r>
            <a:r>
              <a:rPr lang="en-US" sz="1700" b="0" i="0" err="1">
                <a:effectLst/>
                <a:latin typeface="Calibri" panose="020F0502020204030204" pitchFamily="34" charset="0"/>
              </a:rPr>
              <a:t>Yahuah</a:t>
            </a:r>
            <a:r>
              <a:rPr lang="en-US" sz="1700" b="0" i="0">
                <a:effectLst/>
                <a:latin typeface="Calibri" panose="020F0502020204030204" pitchFamily="34" charset="0"/>
              </a:rPr>
              <a:t> ordained that they which preach the </a:t>
            </a:r>
            <a:r>
              <a:rPr lang="en-US" sz="1700" b="0" i="0" err="1">
                <a:effectLst/>
                <a:latin typeface="Calibri" panose="020F0502020204030204" pitchFamily="34" charset="0"/>
              </a:rPr>
              <a:t>Besorah</a:t>
            </a:r>
            <a:r>
              <a:rPr lang="en-US" sz="1700" b="0" i="0">
                <a:effectLst/>
                <a:latin typeface="Calibri" panose="020F0502020204030204" pitchFamily="34" charset="0"/>
              </a:rPr>
              <a:t> should live by the </a:t>
            </a:r>
            <a:r>
              <a:rPr lang="en-US" sz="1700" b="0" i="0" err="1">
                <a:effectLst/>
                <a:latin typeface="Calibri" panose="020F0502020204030204" pitchFamily="34" charset="0"/>
              </a:rPr>
              <a:t>Besorah</a:t>
            </a:r>
            <a:r>
              <a:rPr lang="en-US" sz="1700" b="0" i="0">
                <a:effectLst/>
                <a:latin typeface="Calibri" panose="020F0502020204030204" pitchFamily="34" charset="0"/>
              </a:rPr>
              <a:t>. In Philippians 4:16-19 The Apostle Paul states, For even in Thessalonica you sent once and again unto my necessity. Vs:17, Not because I desire a gift: but I desire fruit that may abound to your account. Vs:18, But I have all, and abound: I am full, having received of Epaphroditus the things which were sent from you, an odor of a sweet smell, a sacrifice acceptable, well pleasing to </a:t>
            </a:r>
            <a:r>
              <a:rPr lang="en-US" sz="1700" b="0" i="0" err="1">
                <a:effectLst/>
                <a:latin typeface="Calibri" panose="020F0502020204030204" pitchFamily="34" charset="0"/>
              </a:rPr>
              <a:t>Aluhiym</a:t>
            </a:r>
            <a:r>
              <a:rPr lang="en-US" sz="1700" b="0" i="0">
                <a:effectLst/>
                <a:latin typeface="Calibri" panose="020F0502020204030204" pitchFamily="34" charset="0"/>
              </a:rPr>
              <a:t>. Vs:19, But my </a:t>
            </a:r>
            <a:r>
              <a:rPr lang="en-US" sz="1700" b="0" i="0" err="1">
                <a:effectLst/>
                <a:latin typeface="Calibri" panose="020F0502020204030204" pitchFamily="34" charset="0"/>
              </a:rPr>
              <a:t>Aluhiym</a:t>
            </a:r>
            <a:r>
              <a:rPr lang="en-US" sz="1700" b="0" i="0">
                <a:effectLst/>
                <a:latin typeface="Calibri" panose="020F0502020204030204" pitchFamily="34" charset="0"/>
              </a:rPr>
              <a:t> shall supply all your need according to his riches in glory by </a:t>
            </a:r>
            <a:r>
              <a:rPr lang="en-US" sz="1700" b="0" i="0" err="1">
                <a:effectLst/>
                <a:latin typeface="Calibri" panose="020F0502020204030204" pitchFamily="34" charset="0"/>
              </a:rPr>
              <a:t>Mashyach</a:t>
            </a:r>
            <a:r>
              <a:rPr lang="en-US" sz="1700" b="0" i="0">
                <a:effectLst/>
                <a:latin typeface="Calibri" panose="020F0502020204030204" pitchFamily="34" charset="0"/>
              </a:rPr>
              <a:t> </a:t>
            </a:r>
            <a:r>
              <a:rPr lang="en-US" sz="1700" b="0" i="0" err="1">
                <a:effectLst/>
                <a:latin typeface="Calibri" panose="020F0502020204030204" pitchFamily="34" charset="0"/>
              </a:rPr>
              <a:t>Yahusha</a:t>
            </a:r>
            <a:r>
              <a:rPr lang="en-US" sz="1700" b="0" i="0">
                <a:effectLst/>
                <a:latin typeface="Calibri" panose="020F0502020204030204" pitchFamily="34" charset="0"/>
              </a:rPr>
              <a:t>.</a:t>
            </a:r>
            <a:endParaRPr lang="en-US" sz="1700" b="0" i="0">
              <a:effectLst/>
            </a:endParaRPr>
          </a:p>
        </p:txBody>
      </p:sp>
      <p:sp>
        <p:nvSpPr>
          <p:cNvPr id="14" name="Rectangle 13">
            <a:extLst>
              <a:ext uri="{FF2B5EF4-FFF2-40B4-BE49-F238E27FC236}">
                <a16:creationId xmlns:a16="http://schemas.microsoft.com/office/drawing/2014/main" id="{A72CA9B9-8D14-4AF2-934E-21FE4A339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6122584"/>
            <a:ext cx="12191695" cy="735415"/>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51763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4A8795-8058-691E-6214-086F07B9AED0}"/>
              </a:ext>
            </a:extLst>
          </p:cNvPr>
          <p:cNvSpPr>
            <a:spLocks noGrp="1"/>
          </p:cNvSpPr>
          <p:nvPr>
            <p:ph type="title"/>
          </p:nvPr>
        </p:nvSpPr>
        <p:spPr>
          <a:xfrm>
            <a:off x="849683" y="1240076"/>
            <a:ext cx="2727813" cy="4584527"/>
          </a:xfrm>
        </p:spPr>
        <p:txBody>
          <a:bodyPr>
            <a:normAutofit/>
          </a:bodyPr>
          <a:lstStyle/>
          <a:p>
            <a:r>
              <a:rPr lang="en-US" sz="3200" b="0" i="0" dirty="0">
                <a:solidFill>
                  <a:schemeClr val="bg1"/>
                </a:solidFill>
                <a:effectLst/>
                <a:latin typeface="Calibri" panose="020F0502020204030204" pitchFamily="34" charset="0"/>
              </a:rPr>
              <a:t>The first place you will find the principle of tithing in the scriptures is in Genesis 14:20</a:t>
            </a:r>
            <a:endParaRPr lang="en-US" dirty="0">
              <a:solidFill>
                <a:schemeClr val="bg1"/>
              </a:solidFill>
            </a:endParaRPr>
          </a:p>
        </p:txBody>
      </p:sp>
      <p:sp>
        <p:nvSpPr>
          <p:cNvPr id="3" name="Content Placeholder 2">
            <a:extLst>
              <a:ext uri="{FF2B5EF4-FFF2-40B4-BE49-F238E27FC236}">
                <a16:creationId xmlns:a16="http://schemas.microsoft.com/office/drawing/2014/main" id="{1E6368AD-FB18-E3A3-DE4C-68AEE3FE38CA}"/>
              </a:ext>
            </a:extLst>
          </p:cNvPr>
          <p:cNvSpPr>
            <a:spLocks noGrp="1"/>
          </p:cNvSpPr>
          <p:nvPr>
            <p:ph idx="1"/>
          </p:nvPr>
        </p:nvSpPr>
        <p:spPr>
          <a:xfrm>
            <a:off x="4705594" y="1240077"/>
            <a:ext cx="6034827" cy="4916465"/>
          </a:xfrm>
        </p:spPr>
        <p:txBody>
          <a:bodyPr anchor="t">
            <a:normAutofit/>
          </a:bodyPr>
          <a:lstStyle/>
          <a:p>
            <a:pPr marL="0" indent="0">
              <a:lnSpc>
                <a:spcPct val="110000"/>
              </a:lnSpc>
              <a:buNone/>
            </a:pPr>
            <a:r>
              <a:rPr lang="en-US" sz="1900" b="0" i="0" dirty="0">
                <a:effectLst/>
                <a:latin typeface="Calibri" panose="020F0502020204030204" pitchFamily="34" charset="0"/>
              </a:rPr>
              <a:t>The story goes, starting in Genesis 14:8, that king </a:t>
            </a:r>
            <a:r>
              <a:rPr lang="en-US" sz="1900" b="0" i="0" dirty="0" err="1">
                <a:effectLst/>
                <a:latin typeface="Calibri" panose="020F0502020204030204" pitchFamily="34" charset="0"/>
              </a:rPr>
              <a:t>Cedom</a:t>
            </a:r>
            <a:r>
              <a:rPr lang="en-US" sz="1900" b="0" i="0" dirty="0">
                <a:effectLst/>
                <a:latin typeface="Calibri" panose="020F0502020204030204" pitchFamily="34" charset="0"/>
              </a:rPr>
              <a:t> and king </a:t>
            </a:r>
            <a:r>
              <a:rPr lang="en-US" sz="1900" b="0" i="0" dirty="0" err="1">
                <a:effectLst/>
                <a:latin typeface="Calibri" panose="020F0502020204030204" pitchFamily="34" charset="0"/>
              </a:rPr>
              <a:t>Amorah</a:t>
            </a:r>
            <a:r>
              <a:rPr lang="en-US" sz="1900" b="0" i="0" dirty="0">
                <a:effectLst/>
                <a:latin typeface="Calibri" panose="020F0502020204030204" pitchFamily="34" charset="0"/>
              </a:rPr>
              <a:t> and 3- other kings and joined battle with </a:t>
            </a:r>
            <a:r>
              <a:rPr lang="en-US" sz="1900" b="0" i="0" dirty="0" err="1">
                <a:effectLst/>
                <a:latin typeface="Calibri" panose="020F0502020204030204" pitchFamily="34" charset="0"/>
              </a:rPr>
              <a:t>Kedorla’omer</a:t>
            </a:r>
            <a:r>
              <a:rPr lang="en-US" sz="1900" b="0" i="0" dirty="0">
                <a:effectLst/>
                <a:latin typeface="Calibri" panose="020F0502020204030204" pitchFamily="34" charset="0"/>
              </a:rPr>
              <a:t> king of </a:t>
            </a:r>
            <a:r>
              <a:rPr lang="en-US" sz="1900" b="0" i="0" dirty="0" err="1">
                <a:effectLst/>
                <a:latin typeface="Calibri" panose="020F0502020204030204" pitchFamily="34" charset="0"/>
              </a:rPr>
              <a:t>Eylam</a:t>
            </a:r>
            <a:r>
              <a:rPr lang="en-US" sz="1900" b="0" i="0" dirty="0">
                <a:effectLst/>
                <a:latin typeface="Calibri" panose="020F0502020204030204" pitchFamily="34" charset="0"/>
              </a:rPr>
              <a:t> and 3- other kings Vs:10, at the valley of </a:t>
            </a:r>
            <a:r>
              <a:rPr lang="en-US" sz="1900" b="0" i="0" dirty="0" err="1">
                <a:effectLst/>
                <a:latin typeface="Calibri" panose="020F0502020204030204" pitchFamily="34" charset="0"/>
              </a:rPr>
              <a:t>Siddiym</a:t>
            </a:r>
            <a:r>
              <a:rPr lang="en-US" sz="1900" b="0" i="0" dirty="0">
                <a:effectLst/>
                <a:latin typeface="Calibri" panose="020F0502020204030204" pitchFamily="34" charset="0"/>
              </a:rPr>
              <a:t> which was full of slime pits (I can’t help but wonder if “slime </a:t>
            </a:r>
            <a:r>
              <a:rPr lang="en-US" sz="1900" b="0" i="0" dirty="0" err="1">
                <a:effectLst/>
                <a:latin typeface="Calibri" panose="020F0502020204030204" pitchFamily="34" charset="0"/>
              </a:rPr>
              <a:t>bags”is</a:t>
            </a:r>
            <a:r>
              <a:rPr lang="en-US" sz="1900" b="0" i="0" dirty="0">
                <a:effectLst/>
                <a:latin typeface="Calibri" panose="020F0502020204030204" pitchFamily="34" charset="0"/>
              </a:rPr>
              <a:t> really meant?)and the kings of </a:t>
            </a:r>
            <a:r>
              <a:rPr lang="en-US" sz="1900" b="0" i="0" dirty="0" err="1">
                <a:effectLst/>
                <a:latin typeface="Calibri" panose="020F0502020204030204" pitchFamily="34" charset="0"/>
              </a:rPr>
              <a:t>Cedom</a:t>
            </a:r>
            <a:r>
              <a:rPr lang="en-US" sz="1900" b="0" i="0" dirty="0">
                <a:effectLst/>
                <a:latin typeface="Calibri" panose="020F0502020204030204" pitchFamily="34" charset="0"/>
              </a:rPr>
              <a:t> and </a:t>
            </a:r>
            <a:r>
              <a:rPr lang="en-US" sz="1900" b="0" i="0" dirty="0" err="1">
                <a:effectLst/>
                <a:latin typeface="Calibri" panose="020F0502020204030204" pitchFamily="34" charset="0"/>
              </a:rPr>
              <a:t>Amorah</a:t>
            </a:r>
            <a:r>
              <a:rPr lang="en-US" sz="1900" b="0" i="0" dirty="0">
                <a:effectLst/>
                <a:latin typeface="Calibri" panose="020F0502020204030204" pitchFamily="34" charset="0"/>
              </a:rPr>
              <a:t> fled, and fell there; and they that remained fled to the mountains. Vs:11, And they took the goods of </a:t>
            </a:r>
            <a:r>
              <a:rPr lang="en-US" sz="1900" b="0" i="0" dirty="0" err="1">
                <a:effectLst/>
                <a:latin typeface="Calibri" panose="020F0502020204030204" pitchFamily="34" charset="0"/>
              </a:rPr>
              <a:t>Cedom</a:t>
            </a:r>
            <a:r>
              <a:rPr lang="en-US" sz="1900" b="0" i="0" dirty="0">
                <a:effectLst/>
                <a:latin typeface="Calibri" panose="020F0502020204030204" pitchFamily="34" charset="0"/>
              </a:rPr>
              <a:t> and </a:t>
            </a:r>
            <a:r>
              <a:rPr lang="en-US" sz="1900" b="0" i="0" dirty="0" err="1">
                <a:effectLst/>
                <a:latin typeface="Calibri" panose="020F0502020204030204" pitchFamily="34" charset="0"/>
              </a:rPr>
              <a:t>Amorah</a:t>
            </a:r>
            <a:r>
              <a:rPr lang="en-US" sz="1900" b="0" i="0" dirty="0">
                <a:effectLst/>
                <a:latin typeface="Calibri" panose="020F0502020204030204" pitchFamily="34" charset="0"/>
              </a:rPr>
              <a:t>, and all their victuals, and went their way. Vs:12, And they took Lot, Avram’s brothers’ son, who dwelt in </a:t>
            </a:r>
            <a:r>
              <a:rPr lang="en-US" sz="1900" b="0" i="0" dirty="0" err="1">
                <a:effectLst/>
                <a:latin typeface="Calibri" panose="020F0502020204030204" pitchFamily="34" charset="0"/>
              </a:rPr>
              <a:t>Cedom</a:t>
            </a:r>
            <a:r>
              <a:rPr lang="en-US" sz="1900" b="0" i="0" dirty="0">
                <a:effectLst/>
                <a:latin typeface="Calibri" panose="020F0502020204030204" pitchFamily="34" charset="0"/>
              </a:rPr>
              <a:t>, and his goods and departed. Vs:13, And there came one that had escaped, and told Avram the </a:t>
            </a:r>
            <a:r>
              <a:rPr lang="en-US" sz="1900" b="0" i="0" dirty="0" err="1">
                <a:effectLst/>
                <a:latin typeface="Calibri" panose="020F0502020204030204" pitchFamily="34" charset="0"/>
              </a:rPr>
              <a:t>Ivriy</a:t>
            </a:r>
            <a:r>
              <a:rPr lang="en-US" sz="1900" b="0" i="0" dirty="0">
                <a:effectLst/>
                <a:latin typeface="Calibri" panose="020F0502020204030204" pitchFamily="34" charset="0"/>
              </a:rPr>
              <a:t> </a:t>
            </a:r>
            <a:r>
              <a:rPr lang="en-US" sz="1900" b="0" i="0" dirty="0" err="1">
                <a:effectLst/>
                <a:latin typeface="Calibri" panose="020F0502020204030204" pitchFamily="34" charset="0"/>
              </a:rPr>
              <a:t>ie</a:t>
            </a:r>
            <a:r>
              <a:rPr lang="en-US" sz="1900" b="0" i="0" dirty="0">
                <a:effectLst/>
                <a:latin typeface="Calibri" panose="020F0502020204030204" pitchFamily="34" charset="0"/>
              </a:rPr>
              <a:t>: (Hebrew).  </a:t>
            </a:r>
            <a:endParaRPr lang="en-US" sz="1900" b="0" i="0" dirty="0">
              <a:effectLst/>
            </a:endParaRPr>
          </a:p>
        </p:txBody>
      </p:sp>
    </p:spTree>
    <p:extLst>
      <p:ext uri="{BB962C8B-B14F-4D97-AF65-F5344CB8AC3E}">
        <p14:creationId xmlns:p14="http://schemas.microsoft.com/office/powerpoint/2010/main" val="4175836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playing boardgame">
            <a:extLst>
              <a:ext uri="{FF2B5EF4-FFF2-40B4-BE49-F238E27FC236}">
                <a16:creationId xmlns:a16="http://schemas.microsoft.com/office/drawing/2014/main" id="{91C04B8F-B3B0-15A0-4E3B-829E937476FA}"/>
              </a:ext>
            </a:extLst>
          </p:cNvPr>
          <p:cNvPicPr>
            <a:picLocks noChangeAspect="1"/>
          </p:cNvPicPr>
          <p:nvPr/>
        </p:nvPicPr>
        <p:blipFill rotWithShape="1">
          <a:blip r:embed="rId2">
            <a:duotone>
              <a:schemeClr val="bg2">
                <a:shade val="45000"/>
                <a:satMod val="135000"/>
              </a:schemeClr>
              <a:prstClr val="white"/>
            </a:duotone>
            <a:alphaModFix amt="50000"/>
          </a:blip>
          <a:srcRect t="4801" r="-1" b="10610"/>
          <a:stretch/>
        </p:blipFill>
        <p:spPr>
          <a:xfrm>
            <a:off x="305" y="10"/>
            <a:ext cx="12191695" cy="6857990"/>
          </a:xfrm>
          <a:prstGeom prst="rect">
            <a:avLst/>
          </a:prstGeom>
        </p:spPr>
      </p:pic>
      <p:cxnSp>
        <p:nvCxnSpPr>
          <p:cNvPr id="11" name="Straight Connector 10">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3B1CB8-0C1B-DB5A-15C7-E113645376B3}"/>
              </a:ext>
            </a:extLst>
          </p:cNvPr>
          <p:cNvSpPr>
            <a:spLocks noGrp="1"/>
          </p:cNvSpPr>
          <p:nvPr>
            <p:ph idx="1"/>
          </p:nvPr>
        </p:nvSpPr>
        <p:spPr>
          <a:xfrm>
            <a:off x="1451579" y="2015732"/>
            <a:ext cx="9603275" cy="3450613"/>
          </a:xfrm>
        </p:spPr>
        <p:txBody>
          <a:bodyPr>
            <a:normAutofit/>
          </a:bodyPr>
          <a:lstStyle/>
          <a:p>
            <a:pPr marL="0" indent="0">
              <a:lnSpc>
                <a:spcPct val="110000"/>
              </a:lnSpc>
              <a:buNone/>
            </a:pPr>
            <a:r>
              <a:rPr lang="en-US" sz="1900" b="0" i="0">
                <a:effectLst/>
                <a:latin typeface="Calibri" panose="020F0502020204030204" pitchFamily="34" charset="0"/>
              </a:rPr>
              <a:t>And finally Acts 6:2-7 states, Then the twelve called the multitude of the </a:t>
            </a:r>
            <a:r>
              <a:rPr lang="en-US" sz="1900" b="0" i="0" err="1">
                <a:effectLst/>
                <a:latin typeface="Calibri" panose="020F0502020204030204" pitchFamily="34" charset="0"/>
              </a:rPr>
              <a:t>Talmidiym</a:t>
            </a:r>
            <a:r>
              <a:rPr lang="en-US" sz="1900" b="0" i="0">
                <a:effectLst/>
                <a:latin typeface="Calibri" panose="020F0502020204030204" pitchFamily="34" charset="0"/>
              </a:rPr>
              <a:t> unto them, and said, It is not reasonable that we should leave the Word of </a:t>
            </a:r>
            <a:r>
              <a:rPr lang="en-US" sz="1900" b="0" i="0" err="1">
                <a:effectLst/>
                <a:latin typeface="Calibri" panose="020F0502020204030204" pitchFamily="34" charset="0"/>
              </a:rPr>
              <a:t>Aluhiym</a:t>
            </a:r>
            <a:r>
              <a:rPr lang="en-US" sz="1900" b="0" i="0">
                <a:effectLst/>
                <a:latin typeface="Calibri" panose="020F0502020204030204" pitchFamily="34" charset="0"/>
              </a:rPr>
              <a:t>, and serve tables. Vs:3, Wherefore, brethren, look you out among you seven men of honest report, full of the Ruach </a:t>
            </a:r>
            <a:r>
              <a:rPr lang="en-US" sz="1900" b="0" i="0" err="1">
                <a:effectLst/>
                <a:latin typeface="Calibri" panose="020F0502020204030204" pitchFamily="34" charset="0"/>
              </a:rPr>
              <a:t>Yahuah</a:t>
            </a:r>
            <a:r>
              <a:rPr lang="en-US" sz="1900" b="0" i="0">
                <a:effectLst/>
                <a:latin typeface="Calibri" panose="020F0502020204030204" pitchFamily="34" charset="0"/>
              </a:rPr>
              <a:t> and wisdom, whom we may appoint over this business. Vs:4, But we will give ourselves continually to prayer, and to the ministry of the word. Vs:5, And the saying pleased the whole multitude: and they chose Stephen, a man full of faith and of the Ruach </a:t>
            </a:r>
            <a:r>
              <a:rPr lang="en-US" sz="1900" b="0" i="0" err="1">
                <a:effectLst/>
                <a:latin typeface="Calibri" panose="020F0502020204030204" pitchFamily="34" charset="0"/>
              </a:rPr>
              <a:t>Ha’Qodesh</a:t>
            </a:r>
            <a:r>
              <a:rPr lang="en-US" sz="1900" b="0" i="0">
                <a:effectLst/>
                <a:latin typeface="Calibri" panose="020F0502020204030204" pitchFamily="34" charset="0"/>
              </a:rPr>
              <a:t>, and Philip, and </a:t>
            </a:r>
            <a:r>
              <a:rPr lang="en-US" sz="1900" b="0" i="0" err="1">
                <a:effectLst/>
                <a:latin typeface="Calibri" panose="020F0502020204030204" pitchFamily="34" charset="0"/>
              </a:rPr>
              <a:t>Prochorus</a:t>
            </a:r>
            <a:r>
              <a:rPr lang="en-US" sz="1900" b="0" i="0">
                <a:effectLst/>
                <a:latin typeface="Calibri" panose="020F0502020204030204" pitchFamily="34" charset="0"/>
              </a:rPr>
              <a:t>, and Nicanor, and Timon, and </a:t>
            </a:r>
            <a:r>
              <a:rPr lang="en-US" sz="1900" b="0" i="0" err="1">
                <a:effectLst/>
                <a:latin typeface="Calibri" panose="020F0502020204030204" pitchFamily="34" charset="0"/>
              </a:rPr>
              <a:t>Parmenas</a:t>
            </a:r>
            <a:r>
              <a:rPr lang="en-US" sz="1900" b="0" i="0">
                <a:effectLst/>
                <a:latin typeface="Calibri" panose="020F0502020204030204" pitchFamily="34" charset="0"/>
              </a:rPr>
              <a:t>, and Nicolas a proselyte of Antioch: Vs:6, Whom they set before the apostles: and when they had prayed, they laid their hands on them. Vs:7. And the word of </a:t>
            </a:r>
            <a:r>
              <a:rPr lang="en-US" sz="1900" b="0" i="0" err="1">
                <a:effectLst/>
                <a:latin typeface="Calibri" panose="020F0502020204030204" pitchFamily="34" charset="0"/>
              </a:rPr>
              <a:t>Aluhiym</a:t>
            </a:r>
            <a:r>
              <a:rPr lang="en-US" sz="1900" b="0" i="0">
                <a:effectLst/>
                <a:latin typeface="Calibri" panose="020F0502020204030204" pitchFamily="34" charset="0"/>
              </a:rPr>
              <a:t> increased; and the number of the </a:t>
            </a:r>
            <a:r>
              <a:rPr lang="en-US" sz="1900" b="0" i="0" err="1">
                <a:effectLst/>
                <a:latin typeface="Calibri" panose="020F0502020204030204" pitchFamily="34" charset="0"/>
              </a:rPr>
              <a:t>Talmidiym</a:t>
            </a:r>
            <a:r>
              <a:rPr lang="en-US" sz="1900" b="0" i="0">
                <a:effectLst/>
                <a:latin typeface="Calibri" panose="020F0502020204030204" pitchFamily="34" charset="0"/>
              </a:rPr>
              <a:t> multiplied in </a:t>
            </a:r>
            <a:r>
              <a:rPr lang="en-US" sz="1900" b="0" i="0" err="1">
                <a:effectLst/>
                <a:latin typeface="Calibri" panose="020F0502020204030204" pitchFamily="34" charset="0"/>
              </a:rPr>
              <a:t>Yerushalem</a:t>
            </a:r>
            <a:r>
              <a:rPr lang="en-US" sz="1900" b="0" i="0">
                <a:effectLst/>
                <a:latin typeface="Calibri" panose="020F0502020204030204" pitchFamily="34" charset="0"/>
              </a:rPr>
              <a:t> greatly; and a great company of the priest were obedient to the faith.  </a:t>
            </a:r>
            <a:endParaRPr lang="en-US" sz="1900" b="0" i="0">
              <a:effectLst/>
            </a:endParaRPr>
          </a:p>
        </p:txBody>
      </p:sp>
      <p:pic>
        <p:nvPicPr>
          <p:cNvPr id="15" name="Picture 14">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821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BAEB8B-67A0-DEF3-3325-054F19FC51A2}"/>
              </a:ext>
            </a:extLst>
          </p:cNvPr>
          <p:cNvSpPr>
            <a:spLocks noGrp="1"/>
          </p:cNvSpPr>
          <p:nvPr>
            <p:ph idx="1"/>
          </p:nvPr>
        </p:nvSpPr>
        <p:spPr>
          <a:xfrm>
            <a:off x="4705594" y="1240077"/>
            <a:ext cx="6034827" cy="4916465"/>
          </a:xfrm>
        </p:spPr>
        <p:txBody>
          <a:bodyPr anchor="t">
            <a:normAutofit/>
          </a:bodyPr>
          <a:lstStyle/>
          <a:p>
            <a:pPr marL="0" indent="0">
              <a:lnSpc>
                <a:spcPct val="110000"/>
              </a:lnSpc>
              <a:buNone/>
            </a:pPr>
            <a:r>
              <a:rPr lang="en-US" sz="1700" b="0" i="0" dirty="0">
                <a:effectLst/>
                <a:latin typeface="Calibri" panose="020F0502020204030204" pitchFamily="34" charset="0"/>
              </a:rPr>
              <a:t>Everyone wants to know when the end of this world will come? The answer is in Matthew 24:14 saying, And this </a:t>
            </a:r>
            <a:r>
              <a:rPr lang="en-US" sz="1700" b="0" i="0" dirty="0" err="1">
                <a:effectLst/>
                <a:latin typeface="Calibri" panose="020F0502020204030204" pitchFamily="34" charset="0"/>
              </a:rPr>
              <a:t>Besorah</a:t>
            </a:r>
            <a:r>
              <a:rPr lang="en-US" sz="1700" b="0" i="0" dirty="0">
                <a:effectLst/>
                <a:latin typeface="Calibri" panose="020F0502020204030204" pitchFamily="34" charset="0"/>
              </a:rPr>
              <a:t> </a:t>
            </a:r>
            <a:r>
              <a:rPr lang="en-US" sz="1700" b="0" i="0" dirty="0" err="1">
                <a:effectLst/>
                <a:latin typeface="Calibri" panose="020F0502020204030204" pitchFamily="34" charset="0"/>
              </a:rPr>
              <a:t>ie</a:t>
            </a:r>
            <a:r>
              <a:rPr lang="en-US" sz="1700" b="0" i="0" dirty="0">
                <a:effectLst/>
                <a:latin typeface="Calibri" panose="020F0502020204030204" pitchFamily="34" charset="0"/>
              </a:rPr>
              <a:t>; (good news) of the Kingdom shall be preached in all the world for a witness unto all nations; and then shall the end come. And until this happens the man of sin per Thessalonians 2:3 will not be revealed per Thessalonians 2:6 saying, And now you know what withholds that he might be revealed in his time. Revelation 7:1 says, And after these things I saw four angels standing on the four corners of the earth, holding the four winds of the earth, that the wind </a:t>
            </a:r>
            <a:r>
              <a:rPr lang="en-US" sz="1700" b="0" i="0" dirty="0" err="1">
                <a:effectLst/>
                <a:latin typeface="Calibri" panose="020F0502020204030204" pitchFamily="34" charset="0"/>
              </a:rPr>
              <a:t>ie</a:t>
            </a:r>
            <a:r>
              <a:rPr lang="en-US" sz="1700" b="0" i="0" dirty="0">
                <a:effectLst/>
                <a:latin typeface="Calibri" panose="020F0502020204030204" pitchFamily="34" charset="0"/>
              </a:rPr>
              <a:t>;(Ruach) should not blow on the earth, nor on the sea, nor on any tree.Vs:2, And I saw another angel ascending from the east, having the seal of the living </a:t>
            </a:r>
            <a:r>
              <a:rPr lang="en-US" sz="1700" b="0" i="0" dirty="0" err="1">
                <a:effectLst/>
                <a:latin typeface="Calibri" panose="020F0502020204030204" pitchFamily="34" charset="0"/>
              </a:rPr>
              <a:t>Aluhiym</a:t>
            </a:r>
            <a:r>
              <a:rPr lang="en-US" sz="1700" b="0" i="0" dirty="0">
                <a:effectLst/>
                <a:latin typeface="Calibri" panose="020F0502020204030204" pitchFamily="34" charset="0"/>
              </a:rPr>
              <a:t>: and he cried with a loud voice to the four angels, to whom it was given to hurt the earth and the sea, Vs:3 saying, Hurt not the earth, neither the sea, nor the trees, till we have sealed the servants of our </a:t>
            </a:r>
            <a:r>
              <a:rPr lang="en-US" sz="1700" b="0" i="0" dirty="0" err="1">
                <a:effectLst/>
                <a:latin typeface="Calibri" panose="020F0502020204030204" pitchFamily="34" charset="0"/>
              </a:rPr>
              <a:t>Aluhiym</a:t>
            </a:r>
            <a:r>
              <a:rPr lang="en-US" sz="1700" b="0" i="0" dirty="0">
                <a:effectLst/>
                <a:latin typeface="Calibri" panose="020F0502020204030204" pitchFamily="34" charset="0"/>
              </a:rPr>
              <a:t> in their foreheads.  </a:t>
            </a:r>
            <a:endParaRPr lang="en-US" sz="1700" b="0" i="0" dirty="0">
              <a:effectLst/>
            </a:endParaRPr>
          </a:p>
        </p:txBody>
      </p:sp>
    </p:spTree>
    <p:extLst>
      <p:ext uri="{BB962C8B-B14F-4D97-AF65-F5344CB8AC3E}">
        <p14:creationId xmlns:p14="http://schemas.microsoft.com/office/powerpoint/2010/main" val="3103577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28" name="Straight Connector 27">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6B1E1C-9483-E61C-AA76-1B4EF4A487FE}"/>
              </a:ext>
            </a:extLst>
          </p:cNvPr>
          <p:cNvSpPr>
            <a:spLocks noGrp="1"/>
          </p:cNvSpPr>
          <p:nvPr>
            <p:ph idx="1"/>
          </p:nvPr>
        </p:nvSpPr>
        <p:spPr>
          <a:xfrm>
            <a:off x="4637863" y="804520"/>
            <a:ext cx="6102559" cy="4431359"/>
          </a:xfrm>
        </p:spPr>
        <p:txBody>
          <a:bodyPr anchor="ctr">
            <a:normAutofit/>
          </a:bodyPr>
          <a:lstStyle/>
          <a:p>
            <a:pPr marL="0" indent="0">
              <a:buNone/>
            </a:pPr>
            <a:r>
              <a:rPr lang="en-US">
                <a:effectLst/>
                <a:latin typeface="Calibri" panose="020F0502020204030204" pitchFamily="34" charset="0"/>
              </a:rPr>
              <a:t>So, to recap, The four angels are holding back the Ruach to hurt the earth as well as the man of sin until all the </a:t>
            </a:r>
            <a:r>
              <a:rPr lang="en-US" err="1">
                <a:effectLst/>
                <a:latin typeface="Calibri" panose="020F0502020204030204" pitchFamily="34" charset="0"/>
              </a:rPr>
              <a:t>qodeshiym</a:t>
            </a:r>
            <a:r>
              <a:rPr lang="en-US">
                <a:effectLst/>
                <a:latin typeface="Calibri" panose="020F0502020204030204" pitchFamily="34" charset="0"/>
              </a:rPr>
              <a:t> are sealed which can’t happen until the </a:t>
            </a:r>
            <a:r>
              <a:rPr lang="en-US" err="1">
                <a:effectLst/>
                <a:latin typeface="Calibri" panose="020F0502020204030204" pitchFamily="34" charset="0"/>
              </a:rPr>
              <a:t>Besorah</a:t>
            </a:r>
            <a:r>
              <a:rPr lang="en-US">
                <a:effectLst/>
                <a:latin typeface="Calibri" panose="020F0502020204030204" pitchFamily="34" charset="0"/>
              </a:rPr>
              <a:t> is preached unto all the nations which can’t happen until </a:t>
            </a:r>
            <a:r>
              <a:rPr lang="en-US" err="1">
                <a:effectLst/>
                <a:latin typeface="Calibri" panose="020F0502020204030204" pitchFamily="34" charset="0"/>
              </a:rPr>
              <a:t>Yahusha’s</a:t>
            </a:r>
            <a:r>
              <a:rPr lang="en-US">
                <a:effectLst/>
                <a:latin typeface="Calibri" panose="020F0502020204030204" pitchFamily="34" charset="0"/>
              </a:rPr>
              <a:t> earthly body get’s organized per Acts 6:2-7 so the word of </a:t>
            </a:r>
            <a:r>
              <a:rPr lang="en-US" err="1">
                <a:effectLst/>
                <a:latin typeface="Calibri" panose="020F0502020204030204" pitchFamily="34" charset="0"/>
              </a:rPr>
              <a:t>Aluhiym</a:t>
            </a:r>
            <a:r>
              <a:rPr lang="en-US">
                <a:effectLst/>
                <a:latin typeface="Calibri" panose="020F0502020204030204" pitchFamily="34" charset="0"/>
              </a:rPr>
              <a:t> can increase and the number of the </a:t>
            </a:r>
            <a:r>
              <a:rPr lang="en-US" err="1">
                <a:effectLst/>
                <a:latin typeface="Calibri" panose="020F0502020204030204" pitchFamily="34" charset="0"/>
              </a:rPr>
              <a:t>Talmidiym</a:t>
            </a:r>
            <a:r>
              <a:rPr lang="en-US">
                <a:effectLst/>
                <a:latin typeface="Calibri" panose="020F0502020204030204" pitchFamily="34" charset="0"/>
              </a:rPr>
              <a:t> can multiply in spiritual </a:t>
            </a:r>
            <a:r>
              <a:rPr lang="en-US" err="1">
                <a:effectLst/>
                <a:latin typeface="Calibri" panose="020F0502020204030204" pitchFamily="34" charset="0"/>
              </a:rPr>
              <a:t>Yerushalem</a:t>
            </a:r>
            <a:r>
              <a:rPr lang="en-US">
                <a:effectLst/>
                <a:latin typeface="Calibri" panose="020F0502020204030204" pitchFamily="34" charset="0"/>
              </a:rPr>
              <a:t> greatly producing a great number of priest per Revelation 5:10 being obedient to the faith in order to rule the earth in the Kingdom of </a:t>
            </a:r>
            <a:r>
              <a:rPr lang="en-US" err="1">
                <a:effectLst/>
                <a:latin typeface="Calibri" panose="020F0502020204030204" pitchFamily="34" charset="0"/>
              </a:rPr>
              <a:t>Yahuah</a:t>
            </a:r>
            <a:r>
              <a:rPr lang="en-US">
                <a:effectLst/>
                <a:latin typeface="Calibri" panose="020F0502020204030204" pitchFamily="34" charset="0"/>
              </a:rPr>
              <a:t> </a:t>
            </a:r>
            <a:r>
              <a:rPr lang="en-US" err="1">
                <a:effectLst/>
                <a:latin typeface="Calibri" panose="020F0502020204030204" pitchFamily="34" charset="0"/>
              </a:rPr>
              <a:t>Yasha</a:t>
            </a:r>
            <a:r>
              <a:rPr lang="en-US">
                <a:effectLst/>
                <a:latin typeface="Calibri" panose="020F0502020204030204" pitchFamily="34" charset="0"/>
              </a:rPr>
              <a:t> </a:t>
            </a:r>
            <a:r>
              <a:rPr lang="en-US" err="1">
                <a:effectLst/>
                <a:latin typeface="Calibri" panose="020F0502020204030204" pitchFamily="34" charset="0"/>
              </a:rPr>
              <a:t>Yahusha</a:t>
            </a:r>
            <a:r>
              <a:rPr lang="en-US">
                <a:effectLst/>
                <a:latin typeface="Calibri" panose="020F0502020204030204" pitchFamily="34" charset="0"/>
              </a:rPr>
              <a:t>. </a:t>
            </a:r>
            <a:r>
              <a:rPr lang="en-US" err="1">
                <a:effectLst/>
                <a:latin typeface="Calibri" panose="020F0502020204030204" pitchFamily="34" charset="0"/>
              </a:rPr>
              <a:t>HalleluYAH</a:t>
            </a:r>
            <a:r>
              <a:rPr lang="en-US">
                <a:effectLst/>
                <a:latin typeface="Calibri" panose="020F0502020204030204" pitchFamily="34" charset="0"/>
              </a:rPr>
              <a:t> </a:t>
            </a:r>
            <a:r>
              <a:rPr lang="en-US" err="1">
                <a:effectLst/>
                <a:latin typeface="Calibri" panose="020F0502020204030204" pitchFamily="34" charset="0"/>
              </a:rPr>
              <a:t>HalleluYAH</a:t>
            </a:r>
            <a:r>
              <a:rPr lang="en-US">
                <a:effectLst/>
                <a:latin typeface="Calibri" panose="020F0502020204030204" pitchFamily="34" charset="0"/>
              </a:rPr>
              <a:t> </a:t>
            </a:r>
            <a:r>
              <a:rPr lang="en-US" err="1">
                <a:effectLst/>
                <a:latin typeface="Calibri" panose="020F0502020204030204" pitchFamily="34" charset="0"/>
              </a:rPr>
              <a:t>Amein</a:t>
            </a:r>
            <a:r>
              <a:rPr lang="en-US">
                <a:effectLst/>
                <a:latin typeface="Calibri" panose="020F0502020204030204" pitchFamily="34" charset="0"/>
              </a:rPr>
              <a:t> </a:t>
            </a:r>
            <a:r>
              <a:rPr lang="en-US" err="1">
                <a:effectLst/>
                <a:latin typeface="Calibri" panose="020F0502020204030204" pitchFamily="34" charset="0"/>
              </a:rPr>
              <a:t>Amein</a:t>
            </a:r>
            <a:endParaRPr lang="en-US" dirty="0"/>
          </a:p>
        </p:txBody>
      </p:sp>
      <p:pic>
        <p:nvPicPr>
          <p:cNvPr id="29" name="Picture 28">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25560863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F11DD0-2C8C-ED27-66C1-94C1F9313C12}"/>
              </a:ext>
            </a:extLst>
          </p:cNvPr>
          <p:cNvSpPr>
            <a:spLocks noGrp="1"/>
          </p:cNvSpPr>
          <p:nvPr>
            <p:ph type="title"/>
          </p:nvPr>
        </p:nvSpPr>
        <p:spPr>
          <a:xfrm>
            <a:off x="8614504" y="1240076"/>
            <a:ext cx="2727813" cy="4584527"/>
          </a:xfrm>
        </p:spPr>
        <p:txBody>
          <a:bodyPr>
            <a:normAutofit/>
          </a:bodyPr>
          <a:lstStyle/>
          <a:p>
            <a:endParaRPr lang="en-US">
              <a:solidFill>
                <a:srgbClr val="FFFFFF"/>
              </a:solidFill>
            </a:endParaRPr>
          </a:p>
        </p:txBody>
      </p:sp>
      <p:sp>
        <p:nvSpPr>
          <p:cNvPr id="3" name="Content Placeholder 2">
            <a:extLst>
              <a:ext uri="{FF2B5EF4-FFF2-40B4-BE49-F238E27FC236}">
                <a16:creationId xmlns:a16="http://schemas.microsoft.com/office/drawing/2014/main" id="{17D4F062-C551-DF7C-FBD2-60114852E1D2}"/>
              </a:ext>
            </a:extLst>
          </p:cNvPr>
          <p:cNvSpPr>
            <a:spLocks noGrp="1"/>
          </p:cNvSpPr>
          <p:nvPr>
            <p:ph idx="1"/>
          </p:nvPr>
        </p:nvSpPr>
        <p:spPr>
          <a:xfrm>
            <a:off x="1451579" y="1240077"/>
            <a:ext cx="6034827" cy="4916465"/>
          </a:xfrm>
        </p:spPr>
        <p:txBody>
          <a:bodyPr anchor="t">
            <a:normAutofit/>
          </a:bodyPr>
          <a:lstStyle/>
          <a:p>
            <a:pPr marL="0" indent="0">
              <a:lnSpc>
                <a:spcPct val="110000"/>
              </a:lnSpc>
              <a:buNone/>
            </a:pPr>
            <a:r>
              <a:rPr lang="en-US" sz="1800" b="0" i="0" dirty="0">
                <a:effectLst/>
                <a:latin typeface="Calibri" panose="020F0502020204030204" pitchFamily="34" charset="0"/>
              </a:rPr>
              <a:t>Vs:14, And when Avram heard that his brother was taken captive, he armed his trained servants, born in his own house, three hundred and eighteen, and pursued them to Dan. Vs:15 Avram smote them Vs:16, and he brought back all the goods, and also brought again his brother Lot, and his goods, and women also and the people. Vs:17, And the king of </a:t>
            </a:r>
            <a:r>
              <a:rPr lang="en-US" sz="1800" b="0" i="0" dirty="0" err="1">
                <a:effectLst/>
                <a:latin typeface="Calibri" panose="020F0502020204030204" pitchFamily="34" charset="0"/>
              </a:rPr>
              <a:t>Cedom</a:t>
            </a:r>
            <a:r>
              <a:rPr lang="en-US" sz="1800" b="0" i="0" dirty="0">
                <a:effectLst/>
                <a:latin typeface="Calibri" panose="020F0502020204030204" pitchFamily="34" charset="0"/>
              </a:rPr>
              <a:t> went out to meet him after his return from the slaughter of </a:t>
            </a:r>
            <a:r>
              <a:rPr lang="en-US" sz="1800" b="0" i="0" dirty="0" err="1">
                <a:effectLst/>
                <a:latin typeface="Calibri" panose="020F0502020204030204" pitchFamily="34" charset="0"/>
              </a:rPr>
              <a:t>Kedorla’omer</a:t>
            </a:r>
            <a:r>
              <a:rPr lang="en-US" sz="1800" b="0" i="0" dirty="0">
                <a:effectLst/>
                <a:latin typeface="Calibri" panose="020F0502020204030204" pitchFamily="34" charset="0"/>
              </a:rPr>
              <a:t>, and of the kings that were with him, at the valley of </a:t>
            </a:r>
            <a:r>
              <a:rPr lang="en-US" sz="1800" b="0" i="0" dirty="0" err="1">
                <a:effectLst/>
                <a:latin typeface="Calibri" panose="020F0502020204030204" pitchFamily="34" charset="0"/>
              </a:rPr>
              <a:t>Shavah</a:t>
            </a:r>
            <a:r>
              <a:rPr lang="en-US" sz="1800" b="0" i="0" dirty="0">
                <a:effectLst/>
                <a:latin typeface="Calibri" panose="020F0502020204030204" pitchFamily="34" charset="0"/>
              </a:rPr>
              <a:t> which is the kings valley. This was apparently no small victory for Avram who was obviously far outnumbered by these 4- kings. Vs:18 And </a:t>
            </a:r>
            <a:r>
              <a:rPr lang="en-US" sz="1800" b="0" i="0" dirty="0" err="1">
                <a:effectLst/>
                <a:latin typeface="Calibri" panose="020F0502020204030204" pitchFamily="34" charset="0"/>
              </a:rPr>
              <a:t>Malkiy-Tsedeq</a:t>
            </a:r>
            <a:r>
              <a:rPr lang="en-US" sz="1800" b="0" i="0" dirty="0">
                <a:effectLst/>
                <a:latin typeface="Calibri" panose="020F0502020204030204" pitchFamily="34" charset="0"/>
              </a:rPr>
              <a:t> King of </a:t>
            </a:r>
            <a:r>
              <a:rPr lang="en-US" sz="1800" b="0" i="0" dirty="0" err="1">
                <a:effectLst/>
                <a:latin typeface="Calibri" panose="020F0502020204030204" pitchFamily="34" charset="0"/>
              </a:rPr>
              <a:t>Shalem</a:t>
            </a:r>
            <a:r>
              <a:rPr lang="en-US" sz="1800" b="0" i="0" dirty="0">
                <a:effectLst/>
                <a:latin typeface="Calibri" panose="020F0502020204030204" pitchFamily="34" charset="0"/>
              </a:rPr>
              <a:t> brought forth bread and wine: and he was the Priest of AL </a:t>
            </a:r>
            <a:r>
              <a:rPr lang="en-US" sz="1800" b="0" i="0" dirty="0" err="1">
                <a:effectLst/>
                <a:latin typeface="Calibri" panose="020F0502020204030204" pitchFamily="34" charset="0"/>
              </a:rPr>
              <a:t>Alyon</a:t>
            </a:r>
            <a:r>
              <a:rPr lang="en-US" sz="1800" b="0" i="0" dirty="0">
                <a:effectLst/>
                <a:latin typeface="Calibri" panose="020F0502020204030204" pitchFamily="34" charset="0"/>
              </a:rPr>
              <a:t>. In 1 Corinthians 11:24-25 </a:t>
            </a:r>
            <a:r>
              <a:rPr lang="en-US" sz="1800" b="0" i="0" dirty="0" err="1">
                <a:effectLst/>
                <a:latin typeface="Calibri" panose="020F0502020204030204" pitchFamily="34" charset="0"/>
              </a:rPr>
              <a:t>Yahusha</a:t>
            </a:r>
            <a:r>
              <a:rPr lang="en-US" sz="1800" b="0" i="0" dirty="0">
                <a:effectLst/>
                <a:latin typeface="Calibri" panose="020F0502020204030204" pitchFamily="34" charset="0"/>
              </a:rPr>
              <a:t> used bread and wine to signify his renewed Covenant with his disciples.  </a:t>
            </a:r>
            <a:endParaRPr lang="en-US" sz="1800" b="0" i="0" dirty="0">
              <a:effectLst/>
            </a:endParaRPr>
          </a:p>
        </p:txBody>
      </p:sp>
    </p:spTree>
    <p:extLst>
      <p:ext uri="{BB962C8B-B14F-4D97-AF65-F5344CB8AC3E}">
        <p14:creationId xmlns:p14="http://schemas.microsoft.com/office/powerpoint/2010/main" val="11140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9AEE05B2-6F28-284F-65B3-D429A8B383F1}"/>
              </a:ext>
            </a:extLst>
          </p:cNvPr>
          <p:cNvSpPr>
            <a:spLocks/>
          </p:cNvSpPr>
          <p:nvPr/>
        </p:nvSpPr>
        <p:spPr>
          <a:xfrm>
            <a:off x="643467" y="333631"/>
            <a:ext cx="5270270" cy="5338119"/>
          </a:xfrm>
          <a:prstGeom prst="rect">
            <a:avLst/>
          </a:prstGeom>
        </p:spPr>
        <p:txBody>
          <a:bodyPr>
            <a:normAutofit/>
          </a:bodyPr>
          <a:lstStyle/>
          <a:p>
            <a:pPr defTabSz="516636">
              <a:lnSpc>
                <a:spcPct val="90000"/>
              </a:lnSpc>
              <a:spcAft>
                <a:spcPts val="600"/>
              </a:spcAft>
            </a:pPr>
            <a:r>
              <a:rPr lang="en-US" sz="1600" kern="1200" dirty="0">
                <a:solidFill>
                  <a:schemeClr val="tx1"/>
                </a:solidFill>
                <a:latin typeface="Calibri" panose="020F0502020204030204" pitchFamily="34" charset="0"/>
                <a:ea typeface="+mn-ea"/>
                <a:cs typeface="+mn-cs"/>
              </a:rPr>
              <a:t>And I believe as our High Priest per Hebrews 2:17 and Hebrews 4:14 </a:t>
            </a:r>
            <a:r>
              <a:rPr lang="en-US" sz="1600" kern="1200" dirty="0" err="1">
                <a:solidFill>
                  <a:schemeClr val="tx1"/>
                </a:solidFill>
                <a:latin typeface="Calibri" panose="020F0502020204030204" pitchFamily="34" charset="0"/>
                <a:ea typeface="+mn-ea"/>
                <a:cs typeface="+mn-cs"/>
              </a:rPr>
              <a:t>Yahusha</a:t>
            </a:r>
            <a:r>
              <a:rPr lang="en-US" sz="1600" kern="1200" dirty="0">
                <a:solidFill>
                  <a:schemeClr val="tx1"/>
                </a:solidFill>
                <a:latin typeface="Calibri" panose="020F0502020204030204" pitchFamily="34" charset="0"/>
                <a:ea typeface="+mn-ea"/>
                <a:cs typeface="+mn-cs"/>
              </a:rPr>
              <a:t> in his office per Hebrews 5:10 of High Priest in the order of </a:t>
            </a:r>
            <a:r>
              <a:rPr lang="en-US" sz="1600" kern="1200" dirty="0" err="1">
                <a:solidFill>
                  <a:schemeClr val="tx1"/>
                </a:solidFill>
                <a:latin typeface="Calibri" panose="020F0502020204030204" pitchFamily="34" charset="0"/>
                <a:ea typeface="+mn-ea"/>
                <a:cs typeface="+mn-cs"/>
              </a:rPr>
              <a:t>Malkiy-Tsedeq</a:t>
            </a:r>
            <a:r>
              <a:rPr lang="en-US" sz="1600" kern="1200" dirty="0">
                <a:solidFill>
                  <a:schemeClr val="tx1"/>
                </a:solidFill>
                <a:latin typeface="Calibri" panose="020F0502020204030204" pitchFamily="34" charset="0"/>
                <a:ea typeface="+mn-ea"/>
                <a:cs typeface="+mn-cs"/>
              </a:rPr>
              <a:t> King of </a:t>
            </a:r>
            <a:r>
              <a:rPr lang="en-US" sz="1600" kern="1200" dirty="0" err="1">
                <a:solidFill>
                  <a:schemeClr val="tx1"/>
                </a:solidFill>
                <a:latin typeface="Calibri" panose="020F0502020204030204" pitchFamily="34" charset="0"/>
                <a:ea typeface="+mn-ea"/>
                <a:cs typeface="+mn-cs"/>
              </a:rPr>
              <a:t>Shalem</a:t>
            </a:r>
            <a:r>
              <a:rPr lang="en-US" sz="1600" kern="1200" dirty="0">
                <a:solidFill>
                  <a:schemeClr val="tx1"/>
                </a:solidFill>
                <a:latin typeface="Calibri" panose="020F0502020204030204" pitchFamily="34" charset="0"/>
                <a:ea typeface="+mn-ea"/>
                <a:cs typeface="+mn-cs"/>
              </a:rPr>
              <a:t> </a:t>
            </a:r>
            <a:r>
              <a:rPr lang="en-US" sz="1600" kern="1200" dirty="0" err="1">
                <a:solidFill>
                  <a:schemeClr val="tx1"/>
                </a:solidFill>
                <a:latin typeface="Calibri" panose="020F0502020204030204" pitchFamily="34" charset="0"/>
                <a:ea typeface="+mn-ea"/>
                <a:cs typeface="+mn-cs"/>
              </a:rPr>
              <a:t>ie</a:t>
            </a:r>
            <a:r>
              <a:rPr lang="en-US" sz="1600" kern="1200" dirty="0">
                <a:solidFill>
                  <a:schemeClr val="tx1"/>
                </a:solidFill>
                <a:latin typeface="Calibri" panose="020F0502020204030204" pitchFamily="34" charset="0"/>
                <a:ea typeface="+mn-ea"/>
                <a:cs typeface="+mn-cs"/>
              </a:rPr>
              <a:t>; (peace and righteousness) used bread and wine to renew his Covenant with Avram. Continuing on in Genesis 14:19, And he (</a:t>
            </a:r>
            <a:r>
              <a:rPr lang="en-US" sz="1600" kern="1200" dirty="0" err="1">
                <a:solidFill>
                  <a:schemeClr val="tx1"/>
                </a:solidFill>
                <a:latin typeface="Calibri" panose="020F0502020204030204" pitchFamily="34" charset="0"/>
                <a:ea typeface="+mn-ea"/>
                <a:cs typeface="+mn-cs"/>
              </a:rPr>
              <a:t>Malkiy-Tsedeq</a:t>
            </a:r>
            <a:r>
              <a:rPr lang="en-US" sz="1600" kern="1200" dirty="0">
                <a:solidFill>
                  <a:schemeClr val="tx1"/>
                </a:solidFill>
                <a:latin typeface="Calibri" panose="020F0502020204030204" pitchFamily="34" charset="0"/>
                <a:ea typeface="+mn-ea"/>
                <a:cs typeface="+mn-cs"/>
              </a:rPr>
              <a:t>) blessed him, and said, Blessed be Avram of AL </a:t>
            </a:r>
            <a:r>
              <a:rPr lang="en-US" sz="1600" kern="1200" dirty="0" err="1">
                <a:solidFill>
                  <a:schemeClr val="tx1"/>
                </a:solidFill>
                <a:latin typeface="Calibri" panose="020F0502020204030204" pitchFamily="34" charset="0"/>
                <a:ea typeface="+mn-ea"/>
                <a:cs typeface="+mn-cs"/>
              </a:rPr>
              <a:t>Alyon</a:t>
            </a:r>
            <a:r>
              <a:rPr lang="en-US" sz="1600" kern="1200" dirty="0">
                <a:solidFill>
                  <a:schemeClr val="tx1"/>
                </a:solidFill>
                <a:latin typeface="Calibri" panose="020F0502020204030204" pitchFamily="34" charset="0"/>
                <a:ea typeface="+mn-ea"/>
                <a:cs typeface="+mn-cs"/>
              </a:rPr>
              <a:t>, possessor of heaven and earth: Vs:20, And blessed be AL </a:t>
            </a:r>
            <a:r>
              <a:rPr lang="en-US" sz="1600" kern="1200" dirty="0" err="1">
                <a:solidFill>
                  <a:schemeClr val="tx1"/>
                </a:solidFill>
                <a:latin typeface="Calibri" panose="020F0502020204030204" pitchFamily="34" charset="0"/>
                <a:ea typeface="+mn-ea"/>
                <a:cs typeface="+mn-cs"/>
              </a:rPr>
              <a:t>Alyon</a:t>
            </a:r>
            <a:r>
              <a:rPr lang="en-US" sz="1600" kern="1200" dirty="0">
                <a:solidFill>
                  <a:schemeClr val="tx1"/>
                </a:solidFill>
                <a:latin typeface="Calibri" panose="020F0502020204030204" pitchFamily="34" charset="0"/>
                <a:ea typeface="+mn-ea"/>
                <a:cs typeface="+mn-cs"/>
              </a:rPr>
              <a:t>, which has delivered your enemies into your hand. And he </a:t>
            </a:r>
            <a:r>
              <a:rPr lang="en-US" sz="1600" kern="1200" dirty="0" err="1">
                <a:solidFill>
                  <a:schemeClr val="tx1"/>
                </a:solidFill>
                <a:latin typeface="Calibri" panose="020F0502020204030204" pitchFamily="34" charset="0"/>
                <a:ea typeface="+mn-ea"/>
                <a:cs typeface="+mn-cs"/>
              </a:rPr>
              <a:t>ie</a:t>
            </a:r>
            <a:r>
              <a:rPr lang="en-US" sz="1600" kern="1200" dirty="0">
                <a:solidFill>
                  <a:schemeClr val="tx1"/>
                </a:solidFill>
                <a:latin typeface="Calibri" panose="020F0502020204030204" pitchFamily="34" charset="0"/>
                <a:ea typeface="+mn-ea"/>
                <a:cs typeface="+mn-cs"/>
              </a:rPr>
              <a:t>: (Avram per Hebrews 7:2) gave (</a:t>
            </a:r>
            <a:r>
              <a:rPr lang="en-US" sz="1600" kern="1200" dirty="0" err="1">
                <a:solidFill>
                  <a:schemeClr val="tx1"/>
                </a:solidFill>
                <a:latin typeface="Calibri" panose="020F0502020204030204" pitchFamily="34" charset="0"/>
                <a:ea typeface="+mn-ea"/>
                <a:cs typeface="+mn-cs"/>
              </a:rPr>
              <a:t>Malkiy-Tsedeq</a:t>
            </a:r>
            <a:r>
              <a:rPr lang="en-US" sz="1600" kern="1200" dirty="0">
                <a:solidFill>
                  <a:schemeClr val="tx1"/>
                </a:solidFill>
                <a:latin typeface="Calibri" panose="020F0502020204030204" pitchFamily="34" charset="0"/>
                <a:ea typeface="+mn-ea"/>
                <a:cs typeface="+mn-cs"/>
              </a:rPr>
              <a:t>) tithes of all. And the king of </a:t>
            </a:r>
            <a:r>
              <a:rPr lang="en-US" sz="1600" kern="1200" dirty="0" err="1">
                <a:solidFill>
                  <a:schemeClr val="tx1"/>
                </a:solidFill>
                <a:latin typeface="Calibri" panose="020F0502020204030204" pitchFamily="34" charset="0"/>
                <a:ea typeface="+mn-ea"/>
                <a:cs typeface="+mn-cs"/>
              </a:rPr>
              <a:t>Cedom</a:t>
            </a:r>
            <a:r>
              <a:rPr lang="en-US" sz="1600" kern="1200" dirty="0">
                <a:solidFill>
                  <a:schemeClr val="tx1"/>
                </a:solidFill>
                <a:latin typeface="Calibri" panose="020F0502020204030204" pitchFamily="34" charset="0"/>
                <a:ea typeface="+mn-ea"/>
                <a:cs typeface="+mn-cs"/>
              </a:rPr>
              <a:t> said unto AL-Avram, Give me the “persons” </a:t>
            </a:r>
            <a:r>
              <a:rPr lang="en-US" sz="1600" kern="1200" dirty="0" err="1">
                <a:solidFill>
                  <a:schemeClr val="tx1"/>
                </a:solidFill>
                <a:latin typeface="Calibri" panose="020F0502020204030204" pitchFamily="34" charset="0"/>
                <a:ea typeface="+mn-ea"/>
                <a:cs typeface="+mn-cs"/>
              </a:rPr>
              <a:t>ie</a:t>
            </a:r>
            <a:r>
              <a:rPr lang="en-US" sz="1600" kern="1200" dirty="0">
                <a:solidFill>
                  <a:schemeClr val="tx1"/>
                </a:solidFill>
                <a:latin typeface="Calibri" panose="020F0502020204030204" pitchFamily="34" charset="0"/>
                <a:ea typeface="+mn-ea"/>
                <a:cs typeface="+mn-cs"/>
              </a:rPr>
              <a:t>; (Strong’s Hebrew word H-5315= Nephesh and means souls), and take the goods for yourself. This king of </a:t>
            </a:r>
            <a:r>
              <a:rPr lang="en-US" sz="1600" kern="1200" dirty="0" err="1">
                <a:solidFill>
                  <a:schemeClr val="tx1"/>
                </a:solidFill>
                <a:latin typeface="Calibri" panose="020F0502020204030204" pitchFamily="34" charset="0"/>
                <a:ea typeface="+mn-ea"/>
                <a:cs typeface="+mn-cs"/>
              </a:rPr>
              <a:t>Cedom</a:t>
            </a:r>
            <a:r>
              <a:rPr lang="en-US" sz="1600" kern="1200" dirty="0">
                <a:solidFill>
                  <a:schemeClr val="tx1"/>
                </a:solidFill>
                <a:latin typeface="Calibri" panose="020F0502020204030204" pitchFamily="34" charset="0"/>
                <a:ea typeface="+mn-ea"/>
                <a:cs typeface="+mn-cs"/>
              </a:rPr>
              <a:t> wanted the souls that Avram saved and was hoping Avram would only be interested in the material riches because that’s how the chief ones of the world think. But in Genesis 14:22 Avram states to the king of </a:t>
            </a:r>
            <a:r>
              <a:rPr lang="en-US" sz="1600" kern="1200" dirty="0" err="1">
                <a:solidFill>
                  <a:schemeClr val="tx1"/>
                </a:solidFill>
                <a:latin typeface="Calibri" panose="020F0502020204030204" pitchFamily="34" charset="0"/>
                <a:ea typeface="+mn-ea"/>
                <a:cs typeface="+mn-cs"/>
              </a:rPr>
              <a:t>Cedom</a:t>
            </a:r>
            <a:r>
              <a:rPr lang="en-US" sz="1600" kern="1200" dirty="0">
                <a:solidFill>
                  <a:schemeClr val="tx1"/>
                </a:solidFill>
                <a:latin typeface="Calibri" panose="020F0502020204030204" pitchFamily="34" charset="0"/>
                <a:ea typeface="+mn-ea"/>
                <a:cs typeface="+mn-cs"/>
              </a:rPr>
              <a:t>, I have lift up my hand unto AL-</a:t>
            </a:r>
            <a:r>
              <a:rPr lang="en-US" sz="1600" kern="1200" dirty="0" err="1">
                <a:solidFill>
                  <a:schemeClr val="tx1"/>
                </a:solidFill>
                <a:latin typeface="Calibri" panose="020F0502020204030204" pitchFamily="34" charset="0"/>
                <a:ea typeface="+mn-ea"/>
                <a:cs typeface="+mn-cs"/>
              </a:rPr>
              <a:t>Yahuah</a:t>
            </a:r>
            <a:r>
              <a:rPr lang="en-US" sz="1600" kern="1200" dirty="0">
                <a:solidFill>
                  <a:schemeClr val="tx1"/>
                </a:solidFill>
                <a:latin typeface="Calibri" panose="020F0502020204030204" pitchFamily="34" charset="0"/>
                <a:ea typeface="+mn-ea"/>
                <a:cs typeface="+mn-cs"/>
              </a:rPr>
              <a:t> , AL </a:t>
            </a:r>
            <a:r>
              <a:rPr lang="en-US" sz="1600" kern="1200" dirty="0" err="1">
                <a:solidFill>
                  <a:schemeClr val="tx1"/>
                </a:solidFill>
                <a:latin typeface="Calibri" panose="020F0502020204030204" pitchFamily="34" charset="0"/>
                <a:ea typeface="+mn-ea"/>
                <a:cs typeface="+mn-cs"/>
              </a:rPr>
              <a:t>Alyon</a:t>
            </a:r>
            <a:r>
              <a:rPr lang="en-US" sz="1600" kern="1200" dirty="0">
                <a:solidFill>
                  <a:schemeClr val="tx1"/>
                </a:solidFill>
                <a:latin typeface="Calibri" panose="020F0502020204030204" pitchFamily="34" charset="0"/>
                <a:ea typeface="+mn-ea"/>
                <a:cs typeface="+mn-cs"/>
              </a:rPr>
              <a:t>, the possessor of heaven and earth Vs:23, That I will not take from a thread even a shoe latchet, and that I will not take anything that is yours, lest you should say, I have made Avram rich. So, per Exodus 18:4 </a:t>
            </a:r>
            <a:r>
              <a:rPr lang="en-US" sz="1600" kern="1200" dirty="0" err="1">
                <a:solidFill>
                  <a:schemeClr val="tx1"/>
                </a:solidFill>
                <a:latin typeface="Calibri" panose="020F0502020204030204" pitchFamily="34" charset="0"/>
                <a:ea typeface="+mn-ea"/>
                <a:cs typeface="+mn-cs"/>
              </a:rPr>
              <a:t>Yahuah</a:t>
            </a:r>
            <a:r>
              <a:rPr lang="en-US" sz="1600" kern="1200" dirty="0">
                <a:solidFill>
                  <a:schemeClr val="tx1"/>
                </a:solidFill>
                <a:latin typeface="Calibri" panose="020F0502020204030204" pitchFamily="34" charset="0"/>
                <a:ea typeface="+mn-ea"/>
                <a:cs typeface="+mn-cs"/>
              </a:rPr>
              <a:t> states; Behold, all souls are mine.</a:t>
            </a:r>
            <a:endParaRPr lang="en-US" sz="1600" dirty="0"/>
          </a:p>
        </p:txBody>
      </p:sp>
      <p:sp>
        <p:nvSpPr>
          <p:cNvPr id="6" name="Content Placeholder 5">
            <a:extLst>
              <a:ext uri="{FF2B5EF4-FFF2-40B4-BE49-F238E27FC236}">
                <a16:creationId xmlns:a16="http://schemas.microsoft.com/office/drawing/2014/main" id="{2168FE4C-C340-D79E-792C-16DEFB375216}"/>
              </a:ext>
            </a:extLst>
          </p:cNvPr>
          <p:cNvSpPr>
            <a:spLocks/>
          </p:cNvSpPr>
          <p:nvPr/>
        </p:nvSpPr>
        <p:spPr>
          <a:xfrm>
            <a:off x="6278263" y="333632"/>
            <a:ext cx="5270270" cy="5338119"/>
          </a:xfrm>
          <a:prstGeom prst="rect">
            <a:avLst/>
          </a:prstGeom>
        </p:spPr>
        <p:txBody>
          <a:bodyPr>
            <a:normAutofit/>
          </a:bodyPr>
          <a:lstStyle/>
          <a:p>
            <a:pPr defTabSz="516636">
              <a:lnSpc>
                <a:spcPct val="90000"/>
              </a:lnSpc>
              <a:spcAft>
                <a:spcPts val="600"/>
              </a:spcAft>
            </a:pPr>
            <a:r>
              <a:rPr lang="en-US" sz="1600" kern="1200" dirty="0">
                <a:solidFill>
                  <a:schemeClr val="tx1"/>
                </a:solidFill>
                <a:latin typeface="Calibri" panose="020F0502020204030204" pitchFamily="34" charset="0"/>
                <a:ea typeface="+mn-ea"/>
                <a:cs typeface="+mn-cs"/>
              </a:rPr>
              <a:t>So Avram was faithful to </a:t>
            </a:r>
            <a:r>
              <a:rPr lang="en-US" sz="1600" kern="1200" dirty="0" err="1">
                <a:solidFill>
                  <a:schemeClr val="tx1"/>
                </a:solidFill>
                <a:latin typeface="Calibri" panose="020F0502020204030204" pitchFamily="34" charset="0"/>
                <a:ea typeface="+mn-ea"/>
                <a:cs typeface="+mn-cs"/>
              </a:rPr>
              <a:t>Yahuah</a:t>
            </a:r>
            <a:r>
              <a:rPr lang="en-US" sz="1600" kern="1200" dirty="0">
                <a:solidFill>
                  <a:schemeClr val="tx1"/>
                </a:solidFill>
                <a:latin typeface="Calibri" panose="020F0502020204030204" pitchFamily="34" charset="0"/>
                <a:ea typeface="+mn-ea"/>
                <a:cs typeface="+mn-cs"/>
              </a:rPr>
              <a:t> and saved all those souls for </a:t>
            </a:r>
            <a:r>
              <a:rPr lang="en-US" sz="1600" kern="1200" dirty="0" err="1">
                <a:solidFill>
                  <a:schemeClr val="tx1"/>
                </a:solidFill>
                <a:latin typeface="Calibri" panose="020F0502020204030204" pitchFamily="34" charset="0"/>
                <a:ea typeface="+mn-ea"/>
                <a:cs typeface="+mn-cs"/>
              </a:rPr>
              <a:t>Yahuah</a:t>
            </a:r>
            <a:r>
              <a:rPr lang="en-US" sz="1600" kern="1200" dirty="0">
                <a:solidFill>
                  <a:schemeClr val="tx1"/>
                </a:solidFill>
                <a:latin typeface="Calibri" panose="020F0502020204030204" pitchFamily="34" charset="0"/>
                <a:ea typeface="+mn-ea"/>
                <a:cs typeface="+mn-cs"/>
              </a:rPr>
              <a:t> and flatly refused trading them to king of </a:t>
            </a:r>
            <a:r>
              <a:rPr lang="en-US" sz="1600" kern="1200" dirty="0" err="1">
                <a:solidFill>
                  <a:schemeClr val="tx1"/>
                </a:solidFill>
                <a:latin typeface="Calibri" panose="020F0502020204030204" pitchFamily="34" charset="0"/>
                <a:ea typeface="+mn-ea"/>
                <a:cs typeface="+mn-cs"/>
              </a:rPr>
              <a:t>Cedom</a:t>
            </a:r>
            <a:r>
              <a:rPr lang="en-US" sz="1600" kern="1200" dirty="0">
                <a:solidFill>
                  <a:schemeClr val="tx1"/>
                </a:solidFill>
                <a:latin typeface="Calibri" panose="020F0502020204030204" pitchFamily="34" charset="0"/>
                <a:ea typeface="+mn-ea"/>
                <a:cs typeface="+mn-cs"/>
              </a:rPr>
              <a:t> for his gold, silver and material riches and for that the one who had no beginning and no end being immortal per 1Timothy 1:17 </a:t>
            </a:r>
            <a:r>
              <a:rPr lang="en-US" sz="1600" kern="1200" dirty="0" err="1">
                <a:solidFill>
                  <a:schemeClr val="tx1"/>
                </a:solidFill>
                <a:latin typeface="Calibri" panose="020F0502020204030204" pitchFamily="34" charset="0"/>
                <a:ea typeface="+mn-ea"/>
                <a:cs typeface="+mn-cs"/>
              </a:rPr>
              <a:t>Yahusha</a:t>
            </a:r>
            <a:r>
              <a:rPr lang="en-US" sz="1600" kern="1200" dirty="0">
                <a:solidFill>
                  <a:schemeClr val="tx1"/>
                </a:solidFill>
                <a:latin typeface="Calibri" panose="020F0502020204030204" pitchFamily="34" charset="0"/>
                <a:ea typeface="+mn-ea"/>
                <a:cs typeface="+mn-cs"/>
              </a:rPr>
              <a:t> our High Priest in the order of </a:t>
            </a:r>
            <a:r>
              <a:rPr lang="en-US" sz="1600" kern="1200" dirty="0" err="1">
                <a:solidFill>
                  <a:schemeClr val="tx1"/>
                </a:solidFill>
                <a:latin typeface="Calibri" panose="020F0502020204030204" pitchFamily="34" charset="0"/>
                <a:ea typeface="+mn-ea"/>
                <a:cs typeface="+mn-cs"/>
              </a:rPr>
              <a:t>Malkiy-Tsedeq</a:t>
            </a:r>
            <a:r>
              <a:rPr lang="en-US" sz="1600" kern="1200" dirty="0">
                <a:solidFill>
                  <a:schemeClr val="tx1"/>
                </a:solidFill>
                <a:latin typeface="Calibri" panose="020F0502020204030204" pitchFamily="34" charset="0"/>
                <a:ea typeface="+mn-ea"/>
                <a:cs typeface="+mn-cs"/>
              </a:rPr>
              <a:t> King of Peace and righteousness renewed his Bread and Wine Covenant with Avram. The 2</a:t>
            </a:r>
            <a:r>
              <a:rPr lang="en-US" sz="1600" kern="1200" baseline="30000" dirty="0">
                <a:solidFill>
                  <a:schemeClr val="tx1"/>
                </a:solidFill>
                <a:latin typeface="Calibri" panose="020F0502020204030204" pitchFamily="34" charset="0"/>
                <a:ea typeface="+mn-ea"/>
                <a:cs typeface="+mn-cs"/>
              </a:rPr>
              <a:t>nd</a:t>
            </a:r>
            <a:r>
              <a:rPr lang="en-US" sz="1600" kern="1200" dirty="0">
                <a:solidFill>
                  <a:schemeClr val="tx1"/>
                </a:solidFill>
                <a:latin typeface="Calibri" panose="020F0502020204030204" pitchFamily="34" charset="0"/>
                <a:ea typeface="+mn-ea"/>
                <a:cs typeface="+mn-cs"/>
              </a:rPr>
              <a:t> place in scripture that teaches about tithes is in Genesis 28:22. Where in Genesis 28:13 </a:t>
            </a:r>
            <a:r>
              <a:rPr lang="en-US" sz="1600" kern="1200" dirty="0" err="1">
                <a:solidFill>
                  <a:schemeClr val="tx1"/>
                </a:solidFill>
                <a:latin typeface="Calibri" panose="020F0502020204030204" pitchFamily="34" charset="0"/>
                <a:ea typeface="+mn-ea"/>
                <a:cs typeface="+mn-cs"/>
              </a:rPr>
              <a:t>Ya’aqov</a:t>
            </a:r>
            <a:r>
              <a:rPr lang="en-US" sz="1600" kern="1200" dirty="0">
                <a:solidFill>
                  <a:schemeClr val="tx1"/>
                </a:solidFill>
                <a:latin typeface="Calibri" panose="020F0502020204030204" pitchFamily="34" charset="0"/>
                <a:ea typeface="+mn-ea"/>
                <a:cs typeface="+mn-cs"/>
              </a:rPr>
              <a:t>/ Jacob had a dream and saw </a:t>
            </a:r>
            <a:r>
              <a:rPr lang="en-US" sz="1600" kern="1200" dirty="0" err="1">
                <a:solidFill>
                  <a:schemeClr val="tx1"/>
                </a:solidFill>
                <a:latin typeface="Calibri" panose="020F0502020204030204" pitchFamily="34" charset="0"/>
                <a:ea typeface="+mn-ea"/>
                <a:cs typeface="+mn-cs"/>
              </a:rPr>
              <a:t>Yahuah</a:t>
            </a:r>
            <a:r>
              <a:rPr lang="en-US" sz="1600" kern="1200" dirty="0">
                <a:solidFill>
                  <a:schemeClr val="tx1"/>
                </a:solidFill>
                <a:latin typeface="Calibri" panose="020F0502020204030204" pitchFamily="34" charset="0"/>
                <a:ea typeface="+mn-ea"/>
                <a:cs typeface="+mn-cs"/>
              </a:rPr>
              <a:t> at the top of a ladder and reiterated His promise saying; I am </a:t>
            </a:r>
            <a:r>
              <a:rPr lang="en-US" sz="1600" kern="1200" dirty="0" err="1">
                <a:solidFill>
                  <a:schemeClr val="tx1"/>
                </a:solidFill>
                <a:latin typeface="Calibri" panose="020F0502020204030204" pitchFamily="34" charset="0"/>
                <a:ea typeface="+mn-ea"/>
                <a:cs typeface="+mn-cs"/>
              </a:rPr>
              <a:t>Yahuah</a:t>
            </a:r>
            <a:r>
              <a:rPr lang="en-US" sz="1600" kern="1200" dirty="0">
                <a:solidFill>
                  <a:schemeClr val="tx1"/>
                </a:solidFill>
                <a:latin typeface="Calibri" panose="020F0502020204030204" pitchFamily="34" charset="0"/>
                <a:ea typeface="+mn-ea"/>
                <a:cs typeface="+mn-cs"/>
              </a:rPr>
              <a:t> </a:t>
            </a:r>
            <a:r>
              <a:rPr lang="en-US" sz="1600" kern="1200" dirty="0" err="1">
                <a:solidFill>
                  <a:schemeClr val="tx1"/>
                </a:solidFill>
                <a:latin typeface="Calibri" panose="020F0502020204030204" pitchFamily="34" charset="0"/>
                <a:ea typeface="+mn-ea"/>
                <a:cs typeface="+mn-cs"/>
              </a:rPr>
              <a:t>Aluhiym</a:t>
            </a:r>
            <a:r>
              <a:rPr lang="en-US" sz="1600" kern="1200" dirty="0">
                <a:solidFill>
                  <a:schemeClr val="tx1"/>
                </a:solidFill>
                <a:latin typeface="Calibri" panose="020F0502020204030204" pitchFamily="34" charset="0"/>
                <a:ea typeface="+mn-ea"/>
                <a:cs typeface="+mn-cs"/>
              </a:rPr>
              <a:t> of Abraham your father, and the </a:t>
            </a:r>
            <a:r>
              <a:rPr lang="en-US" sz="1600" kern="1200" dirty="0" err="1">
                <a:solidFill>
                  <a:schemeClr val="tx1"/>
                </a:solidFill>
                <a:latin typeface="Calibri" panose="020F0502020204030204" pitchFamily="34" charset="0"/>
                <a:ea typeface="+mn-ea"/>
                <a:cs typeface="+mn-cs"/>
              </a:rPr>
              <a:t>Aluhiym</a:t>
            </a:r>
            <a:r>
              <a:rPr lang="en-US" sz="1600" kern="1200" dirty="0">
                <a:solidFill>
                  <a:schemeClr val="tx1"/>
                </a:solidFill>
                <a:latin typeface="Calibri" panose="020F0502020204030204" pitchFamily="34" charset="0"/>
                <a:ea typeface="+mn-ea"/>
                <a:cs typeface="+mn-cs"/>
              </a:rPr>
              <a:t> of </a:t>
            </a:r>
            <a:r>
              <a:rPr lang="en-US" sz="1600" kern="1200" dirty="0" err="1">
                <a:solidFill>
                  <a:schemeClr val="tx1"/>
                </a:solidFill>
                <a:latin typeface="Calibri" panose="020F0502020204030204" pitchFamily="34" charset="0"/>
                <a:ea typeface="+mn-ea"/>
                <a:cs typeface="+mn-cs"/>
              </a:rPr>
              <a:t>Yitschaq</a:t>
            </a:r>
            <a:r>
              <a:rPr lang="en-US" sz="1600" kern="1200" dirty="0">
                <a:solidFill>
                  <a:schemeClr val="tx1"/>
                </a:solidFill>
                <a:latin typeface="Calibri" panose="020F0502020204030204" pitchFamily="34" charset="0"/>
                <a:ea typeface="+mn-ea"/>
                <a:cs typeface="+mn-cs"/>
              </a:rPr>
              <a:t>/ Isaac: the land whereon you lie, to you will I give it, and to your seed. Vs:14 And your seed shall be as the dust of the earth……and all the families of the earth shall be blessed in your seed. Vs 15, And behold, I am with you, and will guard you in all places whither you go, and will bring you again into this land; for I will not leave you, until I have done that which I have spoken to you of. Vs:16, And </a:t>
            </a:r>
            <a:r>
              <a:rPr lang="en-US" sz="1600" kern="1200" dirty="0" err="1">
                <a:solidFill>
                  <a:schemeClr val="tx1"/>
                </a:solidFill>
                <a:latin typeface="Calibri" panose="020F0502020204030204" pitchFamily="34" charset="0"/>
                <a:ea typeface="+mn-ea"/>
                <a:cs typeface="+mn-cs"/>
              </a:rPr>
              <a:t>Ya’oqov</a:t>
            </a:r>
            <a:r>
              <a:rPr lang="en-US" sz="1600" kern="1200" dirty="0">
                <a:solidFill>
                  <a:schemeClr val="tx1"/>
                </a:solidFill>
                <a:latin typeface="Calibri" panose="020F0502020204030204" pitchFamily="34" charset="0"/>
                <a:ea typeface="+mn-ea"/>
                <a:cs typeface="+mn-cs"/>
              </a:rPr>
              <a:t>/Jacob awoke out of his sleep, and he said, Surely </a:t>
            </a:r>
            <a:r>
              <a:rPr lang="en-US" sz="1600" kern="1200" dirty="0" err="1">
                <a:solidFill>
                  <a:schemeClr val="tx1"/>
                </a:solidFill>
                <a:latin typeface="Calibri" panose="020F0502020204030204" pitchFamily="34" charset="0"/>
                <a:ea typeface="+mn-ea"/>
                <a:cs typeface="+mn-cs"/>
              </a:rPr>
              <a:t>Yahuah</a:t>
            </a:r>
            <a:r>
              <a:rPr lang="en-US" sz="1600" kern="1200" dirty="0">
                <a:solidFill>
                  <a:schemeClr val="tx1"/>
                </a:solidFill>
                <a:latin typeface="Calibri" panose="020F0502020204030204" pitchFamily="34" charset="0"/>
                <a:ea typeface="+mn-ea"/>
                <a:cs typeface="+mn-cs"/>
              </a:rPr>
              <a:t> is in this place; and I knew I not. Vs:17, And he was afraid, and said, How dreadful is this place! This is none other but the house of </a:t>
            </a:r>
            <a:r>
              <a:rPr lang="en-US" sz="1600" kern="1200" dirty="0" err="1">
                <a:solidFill>
                  <a:schemeClr val="tx1"/>
                </a:solidFill>
                <a:latin typeface="Calibri" panose="020F0502020204030204" pitchFamily="34" charset="0"/>
                <a:ea typeface="+mn-ea"/>
                <a:cs typeface="+mn-cs"/>
              </a:rPr>
              <a:t>Aluhiym</a:t>
            </a:r>
            <a:r>
              <a:rPr lang="en-US" sz="1600" kern="1200" dirty="0">
                <a:solidFill>
                  <a:schemeClr val="tx1"/>
                </a:solidFill>
                <a:latin typeface="Calibri" panose="020F0502020204030204" pitchFamily="34" charset="0"/>
                <a:ea typeface="+mn-ea"/>
                <a:cs typeface="+mn-cs"/>
              </a:rPr>
              <a:t>, and this is the gate of heaven. </a:t>
            </a:r>
            <a:endParaRPr lang="en-US" sz="1600" b="0" i="0" dirty="0">
              <a:effectLst/>
            </a:endParaRPr>
          </a:p>
        </p:txBody>
      </p:sp>
    </p:spTree>
    <p:extLst>
      <p:ext uri="{BB962C8B-B14F-4D97-AF65-F5344CB8AC3E}">
        <p14:creationId xmlns:p14="http://schemas.microsoft.com/office/powerpoint/2010/main" val="4033915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ED52A72-010D-13E1-CC09-4C09B43B4871}"/>
              </a:ext>
            </a:extLst>
          </p:cNvPr>
          <p:cNvSpPr>
            <a:spLocks noGrp="1"/>
          </p:cNvSpPr>
          <p:nvPr>
            <p:ph idx="1"/>
          </p:nvPr>
        </p:nvSpPr>
        <p:spPr>
          <a:xfrm>
            <a:off x="4705594" y="1240077"/>
            <a:ext cx="6034827" cy="4916465"/>
          </a:xfrm>
        </p:spPr>
        <p:txBody>
          <a:bodyPr anchor="t">
            <a:noAutofit/>
          </a:bodyPr>
          <a:lstStyle/>
          <a:p>
            <a:pPr marL="0" indent="0">
              <a:lnSpc>
                <a:spcPct val="110000"/>
              </a:lnSpc>
              <a:buNone/>
            </a:pPr>
            <a:r>
              <a:rPr lang="en-US" sz="1600" b="0" i="0" dirty="0">
                <a:effectLst/>
                <a:latin typeface="Calibri" panose="020F0502020204030204" pitchFamily="34" charset="0"/>
              </a:rPr>
              <a:t>Vs:18, And </a:t>
            </a:r>
            <a:r>
              <a:rPr lang="en-US" sz="1600" b="0" i="0" dirty="0" err="1">
                <a:effectLst/>
                <a:latin typeface="Calibri" panose="020F0502020204030204" pitchFamily="34" charset="0"/>
              </a:rPr>
              <a:t>Ya’aqov</a:t>
            </a:r>
            <a:r>
              <a:rPr lang="en-US" sz="1600" b="0" i="0" dirty="0">
                <a:effectLst/>
                <a:latin typeface="Calibri" panose="020F0502020204030204" pitchFamily="34" charset="0"/>
              </a:rPr>
              <a:t>/Jacob, rose up early in the morning, and took the stone that he had put for his pillows, and set it up for a pillar, and poured oil upon the top of it. Vs:19, And he called the name of that place </a:t>
            </a:r>
            <a:r>
              <a:rPr lang="en-US" sz="1600" b="0" i="0" dirty="0" err="1">
                <a:effectLst/>
                <a:latin typeface="Calibri" panose="020F0502020204030204" pitchFamily="34" charset="0"/>
              </a:rPr>
              <a:t>Beyt</a:t>
            </a:r>
            <a:r>
              <a:rPr lang="en-US" sz="1600" b="0" i="0" dirty="0">
                <a:effectLst/>
                <a:latin typeface="Calibri" panose="020F0502020204030204" pitchFamily="34" charset="0"/>
              </a:rPr>
              <a:t>-Al: but the name of that city was called Luz at the first. Vs:20, And </a:t>
            </a:r>
            <a:r>
              <a:rPr lang="en-US" sz="1600" b="0" i="0" dirty="0" err="1">
                <a:effectLst/>
                <a:latin typeface="Calibri" panose="020F0502020204030204" pitchFamily="34" charset="0"/>
              </a:rPr>
              <a:t>Ya’aqov</a:t>
            </a:r>
            <a:r>
              <a:rPr lang="en-US" sz="1600" b="0" i="0" dirty="0">
                <a:effectLst/>
                <a:latin typeface="Calibri" panose="020F0502020204030204" pitchFamily="34" charset="0"/>
              </a:rPr>
              <a:t>/Jacob vowed a vow, saying, If </a:t>
            </a:r>
            <a:r>
              <a:rPr lang="en-US" sz="1600" b="0" i="0" dirty="0" err="1">
                <a:effectLst/>
                <a:latin typeface="Calibri" panose="020F0502020204030204" pitchFamily="34" charset="0"/>
              </a:rPr>
              <a:t>Aluhiym</a:t>
            </a:r>
            <a:r>
              <a:rPr lang="en-US" sz="1600" b="0" i="0" dirty="0">
                <a:effectLst/>
                <a:latin typeface="Calibri" panose="020F0502020204030204" pitchFamily="34" charset="0"/>
              </a:rPr>
              <a:t> will be with me, and will guard me in this way that I go, and will give me bread to eat, and raiment to put on,Vs:21, So that I come again to my fathers house in peace; then shall </a:t>
            </a:r>
            <a:r>
              <a:rPr lang="en-US" sz="1600" b="0" i="0" dirty="0" err="1">
                <a:effectLst/>
                <a:latin typeface="Calibri" panose="020F0502020204030204" pitchFamily="34" charset="0"/>
              </a:rPr>
              <a:t>Yahuah</a:t>
            </a:r>
            <a:r>
              <a:rPr lang="en-US" sz="1600" b="0" i="0" dirty="0">
                <a:effectLst/>
                <a:latin typeface="Calibri" panose="020F0502020204030204" pitchFamily="34" charset="0"/>
              </a:rPr>
              <a:t> be my </a:t>
            </a:r>
            <a:r>
              <a:rPr lang="en-US" sz="1600" b="0" i="0" dirty="0" err="1">
                <a:effectLst/>
                <a:latin typeface="Calibri" panose="020F0502020204030204" pitchFamily="34" charset="0"/>
              </a:rPr>
              <a:t>Aluhiym</a:t>
            </a:r>
            <a:r>
              <a:rPr lang="en-US" sz="1600" b="0" i="0" dirty="0">
                <a:effectLst/>
                <a:latin typeface="Calibri" panose="020F0502020204030204" pitchFamily="34" charset="0"/>
              </a:rPr>
              <a:t>: Vs:22, And this stone, which I have set for a pillar, shall be </a:t>
            </a:r>
            <a:r>
              <a:rPr lang="en-US" sz="1600" b="0" i="0" dirty="0" err="1">
                <a:effectLst/>
                <a:latin typeface="Calibri" panose="020F0502020204030204" pitchFamily="34" charset="0"/>
              </a:rPr>
              <a:t>Aluhiyms</a:t>
            </a:r>
            <a:r>
              <a:rPr lang="en-US" sz="1600" b="0" i="0" dirty="0">
                <a:effectLst/>
                <a:latin typeface="Calibri" panose="020F0502020204030204" pitchFamily="34" charset="0"/>
              </a:rPr>
              <a:t> house: and of all that, you shall give me I will surly give you the tenth unto you. The word “stone” is </a:t>
            </a:r>
            <a:r>
              <a:rPr lang="en-US" sz="1600" b="0" i="0" dirty="0" err="1">
                <a:effectLst/>
                <a:latin typeface="Calibri" panose="020F0502020204030204" pitchFamily="34" charset="0"/>
              </a:rPr>
              <a:t>Strongs</a:t>
            </a:r>
            <a:r>
              <a:rPr lang="en-US" sz="1600" b="0" i="0" dirty="0">
                <a:effectLst/>
                <a:latin typeface="Calibri" panose="020F0502020204030204" pitchFamily="34" charset="0"/>
              </a:rPr>
              <a:t> Hebrew word concordance H-68=”</a:t>
            </a:r>
            <a:r>
              <a:rPr lang="en-US" sz="1600" b="0" i="0" dirty="0" err="1">
                <a:effectLst/>
                <a:latin typeface="Calibri" panose="020F0502020204030204" pitchFamily="34" charset="0"/>
              </a:rPr>
              <a:t>Aben</a:t>
            </a:r>
            <a:r>
              <a:rPr lang="en-US" sz="1600" b="0" i="0" dirty="0">
                <a:effectLst/>
                <a:latin typeface="Calibri" panose="020F0502020204030204" pitchFamily="34" charset="0"/>
              </a:rPr>
              <a:t>”. Strong spells it with an E as in “</a:t>
            </a:r>
            <a:r>
              <a:rPr lang="en-US" sz="1600" b="0" i="0" dirty="0" err="1">
                <a:effectLst/>
                <a:latin typeface="Calibri" panose="020F0502020204030204" pitchFamily="34" charset="0"/>
              </a:rPr>
              <a:t>eben</a:t>
            </a:r>
            <a:r>
              <a:rPr lang="en-US" sz="1600" b="0" i="0" dirty="0">
                <a:effectLst/>
                <a:latin typeface="Calibri" panose="020F0502020204030204" pitchFamily="34" charset="0"/>
              </a:rPr>
              <a:t>” but the correct Hebrew spelling is with an A which is the first letter </a:t>
            </a:r>
            <a:r>
              <a:rPr lang="en-US" sz="1600" b="0" i="0" dirty="0" err="1">
                <a:effectLst/>
                <a:latin typeface="Calibri" panose="020F0502020204030204" pitchFamily="34" charset="0"/>
              </a:rPr>
              <a:t>ie</a:t>
            </a:r>
            <a:r>
              <a:rPr lang="en-US" sz="1600" b="0" i="0" dirty="0">
                <a:effectLst/>
                <a:latin typeface="Calibri" panose="020F0502020204030204" pitchFamily="34" charset="0"/>
              </a:rPr>
              <a:t>; (Aleph)in the 22- letter Hebrew Aleph </a:t>
            </a:r>
            <a:r>
              <a:rPr lang="en-US" sz="1600" b="0" i="0" dirty="0" err="1">
                <a:effectLst/>
                <a:latin typeface="Calibri" panose="020F0502020204030204" pitchFamily="34" charset="0"/>
              </a:rPr>
              <a:t>Beyt</a:t>
            </a:r>
            <a:r>
              <a:rPr lang="en-US" sz="1600" b="0" i="0" dirty="0">
                <a:effectLst/>
                <a:latin typeface="Calibri" panose="020F0502020204030204" pitchFamily="34" charset="0"/>
              </a:rPr>
              <a:t> and has the meaning of “Chief”, “Ox”, “head” which denotes Strength and Leadership. The word “ben” is </a:t>
            </a:r>
            <a:r>
              <a:rPr lang="en-US" sz="1600" b="0" i="0" dirty="0" err="1">
                <a:effectLst/>
                <a:latin typeface="Calibri" panose="020F0502020204030204" pitchFamily="34" charset="0"/>
              </a:rPr>
              <a:t>Strongs</a:t>
            </a:r>
            <a:r>
              <a:rPr lang="en-US" sz="1600" b="0" i="0" dirty="0">
                <a:effectLst/>
                <a:latin typeface="Calibri" panose="020F0502020204030204" pitchFamily="34" charset="0"/>
              </a:rPr>
              <a:t> Hebrew word           H-1121=ben and means a “son” and is from H-1129=”</a:t>
            </a:r>
            <a:r>
              <a:rPr lang="en-US" sz="1600" b="0" i="0" dirty="0" err="1">
                <a:effectLst/>
                <a:latin typeface="Calibri" panose="020F0502020204030204" pitchFamily="34" charset="0"/>
              </a:rPr>
              <a:t>banah</a:t>
            </a:r>
            <a:r>
              <a:rPr lang="en-US" sz="1600" b="0" i="0" dirty="0">
                <a:effectLst/>
                <a:latin typeface="Calibri" panose="020F0502020204030204" pitchFamily="34" charset="0"/>
              </a:rPr>
              <a:t>” and means builder of a family name. Revelation 1:8 states in part, I am the Aleph and the </a:t>
            </a:r>
            <a:r>
              <a:rPr lang="en-US" sz="1600" b="0" i="0" dirty="0" err="1">
                <a:effectLst/>
                <a:latin typeface="Calibri" panose="020F0502020204030204" pitchFamily="34" charset="0"/>
              </a:rPr>
              <a:t>Tav</a:t>
            </a:r>
            <a:r>
              <a:rPr lang="en-US" sz="1600" b="0" i="0" dirty="0">
                <a:effectLst/>
                <a:latin typeface="Calibri" panose="020F0502020204030204" pitchFamily="34" charset="0"/>
              </a:rPr>
              <a:t>, the beginning and the end. </a:t>
            </a:r>
            <a:endParaRPr lang="en-US" sz="1600" b="0" i="0" dirty="0">
              <a:effectLst/>
            </a:endParaRPr>
          </a:p>
          <a:p>
            <a:pPr>
              <a:lnSpc>
                <a:spcPct val="110000"/>
              </a:lnSpc>
            </a:pPr>
            <a:endParaRPr lang="en-US" sz="1600" dirty="0"/>
          </a:p>
        </p:txBody>
      </p:sp>
    </p:spTree>
    <p:extLst>
      <p:ext uri="{BB962C8B-B14F-4D97-AF65-F5344CB8AC3E}">
        <p14:creationId xmlns:p14="http://schemas.microsoft.com/office/powerpoint/2010/main" val="3707877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EFB1CA6-E8F8-8B31-6A07-8B645199D49D}"/>
              </a:ext>
            </a:extLst>
          </p:cNvPr>
          <p:cNvSpPr>
            <a:spLocks noGrp="1"/>
          </p:cNvSpPr>
          <p:nvPr>
            <p:ph idx="1"/>
          </p:nvPr>
        </p:nvSpPr>
        <p:spPr>
          <a:xfrm>
            <a:off x="4924851" y="1600199"/>
            <a:ext cx="6130003" cy="4297680"/>
          </a:xfrm>
        </p:spPr>
        <p:txBody>
          <a:bodyPr anchor="ctr">
            <a:noAutofit/>
          </a:bodyPr>
          <a:lstStyle/>
          <a:p>
            <a:pPr marL="0" indent="0">
              <a:lnSpc>
                <a:spcPct val="110000"/>
              </a:lnSpc>
              <a:buNone/>
            </a:pPr>
            <a:r>
              <a:rPr lang="en-US" sz="1600" b="0" i="0" dirty="0">
                <a:effectLst/>
                <a:latin typeface="Calibri" panose="020F0502020204030204" pitchFamily="34" charset="0"/>
              </a:rPr>
              <a:t>So, all put together “</a:t>
            </a:r>
            <a:r>
              <a:rPr lang="en-US" sz="1600" b="0" i="0" dirty="0" err="1">
                <a:effectLst/>
                <a:latin typeface="Calibri" panose="020F0502020204030204" pitchFamily="34" charset="0"/>
              </a:rPr>
              <a:t>Aben</a:t>
            </a:r>
            <a:r>
              <a:rPr lang="en-US" sz="1600" b="0" i="0" dirty="0">
                <a:effectLst/>
                <a:latin typeface="Calibri" panose="020F0502020204030204" pitchFamily="34" charset="0"/>
              </a:rPr>
              <a:t>” the Hebrew word for “stone” means “Alephs son”. And Matthew 21:42-44 states in part, </a:t>
            </a:r>
            <a:r>
              <a:rPr lang="en-US" sz="1600" b="0" i="0" dirty="0" err="1">
                <a:effectLst/>
                <a:latin typeface="Calibri" panose="020F0502020204030204" pitchFamily="34" charset="0"/>
              </a:rPr>
              <a:t>Yahusha</a:t>
            </a:r>
            <a:r>
              <a:rPr lang="en-US" sz="1600" b="0" i="0" dirty="0">
                <a:effectLst/>
                <a:latin typeface="Calibri" panose="020F0502020204030204" pitchFamily="34" charset="0"/>
              </a:rPr>
              <a:t> said to them: have you never read in the scriptures: The stone </a:t>
            </a:r>
            <a:r>
              <a:rPr lang="en-US" sz="1600" b="0" i="0" dirty="0" err="1">
                <a:effectLst/>
                <a:latin typeface="Calibri" panose="020F0502020204030204" pitchFamily="34" charset="0"/>
              </a:rPr>
              <a:t>ie</a:t>
            </a:r>
            <a:r>
              <a:rPr lang="en-US" sz="1600" b="0" i="0" dirty="0">
                <a:effectLst/>
                <a:latin typeface="Calibri" panose="020F0502020204030204" pitchFamily="34" charset="0"/>
              </a:rPr>
              <a:t>;(</a:t>
            </a:r>
            <a:r>
              <a:rPr lang="en-US" sz="1600" b="0" i="0" dirty="0" err="1">
                <a:effectLst/>
                <a:latin typeface="Calibri" panose="020F0502020204030204" pitchFamily="34" charset="0"/>
              </a:rPr>
              <a:t>aben</a:t>
            </a:r>
            <a:r>
              <a:rPr lang="en-US" sz="1600" b="0" i="0" dirty="0">
                <a:effectLst/>
                <a:latin typeface="Calibri" panose="020F0502020204030204" pitchFamily="34" charset="0"/>
              </a:rPr>
              <a:t>/Alephs Son) which the builders rejected has become the Chief Cornerstone. And one more scriptural witness Ephesians 2:20-22 states, “you” are built </a:t>
            </a:r>
            <a:r>
              <a:rPr lang="en-US" sz="1600" b="0" i="0" dirty="0" err="1">
                <a:effectLst/>
                <a:latin typeface="Calibri" panose="020F0502020204030204" pitchFamily="34" charset="0"/>
              </a:rPr>
              <a:t>ie</a:t>
            </a:r>
            <a:r>
              <a:rPr lang="en-US" sz="1600" b="0" i="0" dirty="0">
                <a:effectLst/>
                <a:latin typeface="Calibri" panose="020F0502020204030204" pitchFamily="34" charset="0"/>
              </a:rPr>
              <a:t>;(</a:t>
            </a:r>
            <a:r>
              <a:rPr lang="en-US" sz="1600" b="0" i="0" dirty="0" err="1">
                <a:effectLst/>
                <a:latin typeface="Calibri" panose="020F0502020204030204" pitchFamily="34" charset="0"/>
              </a:rPr>
              <a:t>banah</a:t>
            </a:r>
            <a:r>
              <a:rPr lang="en-US" sz="1600" b="0" i="0" dirty="0">
                <a:effectLst/>
                <a:latin typeface="Calibri" panose="020F0502020204030204" pitchFamily="34" charset="0"/>
              </a:rPr>
              <a:t>) upon the foundation of the apostles and prophets, </a:t>
            </a:r>
            <a:r>
              <a:rPr lang="en-US" sz="1600" b="0" i="0" dirty="0" err="1">
                <a:effectLst/>
                <a:latin typeface="Calibri" panose="020F0502020204030204" pitchFamily="34" charset="0"/>
              </a:rPr>
              <a:t>Yahusha</a:t>
            </a:r>
            <a:r>
              <a:rPr lang="en-US" sz="1600" b="0" i="0" dirty="0">
                <a:effectLst/>
                <a:latin typeface="Calibri" panose="020F0502020204030204" pitchFamily="34" charset="0"/>
              </a:rPr>
              <a:t> Ha </a:t>
            </a:r>
            <a:r>
              <a:rPr lang="en-US" sz="1600" b="0" i="0" dirty="0" err="1">
                <a:effectLst/>
                <a:latin typeface="Calibri" panose="020F0502020204030204" pitchFamily="34" charset="0"/>
              </a:rPr>
              <a:t>Mashyach</a:t>
            </a:r>
            <a:r>
              <a:rPr lang="en-US" sz="1600" b="0" i="0" dirty="0">
                <a:effectLst/>
                <a:latin typeface="Calibri" panose="020F0502020204030204" pitchFamily="34" charset="0"/>
              </a:rPr>
              <a:t> himself being the Chief Cornerstone; Vs:21, In whom all the building fitly framed together grows unto a Holy Temple in </a:t>
            </a:r>
            <a:r>
              <a:rPr lang="en-US" sz="1600" b="0" i="0" dirty="0" err="1">
                <a:effectLst/>
                <a:latin typeface="Calibri" panose="020F0502020204030204" pitchFamily="34" charset="0"/>
              </a:rPr>
              <a:t>Yahuah</a:t>
            </a:r>
            <a:r>
              <a:rPr lang="en-US" sz="1600" b="0" i="0" dirty="0">
                <a:effectLst/>
                <a:latin typeface="Calibri" panose="020F0502020204030204" pitchFamily="34" charset="0"/>
              </a:rPr>
              <a:t>. Vs:22, In whom you also are built </a:t>
            </a:r>
            <a:r>
              <a:rPr lang="en-US" sz="1600" b="0" i="0" dirty="0" err="1">
                <a:effectLst/>
                <a:latin typeface="Calibri" panose="020F0502020204030204" pitchFamily="34" charset="0"/>
              </a:rPr>
              <a:t>ie</a:t>
            </a:r>
            <a:r>
              <a:rPr lang="en-US" sz="1600" b="0" i="0" dirty="0">
                <a:effectLst/>
                <a:latin typeface="Calibri" panose="020F0502020204030204" pitchFamily="34" charset="0"/>
              </a:rPr>
              <a:t>; (</a:t>
            </a:r>
            <a:r>
              <a:rPr lang="en-US" sz="1600" b="0" i="0" dirty="0" err="1">
                <a:effectLst/>
                <a:latin typeface="Calibri" panose="020F0502020204030204" pitchFamily="34" charset="0"/>
              </a:rPr>
              <a:t>banah</a:t>
            </a:r>
            <a:r>
              <a:rPr lang="en-US" sz="1600" b="0" i="0" dirty="0">
                <a:effectLst/>
                <a:latin typeface="Calibri" panose="020F0502020204030204" pitchFamily="34" charset="0"/>
              </a:rPr>
              <a:t>)together for a habitation of </a:t>
            </a:r>
            <a:r>
              <a:rPr lang="en-US" sz="1600" b="0" i="0" dirty="0" err="1">
                <a:effectLst/>
                <a:latin typeface="Calibri" panose="020F0502020204030204" pitchFamily="34" charset="0"/>
              </a:rPr>
              <a:t>Aluhiym</a:t>
            </a:r>
            <a:r>
              <a:rPr lang="en-US" sz="1600" b="0" i="0" dirty="0">
                <a:effectLst/>
                <a:latin typeface="Calibri" panose="020F0502020204030204" pitchFamily="34" charset="0"/>
              </a:rPr>
              <a:t> through the Ruach. 1 Peter 2:4, To whom coming, as unto a living stone, disallowed indeed of men, but chosen of </a:t>
            </a:r>
            <a:r>
              <a:rPr lang="en-US" sz="1600" b="0" i="0" dirty="0" err="1">
                <a:effectLst/>
                <a:latin typeface="Calibri" panose="020F0502020204030204" pitchFamily="34" charset="0"/>
              </a:rPr>
              <a:t>Aluhiym</a:t>
            </a:r>
            <a:r>
              <a:rPr lang="en-US" sz="1600" b="0" i="0" dirty="0">
                <a:effectLst/>
                <a:latin typeface="Calibri" panose="020F0502020204030204" pitchFamily="34" charset="0"/>
              </a:rPr>
              <a:t>, and precious. Romans 8:29 states in part, For whom he did foreknow, he also did predetermine to be conformed to the image of his Son. Romans 8:14 says, For as many as are led by the Ruach </a:t>
            </a:r>
            <a:r>
              <a:rPr lang="en-US" sz="1600" b="0" i="0" dirty="0" err="1">
                <a:effectLst/>
                <a:latin typeface="Calibri" panose="020F0502020204030204" pitchFamily="34" charset="0"/>
              </a:rPr>
              <a:t>Aluhiym</a:t>
            </a:r>
            <a:r>
              <a:rPr lang="en-US" sz="1600" b="0" i="0" dirty="0">
                <a:effectLst/>
                <a:latin typeface="Calibri" panose="020F0502020204030204" pitchFamily="34" charset="0"/>
              </a:rPr>
              <a:t>, they are the sons of </a:t>
            </a:r>
            <a:r>
              <a:rPr lang="en-US" sz="1600" b="0" i="0" dirty="0" err="1">
                <a:effectLst/>
                <a:latin typeface="Calibri" panose="020F0502020204030204" pitchFamily="34" charset="0"/>
              </a:rPr>
              <a:t>Aluhiym</a:t>
            </a:r>
            <a:r>
              <a:rPr lang="en-US" sz="1600" b="0" i="0" dirty="0">
                <a:effectLst/>
                <a:latin typeface="Calibri" panose="020F0502020204030204" pitchFamily="34" charset="0"/>
              </a:rPr>
              <a:t> </a:t>
            </a:r>
            <a:r>
              <a:rPr lang="en-US" sz="1600" b="0" i="0" dirty="0" err="1">
                <a:effectLst/>
                <a:latin typeface="Calibri" panose="020F0502020204030204" pitchFamily="34" charset="0"/>
              </a:rPr>
              <a:t>ie</a:t>
            </a:r>
            <a:r>
              <a:rPr lang="en-US" sz="1600" b="0" i="0" dirty="0">
                <a:effectLst/>
                <a:latin typeface="Calibri" panose="020F0502020204030204" pitchFamily="34" charset="0"/>
              </a:rPr>
              <a:t>; Alephs sons </a:t>
            </a:r>
            <a:r>
              <a:rPr lang="en-US" sz="1600" b="0" i="0" dirty="0" err="1">
                <a:effectLst/>
                <a:latin typeface="Calibri" panose="020F0502020204030204" pitchFamily="34" charset="0"/>
              </a:rPr>
              <a:t>ie</a:t>
            </a:r>
            <a:r>
              <a:rPr lang="en-US" sz="1600" b="0" i="0" dirty="0">
                <a:effectLst/>
                <a:latin typeface="Calibri" panose="020F0502020204030204" pitchFamily="34" charset="0"/>
              </a:rPr>
              <a:t>;(</a:t>
            </a:r>
            <a:r>
              <a:rPr lang="en-US" sz="1600" b="0" i="0" dirty="0" err="1">
                <a:effectLst/>
                <a:latin typeface="Calibri" panose="020F0502020204030204" pitchFamily="34" charset="0"/>
              </a:rPr>
              <a:t>Aben</a:t>
            </a:r>
            <a:r>
              <a:rPr lang="en-US" sz="1600" b="0" i="0" dirty="0">
                <a:effectLst/>
                <a:latin typeface="Calibri" panose="020F0502020204030204" pitchFamily="34" charset="0"/>
              </a:rPr>
              <a:t>) per 1 Peter 2:5 saying, You also as Living stones </a:t>
            </a:r>
            <a:r>
              <a:rPr lang="en-US" sz="1600" b="0" i="0" dirty="0" err="1">
                <a:effectLst/>
                <a:latin typeface="Calibri" panose="020F0502020204030204" pitchFamily="34" charset="0"/>
              </a:rPr>
              <a:t>ie</a:t>
            </a:r>
            <a:r>
              <a:rPr lang="en-US" sz="1600" b="0" i="0" dirty="0">
                <a:effectLst/>
                <a:latin typeface="Calibri" panose="020F0502020204030204" pitchFamily="34" charset="0"/>
              </a:rPr>
              <a:t>; (Living </a:t>
            </a:r>
            <a:r>
              <a:rPr lang="en-US" sz="1600" b="0" i="0" dirty="0" err="1">
                <a:effectLst/>
                <a:latin typeface="Calibri" panose="020F0502020204030204" pitchFamily="34" charset="0"/>
              </a:rPr>
              <a:t>Aben</a:t>
            </a:r>
            <a:r>
              <a:rPr lang="en-US" sz="1600" b="0" i="0" dirty="0">
                <a:effectLst/>
                <a:latin typeface="Calibri" panose="020F0502020204030204" pitchFamily="34" charset="0"/>
              </a:rPr>
              <a:t>) are built up a spiritual house.  </a:t>
            </a:r>
            <a:endParaRPr lang="en-US" sz="1600" b="0" i="0" dirty="0">
              <a:effectLst/>
            </a:endParaRPr>
          </a:p>
        </p:txBody>
      </p:sp>
    </p:spTree>
    <p:extLst>
      <p:ext uri="{BB962C8B-B14F-4D97-AF65-F5344CB8AC3E}">
        <p14:creationId xmlns:p14="http://schemas.microsoft.com/office/powerpoint/2010/main" val="2874837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210C49-3C3C-D541-6323-3C0F589E01A1}"/>
              </a:ext>
            </a:extLst>
          </p:cNvPr>
          <p:cNvSpPr>
            <a:spLocks noGrp="1"/>
          </p:cNvSpPr>
          <p:nvPr>
            <p:ph idx="1"/>
          </p:nvPr>
        </p:nvSpPr>
        <p:spPr>
          <a:xfrm>
            <a:off x="4705594" y="1240077"/>
            <a:ext cx="6034827" cy="4916465"/>
          </a:xfrm>
        </p:spPr>
        <p:txBody>
          <a:bodyPr anchor="t">
            <a:normAutofit/>
          </a:bodyPr>
          <a:lstStyle/>
          <a:p>
            <a:pPr marL="0" indent="0">
              <a:lnSpc>
                <a:spcPct val="110000"/>
              </a:lnSpc>
              <a:buNone/>
            </a:pPr>
            <a:r>
              <a:rPr lang="en-US" sz="1900" dirty="0">
                <a:effectLst/>
                <a:latin typeface="Calibri" panose="020F0502020204030204" pitchFamily="34" charset="0"/>
              </a:rPr>
              <a:t>But I digress, and so, getting back to the subject of tithes. Numbers 18:21 states, And behold, I have given the children of Levi all the tenth in </a:t>
            </a:r>
            <a:r>
              <a:rPr lang="en-US" sz="1900" dirty="0" err="1">
                <a:effectLst/>
                <a:latin typeface="Calibri" panose="020F0502020204030204" pitchFamily="34" charset="0"/>
              </a:rPr>
              <a:t>Yashar’al</a:t>
            </a:r>
            <a:r>
              <a:rPr lang="en-US" sz="1900" dirty="0">
                <a:effectLst/>
                <a:latin typeface="Calibri" panose="020F0502020204030204" pitchFamily="34" charset="0"/>
              </a:rPr>
              <a:t> for an inheritance, for the service which they serve, the service of the tabernacle of the congregation. And Ezekiel 44:21 and Vs:23 states the purpose of the Levi Priest. Vs:21, for Identifying the priest says, Neither shall any priest drink wine when they enter into the inner court. (I believe the purpose of this applies to us today by not entering into prayer while under the influence of alcoholic beverages). Vs:23 says, And they </a:t>
            </a:r>
            <a:r>
              <a:rPr lang="en-US" sz="1900" dirty="0" err="1">
                <a:effectLst/>
                <a:latin typeface="Calibri" panose="020F0502020204030204" pitchFamily="34" charset="0"/>
              </a:rPr>
              <a:t>ie</a:t>
            </a:r>
            <a:r>
              <a:rPr lang="en-US" sz="1900" dirty="0">
                <a:effectLst/>
                <a:latin typeface="Calibri" panose="020F0502020204030204" pitchFamily="34" charset="0"/>
              </a:rPr>
              <a:t>; (the Priest) shall “teach” my people the difference between the holy and profane and cause them to discern between the unclean and the clean. So, this clarifies with scripture that the office of the Levitical priest was to “teach” </a:t>
            </a:r>
            <a:r>
              <a:rPr lang="en-US" sz="1900" dirty="0" err="1">
                <a:effectLst/>
                <a:latin typeface="Calibri" panose="020F0502020204030204" pitchFamily="34" charset="0"/>
              </a:rPr>
              <a:t>Yahuah’s</a:t>
            </a:r>
            <a:r>
              <a:rPr lang="en-US" sz="1900" dirty="0">
                <a:effectLst/>
                <a:latin typeface="Calibri" panose="020F0502020204030204" pitchFamily="34" charset="0"/>
              </a:rPr>
              <a:t> people.</a:t>
            </a:r>
            <a:endParaRPr lang="en-US" sz="1900" dirty="0"/>
          </a:p>
        </p:txBody>
      </p:sp>
    </p:spTree>
    <p:extLst>
      <p:ext uri="{BB962C8B-B14F-4D97-AF65-F5344CB8AC3E}">
        <p14:creationId xmlns:p14="http://schemas.microsoft.com/office/powerpoint/2010/main" val="2848528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07E3A2-C2C3-DB51-8FD4-FED9823AD146}"/>
              </a:ext>
            </a:extLst>
          </p:cNvPr>
          <p:cNvSpPr>
            <a:spLocks noGrp="1"/>
          </p:cNvSpPr>
          <p:nvPr>
            <p:ph type="title"/>
          </p:nvPr>
        </p:nvSpPr>
        <p:spPr>
          <a:xfrm>
            <a:off x="8614504" y="1240076"/>
            <a:ext cx="2727813" cy="4584527"/>
          </a:xfrm>
        </p:spPr>
        <p:txBody>
          <a:bodyPr>
            <a:normAutofit/>
          </a:bodyPr>
          <a:lstStyle/>
          <a:p>
            <a:endParaRPr lang="en-US">
              <a:solidFill>
                <a:srgbClr val="FFFFFF"/>
              </a:solidFill>
            </a:endParaRPr>
          </a:p>
        </p:txBody>
      </p:sp>
      <p:sp>
        <p:nvSpPr>
          <p:cNvPr id="3" name="Content Placeholder 2">
            <a:extLst>
              <a:ext uri="{FF2B5EF4-FFF2-40B4-BE49-F238E27FC236}">
                <a16:creationId xmlns:a16="http://schemas.microsoft.com/office/drawing/2014/main" id="{B78C3378-623C-6773-3297-7019BB83A3C7}"/>
              </a:ext>
            </a:extLst>
          </p:cNvPr>
          <p:cNvSpPr>
            <a:spLocks noGrp="1"/>
          </p:cNvSpPr>
          <p:nvPr>
            <p:ph idx="1"/>
          </p:nvPr>
        </p:nvSpPr>
        <p:spPr>
          <a:xfrm>
            <a:off x="1451579" y="1240077"/>
            <a:ext cx="6034827" cy="4916465"/>
          </a:xfrm>
        </p:spPr>
        <p:txBody>
          <a:bodyPr anchor="t">
            <a:normAutofit/>
          </a:bodyPr>
          <a:lstStyle/>
          <a:p>
            <a:pPr marL="0" indent="0">
              <a:lnSpc>
                <a:spcPct val="110000"/>
              </a:lnSpc>
              <a:buNone/>
            </a:pPr>
            <a:r>
              <a:rPr lang="en-US" sz="1600" b="0" i="0" dirty="0">
                <a:effectLst/>
                <a:latin typeface="Calibri" panose="020F0502020204030204" pitchFamily="34" charset="0"/>
              </a:rPr>
              <a:t>So even though there’s no actual Levitical priesthood identified in the New Covenant scriptures because we have received the gift of the Ruach Ha </a:t>
            </a:r>
            <a:r>
              <a:rPr lang="en-US" sz="1600" b="0" i="0" dirty="0" err="1">
                <a:effectLst/>
                <a:latin typeface="Calibri" panose="020F0502020204030204" pitchFamily="34" charset="0"/>
              </a:rPr>
              <a:t>Qodesh</a:t>
            </a:r>
            <a:r>
              <a:rPr lang="en-US" sz="1600" b="0" i="0" dirty="0">
                <a:effectLst/>
                <a:latin typeface="Calibri" panose="020F0502020204030204" pitchFamily="34" charset="0"/>
              </a:rPr>
              <a:t> per John 14:26 to teach us all things. And 1 John 2:27 stating that, we don’t need any man to teach us. Is all true to scripture. However, all people naturally learn at different rates and levels. And any human organization </a:t>
            </a:r>
            <a:r>
              <a:rPr lang="en-US" sz="1600" b="0" i="0" dirty="0" err="1">
                <a:effectLst/>
                <a:latin typeface="Calibri" panose="020F0502020204030204" pitchFamily="34" charset="0"/>
              </a:rPr>
              <a:t>ie</a:t>
            </a:r>
            <a:r>
              <a:rPr lang="en-US" sz="1600" b="0" i="0" dirty="0">
                <a:effectLst/>
                <a:latin typeface="Calibri" panose="020F0502020204030204" pitchFamily="34" charset="0"/>
              </a:rPr>
              <a:t>; (assembly) will need leaders in charge of keeping order and helping others in furthering their education in weightier matters of the Torah. I Corinthians 12:11 states, But all these works that one and the selfsame Ruach, dividing to every man severally as he will. And I Corinthians 12:12 says, For as the body is one, and has many members, and all the members of that one body, being many, are one body: so also is </a:t>
            </a:r>
            <a:r>
              <a:rPr lang="en-US" sz="1600" b="0" i="0" dirty="0" err="1">
                <a:effectLst/>
                <a:latin typeface="Calibri" panose="020F0502020204030204" pitchFamily="34" charset="0"/>
              </a:rPr>
              <a:t>Mashyach</a:t>
            </a:r>
            <a:r>
              <a:rPr lang="en-US" sz="1600" b="0" i="0" dirty="0">
                <a:effectLst/>
                <a:latin typeface="Calibri" panose="020F0502020204030204" pitchFamily="34" charset="0"/>
              </a:rPr>
              <a:t>. Vs:13, For by one Ruach are we all baptized into one body, whether we be </a:t>
            </a:r>
            <a:r>
              <a:rPr lang="en-US" sz="1600" b="0" i="0" dirty="0" err="1">
                <a:effectLst/>
                <a:latin typeface="Calibri" panose="020F0502020204030204" pitchFamily="34" charset="0"/>
              </a:rPr>
              <a:t>Yahudiym</a:t>
            </a:r>
            <a:r>
              <a:rPr lang="en-US" sz="1600" b="0" i="0" dirty="0">
                <a:effectLst/>
                <a:latin typeface="Calibri" panose="020F0502020204030204" pitchFamily="34" charset="0"/>
              </a:rPr>
              <a:t> or of other nations, whether we be bond or free; and have been all made to drink into one Ruach. I Corinthians 12:14, For the body is not one member but many. To my surprise, I was able to identify eight (8) offices in the New Covenant scriptures as I’ve here listed them.  </a:t>
            </a:r>
            <a:endParaRPr lang="en-US" sz="1600" b="0" i="0" dirty="0">
              <a:effectLst/>
            </a:endParaRPr>
          </a:p>
        </p:txBody>
      </p:sp>
    </p:spTree>
    <p:extLst>
      <p:ext uri="{BB962C8B-B14F-4D97-AF65-F5344CB8AC3E}">
        <p14:creationId xmlns:p14="http://schemas.microsoft.com/office/powerpoint/2010/main" val="312432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ont steps and columns of a majestic city building">
            <a:extLst>
              <a:ext uri="{FF2B5EF4-FFF2-40B4-BE49-F238E27FC236}">
                <a16:creationId xmlns:a16="http://schemas.microsoft.com/office/drawing/2014/main" id="{DA5A399F-30C6-7317-93F1-4AC5F6478E0D}"/>
              </a:ext>
            </a:extLst>
          </p:cNvPr>
          <p:cNvPicPr>
            <a:picLocks noChangeAspect="1"/>
          </p:cNvPicPr>
          <p:nvPr/>
        </p:nvPicPr>
        <p:blipFill rotWithShape="1">
          <a:blip r:embed="rId2">
            <a:alphaModFix amt="50000"/>
          </a:blip>
          <a:srcRect r="-1" b="15728"/>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D09883-C6A6-B6D6-163D-EE93CFB12056}"/>
              </a:ext>
            </a:extLst>
          </p:cNvPr>
          <p:cNvSpPr>
            <a:spLocks noGrp="1"/>
          </p:cNvSpPr>
          <p:nvPr>
            <p:ph idx="1"/>
          </p:nvPr>
        </p:nvSpPr>
        <p:spPr>
          <a:xfrm>
            <a:off x="4976636" y="1193800"/>
            <a:ext cx="6085091" cy="4699000"/>
          </a:xfrm>
        </p:spPr>
        <p:txBody>
          <a:bodyPr anchor="ctr">
            <a:normAutofit/>
          </a:bodyPr>
          <a:lstStyle/>
          <a:p>
            <a:pPr marL="0" indent="0">
              <a:buNone/>
            </a:pPr>
            <a:r>
              <a:rPr lang="en-US" b="0" i="0">
                <a:effectLst/>
                <a:latin typeface="Calibri" panose="020F0502020204030204" pitchFamily="34" charset="0"/>
              </a:rPr>
              <a:t>1) The highest office mentioned in the New Covenant Scriptures is the </a:t>
            </a:r>
            <a:r>
              <a:rPr lang="en-US" b="0" i="0" err="1">
                <a:effectLst/>
                <a:latin typeface="Calibri" panose="020F0502020204030204" pitchFamily="34" charset="0"/>
              </a:rPr>
              <a:t>Strongs</a:t>
            </a:r>
            <a:r>
              <a:rPr lang="en-US" b="0" i="0">
                <a:effectLst/>
                <a:latin typeface="Calibri" panose="020F0502020204030204" pitchFamily="34" charset="0"/>
              </a:rPr>
              <a:t> Greek word G-652=Apostolos and means; a delegate; specifically, an ambassador of the Gospel; officially a commissioner of </a:t>
            </a:r>
            <a:r>
              <a:rPr lang="en-US" b="0" i="0" err="1">
                <a:effectLst/>
                <a:latin typeface="Calibri" panose="020F0502020204030204" pitchFamily="34" charset="0"/>
              </a:rPr>
              <a:t>Mashyach</a:t>
            </a:r>
            <a:r>
              <a:rPr lang="en-US" b="0" i="0">
                <a:effectLst/>
                <a:latin typeface="Calibri" panose="020F0502020204030204" pitchFamily="34" charset="0"/>
              </a:rPr>
              <a:t> (Apostle) (with miraculous powers) messenger, he that is sent.        1 Corinthians 12:28 list the office of Apostle as first in order. Ephesians 4:11 confirms this order. </a:t>
            </a:r>
            <a:endParaRPr lang="en-US" b="0" i="0" dirty="0">
              <a:effectLst/>
            </a:endParaRP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86229155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Madison</Template>
  <TotalTime>16</TotalTime>
  <Words>3823</Words>
  <Application>Microsoft Macintosh PowerPoint</Application>
  <PresentationFormat>Widescreen</PresentationFormat>
  <Paragraphs>24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Gill Sans MT</vt:lpstr>
      <vt:lpstr>Gallery</vt:lpstr>
      <vt:lpstr>Is tithing in scripture?</vt:lpstr>
      <vt:lpstr>The first place you will find the principle of tithing in the scriptures is in Genesis 14:20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tithing in scripture?</dc:title>
  <dc:creator>Drew Bolles</dc:creator>
  <cp:lastModifiedBy>Drew Bolles</cp:lastModifiedBy>
  <cp:revision>1</cp:revision>
  <dcterms:created xsi:type="dcterms:W3CDTF">2024-04-30T13:12:12Z</dcterms:created>
  <dcterms:modified xsi:type="dcterms:W3CDTF">2024-04-30T13:28:48Z</dcterms:modified>
</cp:coreProperties>
</file>