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14" r:id="rId1"/>
  </p:sld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37"/>
    <p:restoredTop sz="94610"/>
  </p:normalViewPr>
  <p:slideViewPr>
    <p:cSldViewPr snapToGrid="0">
      <p:cViewPr varScale="1">
        <p:scale>
          <a:sx n="96" d="100"/>
          <a:sy n="96" d="100"/>
        </p:scale>
        <p:origin x="200" y="59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en-GB"/>
              <a:t>Click to edit Master title style</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70A9FC85-AC78-B841-8BFC-AFA63BF86483}" type="datetimeFigureOut">
              <a:rPr lang="en-PT" smtClean="0"/>
              <a:t>06/07/2024</a:t>
            </a:fld>
            <a:endParaRPr lang="en-PT"/>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en-PT"/>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AB82EA02-C603-4749-B986-38F92CED421B}" type="slidenum">
              <a:rPr lang="en-PT" smtClean="0"/>
              <a:t>‹#›</a:t>
            </a:fld>
            <a:endParaRPr lang="en-PT"/>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extLst>
      <p:ext uri="{BB962C8B-B14F-4D97-AF65-F5344CB8AC3E}">
        <p14:creationId xmlns:p14="http://schemas.microsoft.com/office/powerpoint/2010/main" val="690032286"/>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70A9FC85-AC78-B841-8BFC-AFA63BF86483}" type="datetimeFigureOut">
              <a:rPr lang="en-PT" smtClean="0"/>
              <a:t>06/07/2024</a:t>
            </a:fld>
            <a:endParaRPr lang="en-PT"/>
          </a:p>
        </p:txBody>
      </p:sp>
      <p:sp>
        <p:nvSpPr>
          <p:cNvPr id="5" name="Footer Placeholder 4"/>
          <p:cNvSpPr>
            <a:spLocks noGrp="1"/>
          </p:cNvSpPr>
          <p:nvPr>
            <p:ph type="ftr" sz="quarter" idx="11"/>
          </p:nvPr>
        </p:nvSpPr>
        <p:spPr/>
        <p:txBody>
          <a:bodyPr/>
          <a:lstStyle/>
          <a:p>
            <a:endParaRPr lang="en-PT"/>
          </a:p>
        </p:txBody>
      </p:sp>
      <p:sp>
        <p:nvSpPr>
          <p:cNvPr id="6" name="Slide Number Placeholder 5"/>
          <p:cNvSpPr>
            <a:spLocks noGrp="1"/>
          </p:cNvSpPr>
          <p:nvPr>
            <p:ph type="sldNum" sz="quarter" idx="12"/>
          </p:nvPr>
        </p:nvSpPr>
        <p:spPr/>
        <p:txBody>
          <a:bodyPr/>
          <a:lstStyle/>
          <a:p>
            <a:fld id="{AB82EA02-C603-4749-B986-38F92CED421B}" type="slidenum">
              <a:rPr lang="en-PT" smtClean="0"/>
              <a:t>‹#›</a:t>
            </a:fld>
            <a:endParaRPr lang="en-PT"/>
          </a:p>
        </p:txBody>
      </p:sp>
    </p:spTree>
    <p:extLst>
      <p:ext uri="{BB962C8B-B14F-4D97-AF65-F5344CB8AC3E}">
        <p14:creationId xmlns:p14="http://schemas.microsoft.com/office/powerpoint/2010/main" val="6277959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en-GB"/>
              <a:t>Click to edit Master title style</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70A9FC85-AC78-B841-8BFC-AFA63BF86483}" type="datetimeFigureOut">
              <a:rPr lang="en-PT" smtClean="0"/>
              <a:t>06/07/2024</a:t>
            </a:fld>
            <a:endParaRPr lang="en-PT"/>
          </a:p>
        </p:txBody>
      </p:sp>
      <p:sp>
        <p:nvSpPr>
          <p:cNvPr id="5" name="Footer Placeholder 4"/>
          <p:cNvSpPr>
            <a:spLocks noGrp="1"/>
          </p:cNvSpPr>
          <p:nvPr>
            <p:ph type="ftr" sz="quarter" idx="11"/>
          </p:nvPr>
        </p:nvSpPr>
        <p:spPr/>
        <p:txBody>
          <a:bodyPr/>
          <a:lstStyle/>
          <a:p>
            <a:endParaRPr lang="en-PT"/>
          </a:p>
        </p:txBody>
      </p:sp>
      <p:sp>
        <p:nvSpPr>
          <p:cNvPr id="6" name="Slide Number Placeholder 5"/>
          <p:cNvSpPr>
            <a:spLocks noGrp="1"/>
          </p:cNvSpPr>
          <p:nvPr>
            <p:ph type="sldNum" sz="quarter" idx="12"/>
          </p:nvPr>
        </p:nvSpPr>
        <p:spPr/>
        <p:txBody>
          <a:bodyPr/>
          <a:lstStyle/>
          <a:p>
            <a:fld id="{AB82EA02-C603-4749-B986-38F92CED421B}" type="slidenum">
              <a:rPr lang="en-PT" smtClean="0"/>
              <a:t>‹#›</a:t>
            </a:fld>
            <a:endParaRPr lang="en-PT"/>
          </a:p>
        </p:txBody>
      </p:sp>
    </p:spTree>
    <p:extLst>
      <p:ext uri="{BB962C8B-B14F-4D97-AF65-F5344CB8AC3E}">
        <p14:creationId xmlns:p14="http://schemas.microsoft.com/office/powerpoint/2010/main" val="2396149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70A9FC85-AC78-B841-8BFC-AFA63BF86483}" type="datetimeFigureOut">
              <a:rPr lang="en-PT" smtClean="0"/>
              <a:t>06/07/2024</a:t>
            </a:fld>
            <a:endParaRPr lang="en-PT"/>
          </a:p>
        </p:txBody>
      </p:sp>
      <p:sp>
        <p:nvSpPr>
          <p:cNvPr id="5" name="Footer Placeholder 4"/>
          <p:cNvSpPr>
            <a:spLocks noGrp="1"/>
          </p:cNvSpPr>
          <p:nvPr>
            <p:ph type="ftr" sz="quarter" idx="11"/>
          </p:nvPr>
        </p:nvSpPr>
        <p:spPr/>
        <p:txBody>
          <a:bodyPr/>
          <a:lstStyle/>
          <a:p>
            <a:endParaRPr lang="en-PT"/>
          </a:p>
        </p:txBody>
      </p:sp>
      <p:sp>
        <p:nvSpPr>
          <p:cNvPr id="6" name="Slide Number Placeholder 5"/>
          <p:cNvSpPr>
            <a:spLocks noGrp="1"/>
          </p:cNvSpPr>
          <p:nvPr>
            <p:ph type="sldNum" sz="quarter" idx="12"/>
          </p:nvPr>
        </p:nvSpPr>
        <p:spPr/>
        <p:txBody>
          <a:bodyPr/>
          <a:lstStyle/>
          <a:p>
            <a:fld id="{AB82EA02-C603-4749-B986-38F92CED421B}" type="slidenum">
              <a:rPr lang="en-PT" smtClean="0"/>
              <a:t>‹#›</a:t>
            </a:fld>
            <a:endParaRPr lang="en-PT"/>
          </a:p>
        </p:txBody>
      </p:sp>
    </p:spTree>
    <p:extLst>
      <p:ext uri="{BB962C8B-B14F-4D97-AF65-F5344CB8AC3E}">
        <p14:creationId xmlns:p14="http://schemas.microsoft.com/office/powerpoint/2010/main" val="23472694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en-GB"/>
              <a:t>Click to edit Master title style</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70A9FC85-AC78-B841-8BFC-AFA63BF86483}" type="datetimeFigureOut">
              <a:rPr lang="en-PT" smtClean="0"/>
              <a:t>06/07/2024</a:t>
            </a:fld>
            <a:endParaRPr lang="en-PT"/>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en-PT"/>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AB82EA02-C603-4749-B986-38F92CED421B}" type="slidenum">
              <a:rPr lang="en-PT" smtClean="0"/>
              <a:t>‹#›</a:t>
            </a:fld>
            <a:endParaRPr lang="en-PT"/>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extLst>
      <p:ext uri="{BB962C8B-B14F-4D97-AF65-F5344CB8AC3E}">
        <p14:creationId xmlns:p14="http://schemas.microsoft.com/office/powerpoint/2010/main" val="1324252975"/>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GB"/>
              <a:t>Click to edit Master title style</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Date Placeholder 4"/>
          <p:cNvSpPr>
            <a:spLocks noGrp="1"/>
          </p:cNvSpPr>
          <p:nvPr>
            <p:ph type="dt" sz="half" idx="10"/>
          </p:nvPr>
        </p:nvSpPr>
        <p:spPr/>
        <p:txBody>
          <a:bodyPr/>
          <a:lstStyle/>
          <a:p>
            <a:fld id="{70A9FC85-AC78-B841-8BFC-AFA63BF86483}" type="datetimeFigureOut">
              <a:rPr lang="en-PT" smtClean="0"/>
              <a:t>06/07/2024</a:t>
            </a:fld>
            <a:endParaRPr lang="en-PT"/>
          </a:p>
        </p:txBody>
      </p:sp>
      <p:sp>
        <p:nvSpPr>
          <p:cNvPr id="6" name="Footer Placeholder 5"/>
          <p:cNvSpPr>
            <a:spLocks noGrp="1"/>
          </p:cNvSpPr>
          <p:nvPr>
            <p:ph type="ftr" sz="quarter" idx="11"/>
          </p:nvPr>
        </p:nvSpPr>
        <p:spPr/>
        <p:txBody>
          <a:bodyPr/>
          <a:lstStyle/>
          <a:p>
            <a:endParaRPr lang="en-PT"/>
          </a:p>
        </p:txBody>
      </p:sp>
      <p:sp>
        <p:nvSpPr>
          <p:cNvPr id="7" name="Slide Number Placeholder 6"/>
          <p:cNvSpPr>
            <a:spLocks noGrp="1"/>
          </p:cNvSpPr>
          <p:nvPr>
            <p:ph type="sldNum" sz="quarter" idx="12"/>
          </p:nvPr>
        </p:nvSpPr>
        <p:spPr/>
        <p:txBody>
          <a:bodyPr/>
          <a:lstStyle/>
          <a:p>
            <a:fld id="{AB82EA02-C603-4749-B986-38F92CED421B}" type="slidenum">
              <a:rPr lang="en-PT" smtClean="0"/>
              <a:t>‹#›</a:t>
            </a:fld>
            <a:endParaRPr lang="en-PT"/>
          </a:p>
        </p:txBody>
      </p:sp>
    </p:spTree>
    <p:extLst>
      <p:ext uri="{BB962C8B-B14F-4D97-AF65-F5344CB8AC3E}">
        <p14:creationId xmlns:p14="http://schemas.microsoft.com/office/powerpoint/2010/main" val="27573313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en-GB"/>
              <a:t>Click to edit Master title style</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7" name="Date Placeholder 6"/>
          <p:cNvSpPr>
            <a:spLocks noGrp="1"/>
          </p:cNvSpPr>
          <p:nvPr>
            <p:ph type="dt" sz="half" idx="10"/>
          </p:nvPr>
        </p:nvSpPr>
        <p:spPr/>
        <p:txBody>
          <a:bodyPr/>
          <a:lstStyle/>
          <a:p>
            <a:fld id="{70A9FC85-AC78-B841-8BFC-AFA63BF86483}" type="datetimeFigureOut">
              <a:rPr lang="en-PT" smtClean="0"/>
              <a:t>06/07/2024</a:t>
            </a:fld>
            <a:endParaRPr lang="en-PT"/>
          </a:p>
        </p:txBody>
      </p:sp>
      <p:sp>
        <p:nvSpPr>
          <p:cNvPr id="8" name="Footer Placeholder 7"/>
          <p:cNvSpPr>
            <a:spLocks noGrp="1"/>
          </p:cNvSpPr>
          <p:nvPr>
            <p:ph type="ftr" sz="quarter" idx="11"/>
          </p:nvPr>
        </p:nvSpPr>
        <p:spPr/>
        <p:txBody>
          <a:bodyPr/>
          <a:lstStyle/>
          <a:p>
            <a:endParaRPr lang="en-PT"/>
          </a:p>
        </p:txBody>
      </p:sp>
      <p:sp>
        <p:nvSpPr>
          <p:cNvPr id="9" name="Slide Number Placeholder 8"/>
          <p:cNvSpPr>
            <a:spLocks noGrp="1"/>
          </p:cNvSpPr>
          <p:nvPr>
            <p:ph type="sldNum" sz="quarter" idx="12"/>
          </p:nvPr>
        </p:nvSpPr>
        <p:spPr/>
        <p:txBody>
          <a:bodyPr/>
          <a:lstStyle/>
          <a:p>
            <a:fld id="{AB82EA02-C603-4749-B986-38F92CED421B}" type="slidenum">
              <a:rPr lang="en-PT" smtClean="0"/>
              <a:t>‹#›</a:t>
            </a:fld>
            <a:endParaRPr lang="en-PT"/>
          </a:p>
        </p:txBody>
      </p:sp>
    </p:spTree>
    <p:extLst>
      <p:ext uri="{BB962C8B-B14F-4D97-AF65-F5344CB8AC3E}">
        <p14:creationId xmlns:p14="http://schemas.microsoft.com/office/powerpoint/2010/main" val="34861124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Date Placeholder 2"/>
          <p:cNvSpPr>
            <a:spLocks noGrp="1"/>
          </p:cNvSpPr>
          <p:nvPr>
            <p:ph type="dt" sz="half" idx="10"/>
          </p:nvPr>
        </p:nvSpPr>
        <p:spPr/>
        <p:txBody>
          <a:bodyPr/>
          <a:lstStyle/>
          <a:p>
            <a:fld id="{70A9FC85-AC78-B841-8BFC-AFA63BF86483}" type="datetimeFigureOut">
              <a:rPr lang="en-PT" smtClean="0"/>
              <a:t>06/07/2024</a:t>
            </a:fld>
            <a:endParaRPr lang="en-PT"/>
          </a:p>
        </p:txBody>
      </p:sp>
      <p:sp>
        <p:nvSpPr>
          <p:cNvPr id="4" name="Footer Placeholder 3"/>
          <p:cNvSpPr>
            <a:spLocks noGrp="1"/>
          </p:cNvSpPr>
          <p:nvPr>
            <p:ph type="ftr" sz="quarter" idx="11"/>
          </p:nvPr>
        </p:nvSpPr>
        <p:spPr/>
        <p:txBody>
          <a:bodyPr/>
          <a:lstStyle/>
          <a:p>
            <a:endParaRPr lang="en-PT"/>
          </a:p>
        </p:txBody>
      </p:sp>
      <p:sp>
        <p:nvSpPr>
          <p:cNvPr id="5" name="Slide Number Placeholder 4"/>
          <p:cNvSpPr>
            <a:spLocks noGrp="1"/>
          </p:cNvSpPr>
          <p:nvPr>
            <p:ph type="sldNum" sz="quarter" idx="12"/>
          </p:nvPr>
        </p:nvSpPr>
        <p:spPr/>
        <p:txBody>
          <a:bodyPr/>
          <a:lstStyle/>
          <a:p>
            <a:fld id="{AB82EA02-C603-4749-B986-38F92CED421B}" type="slidenum">
              <a:rPr lang="en-PT" smtClean="0"/>
              <a:t>‹#›</a:t>
            </a:fld>
            <a:endParaRPr lang="en-PT"/>
          </a:p>
        </p:txBody>
      </p:sp>
    </p:spTree>
    <p:extLst>
      <p:ext uri="{BB962C8B-B14F-4D97-AF65-F5344CB8AC3E}">
        <p14:creationId xmlns:p14="http://schemas.microsoft.com/office/powerpoint/2010/main" val="38553257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0A9FC85-AC78-B841-8BFC-AFA63BF86483}" type="datetimeFigureOut">
              <a:rPr lang="en-PT" smtClean="0"/>
              <a:t>06/07/2024</a:t>
            </a:fld>
            <a:endParaRPr lang="en-PT"/>
          </a:p>
        </p:txBody>
      </p:sp>
      <p:sp>
        <p:nvSpPr>
          <p:cNvPr id="3" name="Footer Placeholder 2"/>
          <p:cNvSpPr>
            <a:spLocks noGrp="1"/>
          </p:cNvSpPr>
          <p:nvPr>
            <p:ph type="ftr" sz="quarter" idx="11"/>
          </p:nvPr>
        </p:nvSpPr>
        <p:spPr/>
        <p:txBody>
          <a:bodyPr/>
          <a:lstStyle/>
          <a:p>
            <a:endParaRPr lang="en-PT"/>
          </a:p>
        </p:txBody>
      </p:sp>
      <p:sp>
        <p:nvSpPr>
          <p:cNvPr id="4" name="Slide Number Placeholder 3"/>
          <p:cNvSpPr>
            <a:spLocks noGrp="1"/>
          </p:cNvSpPr>
          <p:nvPr>
            <p:ph type="sldNum" sz="quarter" idx="12"/>
          </p:nvPr>
        </p:nvSpPr>
        <p:spPr/>
        <p:txBody>
          <a:bodyPr/>
          <a:lstStyle/>
          <a:p>
            <a:fld id="{AB82EA02-C603-4749-B986-38F92CED421B}" type="slidenum">
              <a:rPr lang="en-PT" smtClean="0"/>
              <a:t>‹#›</a:t>
            </a:fld>
            <a:endParaRPr lang="en-PT"/>
          </a:p>
        </p:txBody>
      </p:sp>
    </p:spTree>
    <p:extLst>
      <p:ext uri="{BB962C8B-B14F-4D97-AF65-F5344CB8AC3E}">
        <p14:creationId xmlns:p14="http://schemas.microsoft.com/office/powerpoint/2010/main" val="12743991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en-GB"/>
              <a:t>Click to edit Master title style</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70A9FC85-AC78-B841-8BFC-AFA63BF86483}" type="datetimeFigureOut">
              <a:rPr lang="en-PT" smtClean="0"/>
              <a:t>06/07/2024</a:t>
            </a:fld>
            <a:endParaRPr lang="en-PT"/>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PT"/>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AB82EA02-C603-4749-B986-38F92CED421B}" type="slidenum">
              <a:rPr lang="en-PT" smtClean="0"/>
              <a:t>‹#›</a:t>
            </a:fld>
            <a:endParaRPr lang="en-PT"/>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3735284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en-GB"/>
              <a:t>Click to edit Master title style</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a:t>Click icon to add picture</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70A9FC85-AC78-B841-8BFC-AFA63BF86483}" type="datetimeFigureOut">
              <a:rPr lang="en-PT" smtClean="0"/>
              <a:t>06/07/2024</a:t>
            </a:fld>
            <a:endParaRPr lang="en-PT"/>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PT"/>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AB82EA02-C603-4749-B986-38F92CED421B}" type="slidenum">
              <a:rPr lang="en-PT" smtClean="0"/>
              <a:t>‹#›</a:t>
            </a:fld>
            <a:endParaRPr lang="en-PT"/>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4748609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en-GB"/>
              <a:t>Click to edit Master title style</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70A9FC85-AC78-B841-8BFC-AFA63BF86483}" type="datetimeFigureOut">
              <a:rPr lang="en-PT" smtClean="0"/>
              <a:t>06/07/2024</a:t>
            </a:fld>
            <a:endParaRPr lang="en-PT"/>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en-PT"/>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AB82EA02-C603-4749-B986-38F92CED421B}" type="slidenum">
              <a:rPr lang="en-PT" smtClean="0"/>
              <a:t>‹#›</a:t>
            </a:fld>
            <a:endParaRPr lang="en-PT"/>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098273120"/>
      </p:ext>
    </p:extLst>
  </p:cSld>
  <p:clrMap bg1="lt1" tx1="dk1" bg2="lt2" tx2="dk2" accent1="accent1" accent2="accent2" accent3="accent3" accent4="accent4" accent5="accent5" accent6="accent6" hlink="hlink" folHlink="folHlink"/>
  <p:sldLayoutIdLst>
    <p:sldLayoutId id="2147483715" r:id="rId1"/>
    <p:sldLayoutId id="2147483716" r:id="rId2"/>
    <p:sldLayoutId id="2147483717" r:id="rId3"/>
    <p:sldLayoutId id="2147483718" r:id="rId4"/>
    <p:sldLayoutId id="2147483719" r:id="rId5"/>
    <p:sldLayoutId id="2147483720" r:id="rId6"/>
    <p:sldLayoutId id="2147483721" r:id="rId7"/>
    <p:sldLayoutId id="2147483722" r:id="rId8"/>
    <p:sldLayoutId id="2147483723" r:id="rId9"/>
    <p:sldLayoutId id="2147483724" r:id="rId10"/>
    <p:sldLayoutId id="2147483725" r:id="rId11"/>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www.biblegateway.com/passage/?search=Matthew%2012&amp;version=CJB#fen-CJB-23543c"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E8A99D-7360-B0B3-634F-A0646D40A430}"/>
              </a:ext>
            </a:extLst>
          </p:cNvPr>
          <p:cNvSpPr>
            <a:spLocks noGrp="1"/>
          </p:cNvSpPr>
          <p:nvPr>
            <p:ph type="ctrTitle"/>
          </p:nvPr>
        </p:nvSpPr>
        <p:spPr/>
        <p:txBody>
          <a:bodyPr anchor="b">
            <a:normAutofit/>
          </a:bodyPr>
          <a:lstStyle/>
          <a:p>
            <a:pPr algn="l"/>
            <a:r>
              <a:rPr lang="en-PT" sz="5400" dirty="0">
                <a:solidFill>
                  <a:schemeClr val="tx1"/>
                </a:solidFill>
                <a:latin typeface="Calisto MT" panose="02040603050505030304" pitchFamily="18" charset="77"/>
                <a:cs typeface="ADLaM Display" panose="020F0502020204030204" pitchFamily="34" charset="0"/>
              </a:rPr>
              <a:t>The Ancient Wells</a:t>
            </a:r>
          </a:p>
        </p:txBody>
      </p:sp>
      <p:sp>
        <p:nvSpPr>
          <p:cNvPr id="3" name="Subtitle 2">
            <a:extLst>
              <a:ext uri="{FF2B5EF4-FFF2-40B4-BE49-F238E27FC236}">
                <a16:creationId xmlns:a16="http://schemas.microsoft.com/office/drawing/2014/main" id="{92C71B87-F5AD-6006-8E23-CCC2EA09759E}"/>
              </a:ext>
            </a:extLst>
          </p:cNvPr>
          <p:cNvSpPr>
            <a:spLocks noGrp="1"/>
          </p:cNvSpPr>
          <p:nvPr>
            <p:ph type="subTitle" idx="1"/>
          </p:nvPr>
        </p:nvSpPr>
        <p:spPr/>
        <p:txBody>
          <a:bodyPr anchor="ctr">
            <a:normAutofit/>
          </a:bodyPr>
          <a:lstStyle/>
          <a:p>
            <a:pPr algn="l"/>
            <a:r>
              <a:rPr lang="en-PT" sz="3600" dirty="0"/>
              <a:t>A Deeper Dive</a:t>
            </a:r>
          </a:p>
        </p:txBody>
      </p:sp>
    </p:spTree>
    <p:extLst>
      <p:ext uri="{BB962C8B-B14F-4D97-AF65-F5344CB8AC3E}">
        <p14:creationId xmlns:p14="http://schemas.microsoft.com/office/powerpoint/2010/main" val="40488702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DE51FD-A152-933C-6BA4-979582C91EC7}"/>
              </a:ext>
            </a:extLst>
          </p:cNvPr>
          <p:cNvSpPr>
            <a:spLocks noGrp="1"/>
          </p:cNvSpPr>
          <p:nvPr>
            <p:ph type="title"/>
          </p:nvPr>
        </p:nvSpPr>
        <p:spPr/>
        <p:txBody>
          <a:bodyPr/>
          <a:lstStyle/>
          <a:p>
            <a:r>
              <a:rPr lang="en-PT" dirty="0"/>
              <a:t>Ancient Wells </a:t>
            </a:r>
          </a:p>
        </p:txBody>
      </p:sp>
      <p:sp>
        <p:nvSpPr>
          <p:cNvPr id="3" name="Content Placeholder 2">
            <a:extLst>
              <a:ext uri="{FF2B5EF4-FFF2-40B4-BE49-F238E27FC236}">
                <a16:creationId xmlns:a16="http://schemas.microsoft.com/office/drawing/2014/main" id="{FA300625-BEAF-16DB-E5A9-4D3781EE83A8}"/>
              </a:ext>
            </a:extLst>
          </p:cNvPr>
          <p:cNvSpPr>
            <a:spLocks noGrp="1"/>
          </p:cNvSpPr>
          <p:nvPr>
            <p:ph idx="1"/>
          </p:nvPr>
        </p:nvSpPr>
        <p:spPr/>
        <p:txBody>
          <a:bodyPr>
            <a:normAutofit fontScale="92500" lnSpcReduction="10000"/>
          </a:bodyPr>
          <a:lstStyle/>
          <a:p>
            <a:r>
              <a:rPr lang="en-PT" dirty="0"/>
              <a:t>Their role in building the new wineskins</a:t>
            </a:r>
          </a:p>
          <a:p>
            <a:endParaRPr lang="en-PT" dirty="0"/>
          </a:p>
          <a:p>
            <a:r>
              <a:rPr lang="en-GB" sz="2400" b="1" i="0" u="none" strike="noStrike" baseline="30000" dirty="0">
                <a:solidFill>
                  <a:srgbClr val="000000"/>
                </a:solidFill>
                <a:effectLst/>
                <a:latin typeface="system-ui"/>
              </a:rPr>
              <a:t>5 </a:t>
            </a:r>
            <a:r>
              <a:rPr lang="en-GB" sz="2400" b="0" i="0" u="none" strike="noStrike" dirty="0">
                <a:solidFill>
                  <a:srgbClr val="000000"/>
                </a:solidFill>
                <a:effectLst/>
                <a:latin typeface="system-ui"/>
              </a:rPr>
              <a:t>He came to a town in Shomron called </a:t>
            </a:r>
            <a:r>
              <a:rPr lang="en-GB" sz="2400" b="0" i="0" u="none" strike="noStrike" dirty="0" err="1">
                <a:solidFill>
                  <a:srgbClr val="000000"/>
                </a:solidFill>
                <a:effectLst/>
                <a:latin typeface="system-ui"/>
              </a:rPr>
              <a:t>Sh’khem</a:t>
            </a:r>
            <a:r>
              <a:rPr lang="en-GB" sz="2400" b="0" i="0" u="none" strike="noStrike" dirty="0">
                <a:solidFill>
                  <a:srgbClr val="000000"/>
                </a:solidFill>
                <a:effectLst/>
                <a:latin typeface="system-ui"/>
              </a:rPr>
              <a:t>, near the field </a:t>
            </a:r>
            <a:r>
              <a:rPr lang="en-GB" sz="2400" b="0" i="0" u="none" strike="noStrike" dirty="0" err="1">
                <a:solidFill>
                  <a:srgbClr val="000000"/>
                </a:solidFill>
                <a:effectLst/>
                <a:latin typeface="system-ui"/>
              </a:rPr>
              <a:t>Ya‘akov</a:t>
            </a:r>
            <a:r>
              <a:rPr lang="en-GB" sz="2400" b="0" i="0" u="none" strike="noStrike" dirty="0">
                <a:solidFill>
                  <a:srgbClr val="000000"/>
                </a:solidFill>
                <a:effectLst/>
                <a:latin typeface="system-ui"/>
              </a:rPr>
              <a:t> had given to his son Yosef. </a:t>
            </a:r>
            <a:r>
              <a:rPr lang="en-GB" sz="2400" b="1" i="0" u="none" strike="noStrike" baseline="30000" dirty="0">
                <a:solidFill>
                  <a:srgbClr val="000000"/>
                </a:solidFill>
                <a:effectLst/>
                <a:latin typeface="system-ui"/>
              </a:rPr>
              <a:t>6 </a:t>
            </a:r>
            <a:r>
              <a:rPr lang="en-GB" sz="2400" b="0" i="0" u="none" strike="noStrike" dirty="0" err="1">
                <a:solidFill>
                  <a:srgbClr val="000000"/>
                </a:solidFill>
                <a:effectLst/>
                <a:latin typeface="system-ui"/>
              </a:rPr>
              <a:t>Ya‘akov’s</a:t>
            </a:r>
            <a:r>
              <a:rPr lang="en-GB" sz="2400" b="0" i="0" u="none" strike="noStrike" dirty="0">
                <a:solidFill>
                  <a:srgbClr val="000000"/>
                </a:solidFill>
                <a:effectLst/>
                <a:latin typeface="system-ui"/>
              </a:rPr>
              <a:t> Well was there; so </a:t>
            </a:r>
            <a:r>
              <a:rPr lang="en-GB" sz="2400" b="0" i="0" u="none" strike="noStrike" dirty="0" err="1">
                <a:solidFill>
                  <a:srgbClr val="000000"/>
                </a:solidFill>
                <a:effectLst/>
                <a:latin typeface="system-ui"/>
              </a:rPr>
              <a:t>Yeshua</a:t>
            </a:r>
            <a:r>
              <a:rPr lang="en-GB" sz="2400" b="0" i="0" u="none" strike="noStrike" dirty="0">
                <a:solidFill>
                  <a:srgbClr val="000000"/>
                </a:solidFill>
                <a:effectLst/>
                <a:latin typeface="system-ui"/>
              </a:rPr>
              <a:t>, exhausted from his travel, sat down by the well; it was about noon.</a:t>
            </a:r>
          </a:p>
          <a:p>
            <a:r>
              <a:rPr lang="en-GB" sz="2400" b="0" i="0" u="none" strike="noStrike" dirty="0" err="1">
                <a:solidFill>
                  <a:srgbClr val="000000"/>
                </a:solidFill>
                <a:effectLst/>
                <a:latin typeface="system-ui"/>
              </a:rPr>
              <a:t>Yeshua</a:t>
            </a:r>
            <a:r>
              <a:rPr lang="en-GB" sz="2400" b="0" i="0" u="none" strike="noStrike" dirty="0">
                <a:solidFill>
                  <a:srgbClr val="000000"/>
                </a:solidFill>
                <a:effectLst/>
                <a:latin typeface="system-ui"/>
              </a:rPr>
              <a:t> answered, “Everyone who drinks this water will get thirsty again, </a:t>
            </a:r>
            <a:r>
              <a:rPr lang="en-GB" sz="2400" b="1" i="0" u="none" strike="noStrike" baseline="30000" dirty="0">
                <a:solidFill>
                  <a:srgbClr val="000000"/>
                </a:solidFill>
                <a:effectLst/>
                <a:latin typeface="system-ui"/>
              </a:rPr>
              <a:t>14 </a:t>
            </a:r>
            <a:r>
              <a:rPr lang="en-GB" sz="2400" b="0" i="0" u="none" strike="noStrike" dirty="0">
                <a:solidFill>
                  <a:srgbClr val="000000"/>
                </a:solidFill>
                <a:effectLst/>
                <a:latin typeface="system-ui"/>
              </a:rPr>
              <a:t>but whoever drinks the water I will give him will never be thirsty again! On the contrary, the water I give him will become a spring of water inside him, welling up into eternal life!”</a:t>
            </a:r>
            <a:endParaRPr lang="en-PT" sz="2400" dirty="0"/>
          </a:p>
          <a:p>
            <a:r>
              <a:rPr lang="en-PT" dirty="0"/>
              <a:t>Yochanan 4 (CJB)</a:t>
            </a:r>
          </a:p>
        </p:txBody>
      </p:sp>
    </p:spTree>
    <p:extLst>
      <p:ext uri="{BB962C8B-B14F-4D97-AF65-F5344CB8AC3E}">
        <p14:creationId xmlns:p14="http://schemas.microsoft.com/office/powerpoint/2010/main" val="15689566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511201-A201-DBD1-5C73-CF7E82C2885A}"/>
              </a:ext>
            </a:extLst>
          </p:cNvPr>
          <p:cNvSpPr>
            <a:spLocks noGrp="1"/>
          </p:cNvSpPr>
          <p:nvPr>
            <p:ph type="title"/>
          </p:nvPr>
        </p:nvSpPr>
        <p:spPr/>
        <p:txBody>
          <a:bodyPr/>
          <a:lstStyle/>
          <a:p>
            <a:r>
              <a:rPr lang="en-PT" dirty="0"/>
              <a:t>The Cosmic Labours</a:t>
            </a:r>
          </a:p>
        </p:txBody>
      </p:sp>
      <p:sp>
        <p:nvSpPr>
          <p:cNvPr id="3" name="Content Placeholder 2">
            <a:extLst>
              <a:ext uri="{FF2B5EF4-FFF2-40B4-BE49-F238E27FC236}">
                <a16:creationId xmlns:a16="http://schemas.microsoft.com/office/drawing/2014/main" id="{ED267ED1-4879-2112-1C40-7F4A4991AF6E}"/>
              </a:ext>
            </a:extLst>
          </p:cNvPr>
          <p:cNvSpPr>
            <a:spLocks noGrp="1"/>
          </p:cNvSpPr>
          <p:nvPr>
            <p:ph idx="1"/>
          </p:nvPr>
        </p:nvSpPr>
        <p:spPr>
          <a:xfrm>
            <a:off x="838200" y="1825625"/>
            <a:ext cx="10515600" cy="4667250"/>
          </a:xfrm>
        </p:spPr>
        <p:txBody>
          <a:bodyPr>
            <a:normAutofit/>
          </a:bodyPr>
          <a:lstStyle/>
          <a:p>
            <a:r>
              <a:rPr lang="en-GB" b="0" i="0" u="none" strike="noStrike" dirty="0">
                <a:solidFill>
                  <a:srgbClr val="000000"/>
                </a:solidFill>
                <a:effectLst/>
                <a:latin typeface="system-ui"/>
              </a:rPr>
              <a:t>The one who reaps receives his wages and gathers fruit for eternal life, so that the reaper and the </a:t>
            </a:r>
            <a:r>
              <a:rPr lang="en-GB" b="0" i="0" u="none" strike="noStrike" dirty="0" err="1">
                <a:solidFill>
                  <a:srgbClr val="000000"/>
                </a:solidFill>
                <a:effectLst/>
                <a:latin typeface="system-ui"/>
              </a:rPr>
              <a:t>sower</a:t>
            </a:r>
            <a:r>
              <a:rPr lang="en-GB" b="0" i="0" u="none" strike="noStrike" dirty="0">
                <a:solidFill>
                  <a:srgbClr val="000000"/>
                </a:solidFill>
                <a:effectLst/>
                <a:latin typeface="system-ui"/>
              </a:rPr>
              <a:t> may be glad together — </a:t>
            </a:r>
            <a:r>
              <a:rPr lang="en-GB" b="1" i="0" u="none" strike="noStrike" baseline="30000" dirty="0">
                <a:solidFill>
                  <a:srgbClr val="000000"/>
                </a:solidFill>
                <a:effectLst/>
                <a:latin typeface="system-ui"/>
              </a:rPr>
              <a:t>37 </a:t>
            </a:r>
            <a:r>
              <a:rPr lang="en-GB" b="0" i="0" u="none" strike="noStrike" dirty="0">
                <a:solidFill>
                  <a:srgbClr val="000000"/>
                </a:solidFill>
                <a:effectLst/>
                <a:latin typeface="system-ui"/>
              </a:rPr>
              <a:t>for in this matter, the proverb, ‘One sows and another reaps,’ holds true. </a:t>
            </a:r>
            <a:r>
              <a:rPr lang="en-GB" b="1" i="0" u="none" strike="noStrike" baseline="30000" dirty="0">
                <a:solidFill>
                  <a:srgbClr val="000000"/>
                </a:solidFill>
                <a:effectLst/>
                <a:latin typeface="system-ui"/>
              </a:rPr>
              <a:t>38 </a:t>
            </a:r>
            <a:r>
              <a:rPr lang="en-GB" b="0" i="0" u="none" strike="noStrike" dirty="0">
                <a:solidFill>
                  <a:srgbClr val="000000"/>
                </a:solidFill>
                <a:effectLst/>
                <a:latin typeface="system-ui"/>
              </a:rPr>
              <a:t>I sent you to reap what you haven’t worked for. Others have done the hard </a:t>
            </a:r>
            <a:r>
              <a:rPr lang="en-GB" b="0" i="0" u="none" strike="noStrike" dirty="0" err="1">
                <a:solidFill>
                  <a:srgbClr val="000000"/>
                </a:solidFill>
                <a:effectLst/>
                <a:latin typeface="system-ui"/>
              </a:rPr>
              <a:t>labor</a:t>
            </a:r>
            <a:r>
              <a:rPr lang="en-GB" b="0" i="0" u="none" strike="noStrike" dirty="0">
                <a:solidFill>
                  <a:srgbClr val="000000"/>
                </a:solidFill>
                <a:effectLst/>
                <a:latin typeface="system-ui"/>
              </a:rPr>
              <a:t>, and you have benefited from their work.”</a:t>
            </a:r>
          </a:p>
          <a:p>
            <a:r>
              <a:rPr lang="en-GB" dirty="0" err="1">
                <a:solidFill>
                  <a:srgbClr val="000000"/>
                </a:solidFill>
                <a:latin typeface="system-ui"/>
              </a:rPr>
              <a:t>Yochanan</a:t>
            </a:r>
            <a:r>
              <a:rPr lang="en-GB" dirty="0">
                <a:solidFill>
                  <a:srgbClr val="000000"/>
                </a:solidFill>
                <a:latin typeface="system-ui"/>
              </a:rPr>
              <a:t> 4:36-38</a:t>
            </a:r>
            <a:r>
              <a:rPr lang="en-PT" dirty="0">
                <a:solidFill>
                  <a:srgbClr val="000000"/>
                </a:solidFill>
                <a:latin typeface="system-ui"/>
              </a:rPr>
              <a:t> (CJB)</a:t>
            </a:r>
          </a:p>
          <a:p>
            <a:endParaRPr lang="en-PT" dirty="0">
              <a:solidFill>
                <a:srgbClr val="000000"/>
              </a:solidFill>
              <a:latin typeface="system-ui"/>
            </a:endParaRPr>
          </a:p>
          <a:p>
            <a:r>
              <a:rPr lang="en-PT" dirty="0">
                <a:solidFill>
                  <a:srgbClr val="000000"/>
                </a:solidFill>
                <a:latin typeface="system-ui"/>
              </a:rPr>
              <a:t>There is a priestly work of redemption (ge’ulah) akin to the cultivation of the earth… restoration of the patterns of Eden</a:t>
            </a:r>
          </a:p>
          <a:p>
            <a:r>
              <a:rPr lang="en-PT" dirty="0">
                <a:solidFill>
                  <a:srgbClr val="000000"/>
                </a:solidFill>
                <a:latin typeface="system-ui"/>
              </a:rPr>
              <a:t>Tikkun Olam</a:t>
            </a:r>
            <a:endParaRPr lang="en-GB" dirty="0">
              <a:solidFill>
                <a:srgbClr val="000000"/>
              </a:solidFill>
              <a:latin typeface="system-ui"/>
            </a:endParaRPr>
          </a:p>
        </p:txBody>
      </p:sp>
    </p:spTree>
    <p:extLst>
      <p:ext uri="{BB962C8B-B14F-4D97-AF65-F5344CB8AC3E}">
        <p14:creationId xmlns:p14="http://schemas.microsoft.com/office/powerpoint/2010/main" val="16119682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DAA6AA-D8DC-FF89-5640-FCFE8A606ECB}"/>
              </a:ext>
            </a:extLst>
          </p:cNvPr>
          <p:cNvSpPr>
            <a:spLocks noGrp="1"/>
          </p:cNvSpPr>
          <p:nvPr>
            <p:ph type="title"/>
          </p:nvPr>
        </p:nvSpPr>
        <p:spPr>
          <a:xfrm>
            <a:off x="1411357" y="195469"/>
            <a:ext cx="9601200" cy="1485900"/>
          </a:xfrm>
        </p:spPr>
        <p:txBody>
          <a:bodyPr/>
          <a:lstStyle/>
          <a:p>
            <a:r>
              <a:rPr lang="en-PT" dirty="0"/>
              <a:t>Land-Based Kingdom Living &amp; Tikkun Olam</a:t>
            </a:r>
          </a:p>
        </p:txBody>
      </p:sp>
      <p:sp>
        <p:nvSpPr>
          <p:cNvPr id="3" name="Content Placeholder 2">
            <a:extLst>
              <a:ext uri="{FF2B5EF4-FFF2-40B4-BE49-F238E27FC236}">
                <a16:creationId xmlns:a16="http://schemas.microsoft.com/office/drawing/2014/main" id="{A3E383D3-EBAC-9B28-7BA0-AD3E413E843C}"/>
              </a:ext>
            </a:extLst>
          </p:cNvPr>
          <p:cNvSpPr>
            <a:spLocks noGrp="1"/>
          </p:cNvSpPr>
          <p:nvPr>
            <p:ph idx="1"/>
          </p:nvPr>
        </p:nvSpPr>
        <p:spPr>
          <a:xfrm>
            <a:off x="838200" y="1509311"/>
            <a:ext cx="10515600" cy="4983564"/>
          </a:xfrm>
        </p:spPr>
        <p:txBody>
          <a:bodyPr>
            <a:normAutofit/>
          </a:bodyPr>
          <a:lstStyle/>
          <a:p>
            <a:r>
              <a:rPr lang="en-PT" dirty="0"/>
              <a:t>The relationship between land &amp; faith.  Different lands hold different atmospheres, different consciousnessness wherein different Kingdom aspects and atmospheres can flow down to us. </a:t>
            </a:r>
          </a:p>
          <a:p>
            <a:r>
              <a:rPr lang="en-PT" dirty="0"/>
              <a:t>Iona &amp; Lindisfarne – Iona of my heart…. </a:t>
            </a:r>
            <a:r>
              <a:rPr lang="en-GB" dirty="0"/>
              <a:t>C</a:t>
            </a:r>
            <a:r>
              <a:rPr lang="en-PT" dirty="0"/>
              <a:t>ontemplative, missionary, scholarly and educational </a:t>
            </a:r>
          </a:p>
          <a:p>
            <a:r>
              <a:rPr lang="en-PT" dirty="0"/>
              <a:t>Israel – the Holy LAND…   </a:t>
            </a:r>
          </a:p>
          <a:p>
            <a:r>
              <a:rPr lang="en-PT" dirty="0"/>
              <a:t>Lindisfarne.. Holy ISLAND</a:t>
            </a:r>
            <a:br>
              <a:rPr lang="en-PT" dirty="0"/>
            </a:br>
            <a:endParaRPr lang="en-PT" dirty="0"/>
          </a:p>
          <a:p>
            <a:r>
              <a:rPr lang="en-PT" dirty="0"/>
              <a:t>Eden is a breathing, living organism (Deut. 30:19)</a:t>
            </a:r>
            <a:br>
              <a:rPr lang="en-PT" dirty="0"/>
            </a:br>
            <a:r>
              <a:rPr lang="en-GB" b="0" i="0" u="none" strike="noStrike" dirty="0">
                <a:solidFill>
                  <a:srgbClr val="000000"/>
                </a:solidFill>
                <a:effectLst/>
                <a:latin typeface="system-ui"/>
              </a:rPr>
              <a:t>For just as Yonah </a:t>
            </a:r>
            <a:r>
              <a:rPr lang="en-GB" b="1" i="0" u="none" strike="noStrike" dirty="0">
                <a:solidFill>
                  <a:srgbClr val="000000"/>
                </a:solidFill>
                <a:effectLst/>
                <a:latin typeface="system-ui"/>
              </a:rPr>
              <a:t>was three days and three nights in the belly of the sea-monster,</a:t>
            </a:r>
            <a:r>
              <a:rPr lang="en-GB" b="0" i="0" u="none" strike="noStrike" baseline="30000" dirty="0">
                <a:solidFill>
                  <a:srgbClr val="000000"/>
                </a:solidFill>
                <a:effectLst/>
                <a:latin typeface="system-ui"/>
              </a:rPr>
              <a:t>[</a:t>
            </a:r>
            <a:r>
              <a:rPr lang="en-GB" b="0" i="0" u="none" strike="noStrike" baseline="30000" dirty="0">
                <a:solidFill>
                  <a:srgbClr val="517E90"/>
                </a:solidFill>
                <a:effectLst/>
                <a:latin typeface="system-ui"/>
                <a:hlinkClick r:id="rId2" tooltip="See footnote c"/>
              </a:rPr>
              <a:t>c</a:t>
            </a:r>
            <a:r>
              <a:rPr lang="en-GB" b="0" i="0" u="none" strike="noStrike" baseline="30000" dirty="0">
                <a:solidFill>
                  <a:srgbClr val="000000"/>
                </a:solidFill>
                <a:effectLst/>
                <a:latin typeface="system-ui"/>
              </a:rPr>
              <a:t>]</a:t>
            </a:r>
            <a:r>
              <a:rPr lang="en-GB" b="0" i="0" u="none" strike="noStrike" dirty="0">
                <a:solidFill>
                  <a:srgbClr val="000000"/>
                </a:solidFill>
                <a:effectLst/>
                <a:latin typeface="system-ui"/>
              </a:rPr>
              <a:t> so will the Son of Man be three days and three nights in the depths (heart) of the earth. (Matthew 12:40)</a:t>
            </a:r>
            <a:br>
              <a:rPr lang="en-GB" b="0" i="0" u="none" strike="noStrike" dirty="0">
                <a:solidFill>
                  <a:srgbClr val="000000"/>
                </a:solidFill>
                <a:effectLst/>
                <a:highlight>
                  <a:srgbClr val="FFFFFF"/>
                </a:highlight>
                <a:latin typeface="system-ui"/>
              </a:rPr>
            </a:br>
            <a:endParaRPr lang="en-PT" dirty="0"/>
          </a:p>
          <a:p>
            <a:r>
              <a:rPr lang="en-PT" dirty="0"/>
              <a:t>What is the Kingdom atmospheres in your region?</a:t>
            </a:r>
          </a:p>
        </p:txBody>
      </p:sp>
    </p:spTree>
    <p:extLst>
      <p:ext uri="{BB962C8B-B14F-4D97-AF65-F5344CB8AC3E}">
        <p14:creationId xmlns:p14="http://schemas.microsoft.com/office/powerpoint/2010/main" val="39958343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4767EA-8559-C9FB-8D23-018FBFBE6E69}"/>
              </a:ext>
            </a:extLst>
          </p:cNvPr>
          <p:cNvSpPr>
            <a:spLocks noGrp="1"/>
          </p:cNvSpPr>
          <p:nvPr>
            <p:ph type="title"/>
          </p:nvPr>
        </p:nvSpPr>
        <p:spPr/>
        <p:txBody>
          <a:bodyPr>
            <a:normAutofit/>
          </a:bodyPr>
          <a:lstStyle/>
          <a:p>
            <a:r>
              <a:rPr lang="en-PT" dirty="0"/>
              <a:t>The Physical &amp; Metaphysical Effects of the Cross</a:t>
            </a:r>
          </a:p>
        </p:txBody>
      </p:sp>
      <p:sp>
        <p:nvSpPr>
          <p:cNvPr id="3" name="Content Placeholder 2">
            <a:extLst>
              <a:ext uri="{FF2B5EF4-FFF2-40B4-BE49-F238E27FC236}">
                <a16:creationId xmlns:a16="http://schemas.microsoft.com/office/drawing/2014/main" id="{6DF53F21-3376-9C20-36F8-CCAC44451777}"/>
              </a:ext>
            </a:extLst>
          </p:cNvPr>
          <p:cNvSpPr>
            <a:spLocks noGrp="1"/>
          </p:cNvSpPr>
          <p:nvPr>
            <p:ph idx="1"/>
          </p:nvPr>
        </p:nvSpPr>
        <p:spPr>
          <a:xfrm>
            <a:off x="1371600" y="2286000"/>
            <a:ext cx="9601200" cy="4213952"/>
          </a:xfrm>
        </p:spPr>
        <p:txBody>
          <a:bodyPr>
            <a:normAutofit fontScale="92500" lnSpcReduction="10000"/>
          </a:bodyPr>
          <a:lstStyle/>
          <a:p>
            <a:r>
              <a:rPr lang="en-PT" sz="2800" dirty="0"/>
              <a:t>Yahshua didn’t just descend into the depths of the earth for nothing…</a:t>
            </a:r>
          </a:p>
          <a:p>
            <a:r>
              <a:rPr lang="en-PT" sz="2800" dirty="0"/>
              <a:t>All of His ministry was a precisely tuned and intentional high priestly work of cosmic sanctification and redemption.</a:t>
            </a:r>
          </a:p>
          <a:p>
            <a:r>
              <a:rPr lang="en-PT" sz="2800" dirty="0"/>
              <a:t>Corinthians 5:19 : Elohim was in Messiah reconciling the KOSMOS to Himself…</a:t>
            </a:r>
          </a:p>
          <a:p>
            <a:r>
              <a:rPr lang="en-PT" sz="2800" dirty="0"/>
              <a:t>The High Priestly work of the Melchizedek order is no longer to serve from the bottom up (earthly, limit, temporal priesthood), but to operate from the top down (heavenly, infinite, limitless priesthood)</a:t>
            </a:r>
          </a:p>
        </p:txBody>
      </p:sp>
    </p:spTree>
    <p:extLst>
      <p:ext uri="{BB962C8B-B14F-4D97-AF65-F5344CB8AC3E}">
        <p14:creationId xmlns:p14="http://schemas.microsoft.com/office/powerpoint/2010/main" val="12970981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3A4000-B00F-FF06-65E6-44BBF600662C}"/>
              </a:ext>
            </a:extLst>
          </p:cNvPr>
          <p:cNvSpPr>
            <a:spLocks noGrp="1"/>
          </p:cNvSpPr>
          <p:nvPr>
            <p:ph type="title"/>
          </p:nvPr>
        </p:nvSpPr>
        <p:spPr/>
        <p:txBody>
          <a:bodyPr/>
          <a:lstStyle/>
          <a:p>
            <a:r>
              <a:rPr lang="en-PT" dirty="0"/>
              <a:t>The Physical &amp; Metaphysical Effects of the Cross</a:t>
            </a:r>
          </a:p>
        </p:txBody>
      </p:sp>
      <p:sp>
        <p:nvSpPr>
          <p:cNvPr id="3" name="Content Placeholder 2">
            <a:extLst>
              <a:ext uri="{FF2B5EF4-FFF2-40B4-BE49-F238E27FC236}">
                <a16:creationId xmlns:a16="http://schemas.microsoft.com/office/drawing/2014/main" id="{4504490B-7767-B48D-53DA-F86D9AD2C083}"/>
              </a:ext>
            </a:extLst>
          </p:cNvPr>
          <p:cNvSpPr>
            <a:spLocks noGrp="1"/>
          </p:cNvSpPr>
          <p:nvPr>
            <p:ph idx="1"/>
          </p:nvPr>
        </p:nvSpPr>
        <p:spPr>
          <a:xfrm>
            <a:off x="838200" y="2171699"/>
            <a:ext cx="10515600" cy="4603673"/>
          </a:xfrm>
        </p:spPr>
        <p:txBody>
          <a:bodyPr>
            <a:normAutofit/>
          </a:bodyPr>
          <a:lstStyle/>
          <a:p>
            <a:r>
              <a:rPr lang="en-PT" sz="2400" dirty="0"/>
              <a:t>This High Priestly work of Melchizedekian order impregnated the world with a higher order of revelation that terraforms &amp; transforms the earth…</a:t>
            </a:r>
          </a:p>
          <a:p>
            <a:r>
              <a:rPr lang="en-PT" sz="2400" dirty="0"/>
              <a:t>What all the prophets, patriarchs &amp; tzaddiks were all looking for… the ultimate Tikkun (reparation)</a:t>
            </a:r>
          </a:p>
          <a:p>
            <a:r>
              <a:rPr lang="en-GB" sz="2400" dirty="0"/>
              <a:t>T</a:t>
            </a:r>
            <a:r>
              <a:rPr lang="en-PT" sz="2400" dirty="0"/>
              <a:t>his must happen on every dimension of existence: (spiritual, emotional, physical).</a:t>
            </a:r>
          </a:p>
          <a:p>
            <a:r>
              <a:rPr lang="en-PT" sz="2400" dirty="0"/>
              <a:t>The earth is the plane upon which the physical dimensions of existence are anchored… therefore, the connection to the land and its inclusion within the redemptive scope (new earth) is of fundamental importance .. </a:t>
            </a:r>
            <a:r>
              <a:rPr lang="en-GB" sz="2400" dirty="0"/>
              <a:t>Inner &amp; outer redemption</a:t>
            </a:r>
            <a:endParaRPr lang="en-PT" sz="2400" dirty="0"/>
          </a:p>
        </p:txBody>
      </p:sp>
    </p:spTree>
    <p:extLst>
      <p:ext uri="{BB962C8B-B14F-4D97-AF65-F5344CB8AC3E}">
        <p14:creationId xmlns:p14="http://schemas.microsoft.com/office/powerpoint/2010/main" val="7966359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13F919-2ACF-3FDE-936A-A68C1CCDC1CC}"/>
              </a:ext>
            </a:extLst>
          </p:cNvPr>
          <p:cNvSpPr>
            <a:spLocks noGrp="1"/>
          </p:cNvSpPr>
          <p:nvPr>
            <p:ph type="title"/>
          </p:nvPr>
        </p:nvSpPr>
        <p:spPr/>
        <p:txBody>
          <a:bodyPr/>
          <a:lstStyle/>
          <a:p>
            <a:r>
              <a:rPr lang="en-PT" dirty="0"/>
              <a:t>Avinu Shebashamayim	</a:t>
            </a:r>
          </a:p>
        </p:txBody>
      </p:sp>
      <p:sp>
        <p:nvSpPr>
          <p:cNvPr id="3" name="Content Placeholder 2">
            <a:extLst>
              <a:ext uri="{FF2B5EF4-FFF2-40B4-BE49-F238E27FC236}">
                <a16:creationId xmlns:a16="http://schemas.microsoft.com/office/drawing/2014/main" id="{79DB2CD1-8DE2-DE92-AC2C-063C3A9E7433}"/>
              </a:ext>
            </a:extLst>
          </p:cNvPr>
          <p:cNvSpPr>
            <a:spLocks noGrp="1"/>
          </p:cNvSpPr>
          <p:nvPr>
            <p:ph idx="1"/>
          </p:nvPr>
        </p:nvSpPr>
        <p:spPr>
          <a:xfrm>
            <a:off x="838200" y="1377108"/>
            <a:ext cx="10515600" cy="5299113"/>
          </a:xfrm>
        </p:spPr>
        <p:txBody>
          <a:bodyPr>
            <a:normAutofit fontScale="92500" lnSpcReduction="10000"/>
          </a:bodyPr>
          <a:lstStyle/>
          <a:p>
            <a:r>
              <a:rPr lang="en-PT" sz="2400" dirty="0"/>
              <a:t>The Our Father’s prayer is a prototype &amp; protocol for this High Priestly work of redemption</a:t>
            </a:r>
          </a:p>
          <a:p>
            <a:r>
              <a:rPr lang="en-PT" sz="2400" dirty="0"/>
              <a:t>|May Your name be sanctified (itkadesh shimcha)</a:t>
            </a:r>
            <a:br>
              <a:rPr lang="en-PT" sz="2400" dirty="0"/>
            </a:br>
            <a:r>
              <a:rPr lang="en-PT" sz="2400" dirty="0"/>
              <a:t>Your will be done on earth as it is in heaven… (tavo malchutcha)</a:t>
            </a:r>
          </a:p>
          <a:p>
            <a:endParaRPr lang="en-PT" sz="2400" dirty="0"/>
          </a:p>
          <a:p>
            <a:r>
              <a:rPr lang="en-PT" sz="2400" dirty="0"/>
              <a:t>May you unite the essence of Your name (Yud Hei + Vav Hei) (2 cherubim) (Bridegroom &amp; Bride), so that the holiness (k’dusha) of the Ha’Shamayim flows into earth</a:t>
            </a:r>
            <a:br>
              <a:rPr lang="en-PT" sz="2400" dirty="0"/>
            </a:br>
            <a:br>
              <a:rPr lang="en-PT" sz="2400" dirty="0"/>
            </a:br>
            <a:r>
              <a:rPr lang="en-PT" sz="2400" dirty="0"/>
              <a:t>- This is the High Priestly work.. </a:t>
            </a:r>
            <a:br>
              <a:rPr lang="en-PT" sz="2400" dirty="0"/>
            </a:br>
            <a:r>
              <a:rPr lang="en-PT" sz="2400" dirty="0"/>
              <a:t>uniting the fallen, divided aspects of this broken realm (tree of knowledge of good and evil… separation from union with the Holy One)</a:t>
            </a:r>
            <a:br>
              <a:rPr lang="en-PT" sz="2400" dirty="0"/>
            </a:br>
            <a:br>
              <a:rPr lang="en-PT" sz="2400" dirty="0"/>
            </a:br>
            <a:r>
              <a:rPr lang="en-PT" sz="2400" dirty="0"/>
              <a:t>… to reveal the essence of reality (Tree of Life, KNOWING the Father (ECHAD… Ben Yachyid… union with the ONLY ONE… birthing of Meschiach IN US through relationship with Yahushua THE Meschiach)</a:t>
            </a:r>
            <a:endParaRPr lang="en-PT" dirty="0"/>
          </a:p>
        </p:txBody>
      </p:sp>
    </p:spTree>
    <p:extLst>
      <p:ext uri="{BB962C8B-B14F-4D97-AF65-F5344CB8AC3E}">
        <p14:creationId xmlns:p14="http://schemas.microsoft.com/office/powerpoint/2010/main" val="37557108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D197EF-0C02-C317-E139-8CFB8642A39F}"/>
              </a:ext>
            </a:extLst>
          </p:cNvPr>
          <p:cNvSpPr>
            <a:spLocks noGrp="1"/>
          </p:cNvSpPr>
          <p:nvPr>
            <p:ph type="title"/>
          </p:nvPr>
        </p:nvSpPr>
        <p:spPr/>
        <p:txBody>
          <a:bodyPr/>
          <a:lstStyle/>
          <a:p>
            <a:r>
              <a:rPr lang="en-PT" dirty="0"/>
              <a:t>Entering Into the Labours</a:t>
            </a:r>
          </a:p>
        </p:txBody>
      </p:sp>
      <p:sp>
        <p:nvSpPr>
          <p:cNvPr id="3" name="Content Placeholder 2">
            <a:extLst>
              <a:ext uri="{FF2B5EF4-FFF2-40B4-BE49-F238E27FC236}">
                <a16:creationId xmlns:a16="http://schemas.microsoft.com/office/drawing/2014/main" id="{20C27067-0D42-237F-A664-188A1DBB1120}"/>
              </a:ext>
            </a:extLst>
          </p:cNvPr>
          <p:cNvSpPr>
            <a:spLocks noGrp="1"/>
          </p:cNvSpPr>
          <p:nvPr>
            <p:ph idx="1"/>
          </p:nvPr>
        </p:nvSpPr>
        <p:spPr>
          <a:xfrm>
            <a:off x="838200" y="1432193"/>
            <a:ext cx="10515600" cy="5266062"/>
          </a:xfrm>
        </p:spPr>
        <p:txBody>
          <a:bodyPr>
            <a:normAutofit fontScale="92500" lnSpcReduction="10000"/>
          </a:bodyPr>
          <a:lstStyle/>
          <a:p>
            <a:r>
              <a:rPr lang="en-PT" sz="2400" dirty="0"/>
              <a:t>This High Priestly work of cosmic redemption is one that is constantly happening</a:t>
            </a:r>
          </a:p>
          <a:p>
            <a:r>
              <a:rPr lang="en-PT" sz="2400" dirty="0"/>
              <a:t>As believers, and the royal priesthood, our stepping into maturity is the allowance of our lives to be conformed to the image and pattern of the High Priest and participating in His work</a:t>
            </a:r>
          </a:p>
          <a:p>
            <a:r>
              <a:rPr lang="en-PT" sz="2400" dirty="0"/>
              <a:t>Co-crucified, co-resurrected… inner sanctification within reflects the work of the cosmic redemption without</a:t>
            </a:r>
          </a:p>
          <a:p>
            <a:r>
              <a:rPr lang="en-PT" sz="2400" dirty="0"/>
              <a:t>Priests perfectly submitted as an interlinked network, in connection to the High Priest Maschiach</a:t>
            </a:r>
          </a:p>
          <a:p>
            <a:r>
              <a:rPr lang="en-PT" sz="2400" dirty="0"/>
              <a:t>(Body of Maschiach)</a:t>
            </a:r>
            <a:br>
              <a:rPr lang="en-PT" sz="2400" dirty="0"/>
            </a:br>
            <a:endParaRPr lang="en-PT" sz="2400" dirty="0"/>
          </a:p>
          <a:p>
            <a:r>
              <a:rPr lang="en-PT" sz="2400" dirty="0"/>
              <a:t>The Ancient Wells facilitate our entrance into these labours, by receiving &amp; honouring the Kingdom atmospheres &amp; labours that these men and women of old stepped into…</a:t>
            </a:r>
            <a:br>
              <a:rPr lang="en-PT" sz="2400" dirty="0"/>
            </a:br>
            <a:endParaRPr lang="en-PT" sz="2400" dirty="0"/>
          </a:p>
          <a:p>
            <a:r>
              <a:rPr lang="en-PT" sz="2400" dirty="0"/>
              <a:t>We now carry the blazing torch forward into what the Ruach is speaking TODAY!</a:t>
            </a:r>
          </a:p>
        </p:txBody>
      </p:sp>
    </p:spTree>
    <p:extLst>
      <p:ext uri="{BB962C8B-B14F-4D97-AF65-F5344CB8AC3E}">
        <p14:creationId xmlns:p14="http://schemas.microsoft.com/office/powerpoint/2010/main" val="22820903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7FB892-6D63-8729-3BF4-15E53A8BE638}"/>
              </a:ext>
            </a:extLst>
          </p:cNvPr>
          <p:cNvSpPr>
            <a:spLocks noGrp="1"/>
          </p:cNvSpPr>
          <p:nvPr>
            <p:ph type="title"/>
          </p:nvPr>
        </p:nvSpPr>
        <p:spPr>
          <a:xfrm>
            <a:off x="1649896" y="2686050"/>
            <a:ext cx="9601200" cy="1485900"/>
          </a:xfrm>
        </p:spPr>
        <p:txBody>
          <a:bodyPr/>
          <a:lstStyle/>
          <a:p>
            <a:pPr algn="ctr"/>
            <a:r>
              <a:rPr lang="en-PT" dirty="0"/>
              <a:t>Thank you!</a:t>
            </a:r>
          </a:p>
        </p:txBody>
      </p:sp>
    </p:spTree>
    <p:extLst>
      <p:ext uri="{BB962C8B-B14F-4D97-AF65-F5344CB8AC3E}">
        <p14:creationId xmlns:p14="http://schemas.microsoft.com/office/powerpoint/2010/main" val="2992542886"/>
      </p:ext>
    </p:extLst>
  </p:cSld>
  <p:clrMapOvr>
    <a:masterClrMapping/>
  </p:clrMapOvr>
</p:sld>
</file>

<file path=ppt/theme/theme1.xml><?xml version="1.0" encoding="utf-8"?>
<a:theme xmlns:a="http://schemas.openxmlformats.org/drawingml/2006/main" name="Crop">
  <a:themeElements>
    <a:clrScheme name="Crop">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Crop">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docProps/app.xml><?xml version="1.0" encoding="utf-8"?>
<Properties xmlns="http://schemas.openxmlformats.org/officeDocument/2006/extended-properties" xmlns:vt="http://schemas.openxmlformats.org/officeDocument/2006/docPropsVTypes">
  <Template>Crop</Template>
  <TotalTime>52</TotalTime>
  <Words>860</Words>
  <Application>Microsoft Macintosh PowerPoint</Application>
  <PresentationFormat>Widescreen</PresentationFormat>
  <Paragraphs>45</Paragraphs>
  <Slides>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Calisto MT</vt:lpstr>
      <vt:lpstr>Franklin Gothic Book</vt:lpstr>
      <vt:lpstr>system-ui</vt:lpstr>
      <vt:lpstr>Crop</vt:lpstr>
      <vt:lpstr>The Ancient Wells</vt:lpstr>
      <vt:lpstr>Ancient Wells </vt:lpstr>
      <vt:lpstr>The Cosmic Labours</vt:lpstr>
      <vt:lpstr>Land-Based Kingdom Living &amp; Tikkun Olam</vt:lpstr>
      <vt:lpstr>The Physical &amp; Metaphysical Effects of the Cross</vt:lpstr>
      <vt:lpstr>The Physical &amp; Metaphysical Effects of the Cross</vt:lpstr>
      <vt:lpstr>Avinu Shebashamayim </vt:lpstr>
      <vt:lpstr>Entering Into the Labours</vt:lpstr>
      <vt:lpstr>Thank you!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Joao Amaral</dc:creator>
  <cp:lastModifiedBy>Joao Amaral</cp:lastModifiedBy>
  <cp:revision>3</cp:revision>
  <dcterms:created xsi:type="dcterms:W3CDTF">2024-07-06T10:45:53Z</dcterms:created>
  <dcterms:modified xsi:type="dcterms:W3CDTF">2024-07-06T11:38:03Z</dcterms:modified>
</cp:coreProperties>
</file>