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82" r:id="rId3"/>
    <p:sldId id="260" r:id="rId4"/>
    <p:sldId id="257" r:id="rId5"/>
    <p:sldId id="258" r:id="rId6"/>
    <p:sldId id="934" r:id="rId7"/>
    <p:sldId id="935" r:id="rId8"/>
    <p:sldId id="270" r:id="rId9"/>
    <p:sldId id="261" r:id="rId10"/>
    <p:sldId id="269" r:id="rId11"/>
    <p:sldId id="268" r:id="rId12"/>
    <p:sldId id="271" r:id="rId13"/>
    <p:sldId id="272" r:id="rId14"/>
    <p:sldId id="273" r:id="rId15"/>
    <p:sldId id="274" r:id="rId16"/>
    <p:sldId id="275" r:id="rId17"/>
    <p:sldId id="276" r:id="rId18"/>
    <p:sldId id="277" r:id="rId19"/>
    <p:sldId id="278" r:id="rId20"/>
    <p:sldId id="279" r:id="rId21"/>
    <p:sldId id="936" r:id="rId22"/>
    <p:sldId id="937" r:id="rId23"/>
    <p:sldId id="942" r:id="rId24"/>
    <p:sldId id="938" r:id="rId25"/>
    <p:sldId id="939" r:id="rId26"/>
    <p:sldId id="940" r:id="rId27"/>
    <p:sldId id="941" r:id="rId28"/>
    <p:sldId id="943" r:id="rId29"/>
    <p:sldId id="283" r:id="rId30"/>
    <p:sldId id="259" r:id="rId31"/>
    <p:sldId id="284" r:id="rId32"/>
    <p:sldId id="285" r:id="rId33"/>
    <p:sldId id="286" r:id="rId34"/>
    <p:sldId id="287" r:id="rId35"/>
    <p:sldId id="263" r:id="rId36"/>
    <p:sldId id="288" r:id="rId37"/>
    <p:sldId id="289" r:id="rId38"/>
    <p:sldId id="264" r:id="rId39"/>
    <p:sldId id="290" r:id="rId40"/>
    <p:sldId id="265" r:id="rId41"/>
    <p:sldId id="291" r:id="rId42"/>
    <p:sldId id="266" r:id="rId43"/>
    <p:sldId id="267" r:id="rId44"/>
    <p:sldId id="292" r:id="rId45"/>
    <p:sldId id="29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FF90740-DB56-4BE5-83EC-D97838F362F2}">
          <p14:sldIdLst>
            <p14:sldId id="256"/>
            <p14:sldId id="282"/>
            <p14:sldId id="260"/>
            <p14:sldId id="257"/>
            <p14:sldId id="258"/>
            <p14:sldId id="934"/>
            <p14:sldId id="935"/>
            <p14:sldId id="270"/>
            <p14:sldId id="261"/>
            <p14:sldId id="269"/>
            <p14:sldId id="268"/>
            <p14:sldId id="271"/>
            <p14:sldId id="272"/>
            <p14:sldId id="273"/>
            <p14:sldId id="274"/>
            <p14:sldId id="275"/>
            <p14:sldId id="276"/>
            <p14:sldId id="277"/>
            <p14:sldId id="278"/>
            <p14:sldId id="279"/>
            <p14:sldId id="936"/>
            <p14:sldId id="937"/>
            <p14:sldId id="942"/>
            <p14:sldId id="938"/>
            <p14:sldId id="939"/>
            <p14:sldId id="940"/>
            <p14:sldId id="941"/>
            <p14:sldId id="943"/>
            <p14:sldId id="283"/>
            <p14:sldId id="259"/>
            <p14:sldId id="284"/>
            <p14:sldId id="285"/>
            <p14:sldId id="286"/>
            <p14:sldId id="287"/>
            <p14:sldId id="263"/>
            <p14:sldId id="288"/>
            <p14:sldId id="289"/>
            <p14:sldId id="264"/>
            <p14:sldId id="290"/>
            <p14:sldId id="265"/>
            <p14:sldId id="291"/>
            <p14:sldId id="266"/>
            <p14:sldId id="267"/>
            <p14:sldId id="292"/>
            <p14:sldId id="293"/>
          </p14:sldIdLst>
        </p14:section>
        <p14:section name="Abschnitt ohne Titel" id="{F2676C39-B578-4065-AB0B-0839ACCA5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104" d="100"/>
          <a:sy n="104"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88EE1-D488-4669-8128-B3EAE64B2A81}" type="datetimeFigureOut">
              <a:rPr lang="de-DE" smtClean="0"/>
              <a:t>26.11.2024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C1268-F57A-47E2-A027-5D00BFDE0A4D}" type="slidenum">
              <a:rPr lang="de-DE" smtClean="0"/>
              <a:t>‹Nr.›</a:t>
            </a:fld>
            <a:endParaRPr lang="de-DE"/>
          </a:p>
        </p:txBody>
      </p:sp>
    </p:spTree>
    <p:extLst>
      <p:ext uri="{BB962C8B-B14F-4D97-AF65-F5344CB8AC3E}">
        <p14:creationId xmlns:p14="http://schemas.microsoft.com/office/powerpoint/2010/main" val="172437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A232A9E-657C-4385-9A29-C77452784597}" type="datetime1">
              <a:rPr lang="en-US" smtClean="0"/>
              <a:t>11/26/2024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32EEB27-BE05-4B3E-A296-7B355FBC32F0}" type="datetime1">
              <a:rPr lang="en-US" smtClean="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16CDF44-36F0-41A8-9486-2F99EBD24A35}"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458CF1A-026A-4563-A738-DB75D4CFFE04}"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7F99221-28DD-4A6A-9C0A-8B844CEC88B2}"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F95BBF3-EBBF-4692-A659-8BFAB41A7488}"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7AF8ABB-E698-49FC-955B-A3BB457F2907}"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7C76CA-F041-4817-9E58-A1CAE613DB2C}"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de-DE"/>
              <a:t>Mastertitelformat bearbeiten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49E8DA2-7F77-4372-AE2D-B7679A19629B}"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845801C-98E2-42C4-8420-743450F4C90D}"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de-DE"/>
              <a:t>Mastertitelformat bearbeiten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795DD2B-86CE-4BD6-9330-9BC760F5DAAA}" type="datetime1">
              <a:rPr lang="en-US" smtClean="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02207BA-29BF-471C-B8F8-1EE8E7926A74}" type="datetime1">
              <a:rPr lang="en-US" smtClean="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5064E0D-3A6B-4777-895D-7878FFA20F93}" type="datetime1">
              <a:rPr lang="en-US" smtClean="0"/>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7616527-00BD-483A-A234-4E092575B61C}" type="datetime1">
              <a:rPr lang="en-US" smtClean="0"/>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93CA322-F488-4019-9DEC-E8BC5396A3CD}" type="datetime1">
              <a:rPr lang="en-US" smtClean="0"/>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E21238-C619-4FE9-98AD-749C9A392EC1}" type="datetime1">
              <a:rPr lang="en-US" smtClean="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8A36419-1ADF-4BB0-9FCD-CC1569197660}" type="datetime1">
              <a:rPr lang="en-US" smtClean="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E1472B-9B27-43AD-821C-E40A4DA3FD3F}" type="datetime1">
              <a:rPr lang="en-US" smtClean="0"/>
              <a:t>11/26/2024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pic>
        <p:nvPicPr>
          <p:cNvPr id="7" name="Picture 6">
            <a:extLst>
              <a:ext uri="{FF2B5EF4-FFF2-40B4-BE49-F238E27FC236}">
                <a16:creationId xmlns:a16="http://schemas.microsoft.com/office/drawing/2014/main" id="{98613CB3-AB39-88B1-D7D6-B908A2B8825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144889" y="124839"/>
            <a:ext cx="808248" cy="87664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24309-52B6-575A-8E3F-8A00CD9C869C}"/>
              </a:ext>
            </a:extLst>
          </p:cNvPr>
          <p:cNvSpPr>
            <a:spLocks noGrp="1"/>
          </p:cNvSpPr>
          <p:nvPr>
            <p:ph type="ctrTitle"/>
          </p:nvPr>
        </p:nvSpPr>
        <p:spPr/>
        <p:txBody>
          <a:bodyPr/>
          <a:lstStyle/>
          <a:p>
            <a:r>
              <a:rPr lang="de-DE" dirty="0"/>
              <a:t>Leviathan</a:t>
            </a:r>
          </a:p>
        </p:txBody>
      </p:sp>
      <p:sp>
        <p:nvSpPr>
          <p:cNvPr id="6" name="Foliennummernplatzhalter 5">
            <a:extLst>
              <a:ext uri="{FF2B5EF4-FFF2-40B4-BE49-F238E27FC236}">
                <a16:creationId xmlns:a16="http://schemas.microsoft.com/office/drawing/2014/main" id="{C3207A8F-75CD-ED7C-876B-5D870AD538FC}"/>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3" name="Grafik 2">
            <a:extLst>
              <a:ext uri="{FF2B5EF4-FFF2-40B4-BE49-F238E27FC236}">
                <a16:creationId xmlns:a16="http://schemas.microsoft.com/office/drawing/2014/main" id="{C9106EBD-357B-7A11-F2CD-C9FF5DA85954}"/>
              </a:ext>
            </a:extLst>
          </p:cNvPr>
          <p:cNvPicPr>
            <a:picLocks noChangeAspect="1"/>
          </p:cNvPicPr>
          <p:nvPr/>
        </p:nvPicPr>
        <p:blipFill>
          <a:blip r:embed="rId2"/>
          <a:stretch>
            <a:fillRect/>
          </a:stretch>
        </p:blipFill>
        <p:spPr>
          <a:xfrm>
            <a:off x="4053047" y="4321897"/>
            <a:ext cx="7651143" cy="1926503"/>
          </a:xfrm>
          <a:prstGeom prst="rect">
            <a:avLst/>
          </a:prstGeom>
        </p:spPr>
      </p:pic>
    </p:spTree>
    <p:extLst>
      <p:ext uri="{BB962C8B-B14F-4D97-AF65-F5344CB8AC3E}">
        <p14:creationId xmlns:p14="http://schemas.microsoft.com/office/powerpoint/2010/main" val="33040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572A-2194-3B7F-AF5F-54851D9110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4C640C-DA27-9E61-B2D2-A41280F8DBAB}"/>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43A1BF19-E83F-9EC9-31E2-F45154E9E9FA}"/>
              </a:ext>
            </a:extLst>
          </p:cNvPr>
          <p:cNvSpPr txBox="1"/>
          <p:nvPr/>
        </p:nvSpPr>
        <p:spPr>
          <a:xfrm>
            <a:off x="685801" y="2625712"/>
            <a:ext cx="7684654" cy="1200329"/>
          </a:xfrm>
          <a:prstGeom prst="rect">
            <a:avLst/>
          </a:prstGeom>
          <a:noFill/>
        </p:spPr>
        <p:txBody>
          <a:bodyPr wrap="square">
            <a:spAutoFit/>
          </a:bodyPr>
          <a:lstStyle/>
          <a:p>
            <a:pPr marR="800" algn="l" rtl="0"/>
            <a:r>
              <a:rPr lang="en-US" sz="2400" dirty="0"/>
              <a:t>Psa 74:14  You broke the heads of Leviathan in pieces, </a:t>
            </a:r>
            <a:r>
              <a:rPr lang="en-US" sz="2400" dirty="0">
                <a:solidFill>
                  <a:schemeClr val="accent5"/>
                </a:solidFill>
              </a:rPr>
              <a:t>and gave him to be food</a:t>
            </a:r>
            <a:r>
              <a:rPr lang="en-US" sz="2400" dirty="0"/>
              <a:t> to the people inhabiting the wilderness. </a:t>
            </a:r>
            <a:endParaRPr lang="de-DE" sz="2400" dirty="0"/>
          </a:p>
        </p:txBody>
      </p:sp>
      <p:sp>
        <p:nvSpPr>
          <p:cNvPr id="3" name="Foliennummernplatzhalter 2">
            <a:extLst>
              <a:ext uri="{FF2B5EF4-FFF2-40B4-BE49-F238E27FC236}">
                <a16:creationId xmlns:a16="http://schemas.microsoft.com/office/drawing/2014/main" id="{EF56002A-9243-A5EA-C01C-8BE1F81659C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8988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D3A84-C429-940E-E62E-B1456127DA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39BC79-487D-A566-DAF3-2631B7563D8E}"/>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4814B510-7A1D-3451-03C8-AC800D49ACAF}"/>
              </a:ext>
            </a:extLst>
          </p:cNvPr>
          <p:cNvSpPr txBox="1"/>
          <p:nvPr/>
        </p:nvSpPr>
        <p:spPr>
          <a:xfrm>
            <a:off x="1909186" y="2598003"/>
            <a:ext cx="7684654" cy="3046988"/>
          </a:xfrm>
          <a:prstGeom prst="rect">
            <a:avLst/>
          </a:prstGeom>
          <a:noFill/>
        </p:spPr>
        <p:txBody>
          <a:bodyPr wrap="square">
            <a:spAutoFit/>
          </a:bodyPr>
          <a:lstStyle/>
          <a:p>
            <a:pPr marR="800" algn="l" rtl="0"/>
            <a:r>
              <a:rPr lang="en-US" sz="2400" dirty="0"/>
              <a:t>Psa 104:25  So is this great and wide sea, wherein are things creeping innumerable, both small and great beasts. </a:t>
            </a:r>
          </a:p>
          <a:p>
            <a:pPr marR="800" algn="l" rtl="0"/>
            <a:r>
              <a:rPr lang="en-US" sz="2400" dirty="0"/>
              <a:t>Psa 104:26  There go the ships: there is that Leviathan, whom you have made to play therein. </a:t>
            </a:r>
          </a:p>
          <a:p>
            <a:pPr marR="800" algn="l" rtl="0"/>
            <a:r>
              <a:rPr lang="en-US" sz="2400" dirty="0"/>
              <a:t>Psa 104:27  These wait all upon you; </a:t>
            </a:r>
            <a:r>
              <a:rPr lang="en-US" sz="2400" dirty="0">
                <a:solidFill>
                  <a:schemeClr val="accent5"/>
                </a:solidFill>
              </a:rPr>
              <a:t>that you may give them their meat in due season. </a:t>
            </a:r>
          </a:p>
          <a:p>
            <a:pPr marR="800" algn="l" rtl="0"/>
            <a:r>
              <a:rPr lang="en-US" sz="2400" dirty="0"/>
              <a:t>Psa 104:28  That you give them they gather: you open your hand, they are filled with good. </a:t>
            </a:r>
            <a:endParaRPr lang="de-DE" sz="2400" dirty="0"/>
          </a:p>
        </p:txBody>
      </p:sp>
      <p:sp>
        <p:nvSpPr>
          <p:cNvPr id="3" name="Foliennummernplatzhalter 2">
            <a:extLst>
              <a:ext uri="{FF2B5EF4-FFF2-40B4-BE49-F238E27FC236}">
                <a16:creationId xmlns:a16="http://schemas.microsoft.com/office/drawing/2014/main" id="{F360A79A-C22F-7DDE-9CD7-2AA3FA64A9B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5716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07545-7EE7-0E56-A449-3B48E2112A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EDF49C-381F-791F-BCDD-53702B72D5F7}"/>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BDC860DC-704D-4FEB-73F6-F091BB08CE36}"/>
              </a:ext>
            </a:extLst>
          </p:cNvPr>
          <p:cNvSpPr txBox="1"/>
          <p:nvPr/>
        </p:nvSpPr>
        <p:spPr>
          <a:xfrm>
            <a:off x="1347138" y="2072025"/>
            <a:ext cx="9497723" cy="4524315"/>
          </a:xfrm>
          <a:prstGeom prst="rect">
            <a:avLst/>
          </a:prstGeom>
          <a:noFill/>
        </p:spPr>
        <p:txBody>
          <a:bodyPr wrap="square">
            <a:spAutoFit/>
          </a:bodyPr>
          <a:lstStyle/>
          <a:p>
            <a:pPr marR="800" algn="l" rtl="0"/>
            <a:r>
              <a:rPr lang="en-US" sz="2400" dirty="0"/>
              <a:t>Upon </a:t>
            </a:r>
            <a:r>
              <a:rPr lang="en-US" sz="2400" u="sng" dirty="0"/>
              <a:t>the fifth day </a:t>
            </a:r>
            <a:r>
              <a:rPr lang="en-US" sz="2400" dirty="0"/>
              <a:t>you said unto the seventh part, where the waters were gathered that it should bring forth living creatures, fowls and fish: and so it came to pass. For the dumb water and without life brought forth living things at the commandment of Elohiym, that all people might praise your wondrous works. Then did you </a:t>
            </a:r>
            <a:r>
              <a:rPr lang="en-US" sz="2400" u="sng" dirty="0"/>
              <a:t>ordain</a:t>
            </a:r>
            <a:r>
              <a:rPr lang="en-US" sz="2400" dirty="0"/>
              <a:t> two living creatures, the one you called Behemoth, and the other Leviathan; And did separate the one from the other: for the seventh part, namely, where the water was gathered together, might not hold them both. Unto Behemoth you gave one part, which was dried up the third day, that he should dwell in the same part, wherein are a thousand hills: But unto Leviathan you gave the seventh part, namely, the moist; and </a:t>
            </a:r>
            <a:r>
              <a:rPr lang="en-US" sz="2400" u="sng" dirty="0">
                <a:solidFill>
                  <a:schemeClr val="accent5"/>
                </a:solidFill>
              </a:rPr>
              <a:t>have kept him to be devoured </a:t>
            </a:r>
            <a:r>
              <a:rPr lang="en-US" sz="2400" dirty="0"/>
              <a:t>of whom you will, and when.  EZRA REVIY`IY (4 EZRA) 6:47-52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19CF4EB7-B17F-5C95-15D5-2BE2CF0A1B5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48553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A5847-DA59-9280-6977-76EC112E61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442F0B-7976-2AC2-FBB2-4A103BEE709D}"/>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7F7D88BD-9094-79B2-A245-BEFD8D8911D7}"/>
              </a:ext>
            </a:extLst>
          </p:cNvPr>
          <p:cNvSpPr txBox="1"/>
          <p:nvPr/>
        </p:nvSpPr>
        <p:spPr>
          <a:xfrm>
            <a:off x="1347138" y="2072025"/>
            <a:ext cx="9497723" cy="4524315"/>
          </a:xfrm>
          <a:prstGeom prst="rect">
            <a:avLst/>
          </a:prstGeom>
          <a:noFill/>
        </p:spPr>
        <p:txBody>
          <a:bodyPr wrap="square">
            <a:spAutoFit/>
          </a:bodyPr>
          <a:lstStyle/>
          <a:p>
            <a:pPr marR="800" algn="l" rtl="0"/>
            <a:r>
              <a:rPr lang="en-US" sz="2400" dirty="0"/>
              <a:t>Upon </a:t>
            </a:r>
            <a:r>
              <a:rPr lang="en-US" sz="2400" u="sng" dirty="0"/>
              <a:t>the sixth day </a:t>
            </a:r>
            <a:r>
              <a:rPr lang="en-US" sz="2400" dirty="0"/>
              <a:t>you gave commandment unto the earth, that before you it should bring forth beasts, cattle, and creeping things: And after these, A'dam also, whom you made </a:t>
            </a:r>
            <a:r>
              <a:rPr lang="en-US" sz="2400" dirty="0" err="1"/>
              <a:t>adoniy</a:t>
            </a:r>
            <a:r>
              <a:rPr lang="en-US" sz="2400" dirty="0"/>
              <a:t> of all your creatures: of him come we all, and the people also whom you have chosen. All this have I spoken before you, O Yahuah, because you made the world for our sakes. As for the other nations, which also come of A'dam, you have said that they are nothing, but be like unto spittle: and have likened the abundance of them unto a drop that falls from a vessel. And now, O Yahuah, behold, these heathen, which have ever been reputed as nothing</a:t>
            </a:r>
            <a:r>
              <a:rPr lang="en-US" sz="2400" u="sng" dirty="0"/>
              <a:t>, have begun to be </a:t>
            </a:r>
            <a:r>
              <a:rPr lang="en-US" sz="2400" u="sng" dirty="0" err="1"/>
              <a:t>adoniym</a:t>
            </a:r>
            <a:r>
              <a:rPr lang="en-US" sz="2400" u="sng" dirty="0"/>
              <a:t> over us, and to devour us</a:t>
            </a:r>
            <a:r>
              <a:rPr lang="en-US" sz="2400" dirty="0"/>
              <a:t>. But we your people, whom you have called your firstborn, your yachiyd, and your fervent lover, are given into their hands.  EZRA REVIY`IY (4 EZRA) 6:53-58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5AD6B456-50BB-950A-39C4-52B7E18A251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3499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B427-2FA8-87BA-C2FF-7E2E48A8F8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16DAEA-3F20-C2A1-AA2C-ADC3A5AF9194}"/>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DC1360F1-0B40-ED41-5AE1-7EED34196774}"/>
              </a:ext>
            </a:extLst>
          </p:cNvPr>
          <p:cNvSpPr txBox="1"/>
          <p:nvPr/>
        </p:nvSpPr>
        <p:spPr>
          <a:xfrm>
            <a:off x="1347138" y="2072025"/>
            <a:ext cx="9497723" cy="1200329"/>
          </a:xfrm>
          <a:prstGeom prst="rect">
            <a:avLst/>
          </a:prstGeom>
          <a:noFill/>
        </p:spPr>
        <p:txBody>
          <a:bodyPr wrap="square">
            <a:spAutoFit/>
          </a:bodyPr>
          <a:lstStyle/>
          <a:p>
            <a:pPr marR="800" algn="l" rtl="0"/>
            <a:r>
              <a:rPr lang="en-US" sz="2400" dirty="0"/>
              <a:t>If the world now be made for our sakes, why do we not possess an inheritance with the world? how long shall this endure?  </a:t>
            </a:r>
          </a:p>
          <a:p>
            <a:pPr marR="800" algn="l" rtl="0"/>
            <a:r>
              <a:rPr lang="en-US" sz="2400" dirty="0"/>
              <a:t>EZRA REVIY`IY (4 EZRA) 6:59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ED644179-D4C3-B301-5BCD-EDA82078178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591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0904-DD1A-E1DF-9011-F31592EBB1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A26C32-5252-394F-22A1-BCF4BDF37C0E}"/>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02E250F0-0EC3-2223-E9DE-480D83817B4B}"/>
              </a:ext>
            </a:extLst>
          </p:cNvPr>
          <p:cNvSpPr txBox="1"/>
          <p:nvPr/>
        </p:nvSpPr>
        <p:spPr>
          <a:xfrm>
            <a:off x="1347138" y="2072025"/>
            <a:ext cx="9497723" cy="3785652"/>
          </a:xfrm>
          <a:prstGeom prst="rect">
            <a:avLst/>
          </a:prstGeom>
          <a:noFill/>
        </p:spPr>
        <p:txBody>
          <a:bodyPr wrap="square">
            <a:spAutoFit/>
          </a:bodyPr>
          <a:lstStyle/>
          <a:p>
            <a:pPr marR="800" algn="l" rtl="0"/>
            <a:r>
              <a:rPr lang="en-US" sz="2400" dirty="0"/>
              <a:t>But when the time shall come, then the power, the punishment, and the judgment; which Yahuah Tseva'oth has prepared for those who prostrate themselves to the judgment of righteousness, for those who abjure that judgment, and for those who take his name in vain. That day has been prepared for the elect as a covenant; and for sinners as an inquisition. In that day shall be distributed two monsters; a female monster, whose name is Leviathan, dwelling in the depths of the sea, above the springs of waters; And a male monster, whose name is Behemoth; which possesses, on his breast, the invisible wilderness. </a:t>
            </a:r>
            <a:endParaRPr lang="de-DE" sz="2400" dirty="0"/>
          </a:p>
          <a:p>
            <a:pPr marR="800" algn="l" rtl="0"/>
            <a:endParaRPr lang="de-DE" sz="2400" dirty="0"/>
          </a:p>
        </p:txBody>
      </p:sp>
      <p:sp>
        <p:nvSpPr>
          <p:cNvPr id="3" name="Foliennummernplatzhalter 2">
            <a:extLst>
              <a:ext uri="{FF2B5EF4-FFF2-40B4-BE49-F238E27FC236}">
                <a16:creationId xmlns:a16="http://schemas.microsoft.com/office/drawing/2014/main" id="{2897C0E6-4F45-B6B2-AAAE-D295FBEC197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1949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04881-36C8-C82D-8746-AB5108B3CD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BD5028-CF2A-4A37-7003-A6A7A9076F47}"/>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89FB1115-7B3E-95CC-476D-33331BAE8C2E}"/>
              </a:ext>
            </a:extLst>
          </p:cNvPr>
          <p:cNvSpPr txBox="1"/>
          <p:nvPr/>
        </p:nvSpPr>
        <p:spPr>
          <a:xfrm>
            <a:off x="1347138" y="2072025"/>
            <a:ext cx="9497723" cy="2677656"/>
          </a:xfrm>
          <a:prstGeom prst="rect">
            <a:avLst/>
          </a:prstGeom>
          <a:noFill/>
        </p:spPr>
        <p:txBody>
          <a:bodyPr wrap="square">
            <a:spAutoFit/>
          </a:bodyPr>
          <a:lstStyle/>
          <a:p>
            <a:pPr marR="800" algn="l" rtl="0"/>
            <a:r>
              <a:rPr lang="en-US" sz="2400" dirty="0"/>
              <a:t>His name was </a:t>
            </a:r>
            <a:r>
              <a:rPr lang="en-US" sz="2400" dirty="0" err="1"/>
              <a:t>Dendayen</a:t>
            </a:r>
            <a:r>
              <a:rPr lang="en-US" sz="2400" dirty="0"/>
              <a:t> in the east of the garden, where the elect and the righteous will dwell; where he received it from my ancestor, who was man, from A'dam the first of men, whom Yahuah Tseva'oth made. Then I asked of another angel to show me the power of those monsters, how they became separated, how they became separated on the same day, one in the depths of the sea, and one in the dry desert.  CHANOK (ENOCH) 59:5-10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636F76DF-1541-F443-48CD-80EBA398EEC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33925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8ECA-80C8-74BA-D312-7BB7CEE175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C6F90F-2BD9-1966-ECC6-17FAEA49F2AB}"/>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D43854FD-DEBE-CAEB-AFD2-FF1CC660770A}"/>
              </a:ext>
            </a:extLst>
          </p:cNvPr>
          <p:cNvSpPr txBox="1"/>
          <p:nvPr/>
        </p:nvSpPr>
        <p:spPr>
          <a:xfrm>
            <a:off x="580521" y="2065867"/>
            <a:ext cx="8415698" cy="3785652"/>
          </a:xfrm>
          <a:prstGeom prst="rect">
            <a:avLst/>
          </a:prstGeom>
          <a:noFill/>
        </p:spPr>
        <p:txBody>
          <a:bodyPr wrap="square">
            <a:spAutoFit/>
          </a:bodyPr>
          <a:lstStyle/>
          <a:p>
            <a:pPr marR="800" algn="l" rtl="0"/>
            <a:r>
              <a:rPr lang="en-US" sz="2400" dirty="0"/>
              <a:t>And he said, You, son of A'dam, are here desirous of understanding secret things. And the angel of peace, who was with me, said, These two monsters are </a:t>
            </a:r>
            <a:r>
              <a:rPr lang="en-US" sz="2400" dirty="0">
                <a:solidFill>
                  <a:schemeClr val="accent5"/>
                </a:solidFill>
              </a:rPr>
              <a:t>by the power of Elohiym prepared to become food,</a:t>
            </a:r>
            <a:r>
              <a:rPr lang="en-US" sz="2400" dirty="0"/>
              <a:t> that the punishment of Elohiym may not be in vain. Then shall children be slain with their mothers, and sons with their fathers. And when the punishment of Yahuah Tseva'oth shall continue, upon them shall it continue, that the punishment of Yahuah Tseva'oth may not take place in vain. After that, judgment shall exist with mercy and longsuffering.  CHANOK (ENOCH) 59:11-14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8F908948-6345-6034-5A2E-8A0EB0CC5D86}"/>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Textfeld 3">
            <a:extLst>
              <a:ext uri="{FF2B5EF4-FFF2-40B4-BE49-F238E27FC236}">
                <a16:creationId xmlns:a16="http://schemas.microsoft.com/office/drawing/2014/main" id="{72B21F58-AD3C-4D6D-56DC-94E09E91514F}"/>
              </a:ext>
            </a:extLst>
          </p:cNvPr>
          <p:cNvSpPr txBox="1"/>
          <p:nvPr/>
        </p:nvSpPr>
        <p:spPr>
          <a:xfrm>
            <a:off x="9411854" y="3321889"/>
            <a:ext cx="2586182" cy="923330"/>
          </a:xfrm>
          <a:prstGeom prst="rect">
            <a:avLst/>
          </a:prstGeom>
          <a:noFill/>
        </p:spPr>
        <p:txBody>
          <a:bodyPr wrap="square" rtlCol="0">
            <a:spAutoFit/>
          </a:bodyPr>
          <a:lstStyle/>
          <a:p>
            <a:pPr marL="342900" indent="-342900">
              <a:buAutoNum type="arabicPeriod"/>
            </a:pPr>
            <a:r>
              <a:rPr lang="de-DE" dirty="0"/>
              <a:t>Generational </a:t>
            </a:r>
            <a:r>
              <a:rPr lang="de-DE" dirty="0" err="1"/>
              <a:t>curse</a:t>
            </a:r>
            <a:endParaRPr lang="de-DE" dirty="0"/>
          </a:p>
          <a:p>
            <a:pPr marL="342900" indent="-342900">
              <a:buAutoNum type="arabicPeriod"/>
            </a:pPr>
            <a:r>
              <a:rPr lang="de-DE" dirty="0" err="1"/>
              <a:t>Complete</a:t>
            </a:r>
            <a:r>
              <a:rPr lang="de-DE" dirty="0"/>
              <a:t> </a:t>
            </a:r>
            <a:r>
              <a:rPr lang="de-DE" dirty="0" err="1"/>
              <a:t>deliverance</a:t>
            </a:r>
            <a:endParaRPr lang="de-DE" dirty="0"/>
          </a:p>
          <a:p>
            <a:r>
              <a:rPr lang="de-DE" dirty="0"/>
              <a:t>	(</a:t>
            </a:r>
            <a:r>
              <a:rPr lang="de-DE" dirty="0" err="1"/>
              <a:t>snake</a:t>
            </a:r>
            <a:r>
              <a:rPr lang="de-DE" dirty="0"/>
              <a:t> + </a:t>
            </a:r>
            <a:r>
              <a:rPr lang="de-DE" dirty="0" err="1"/>
              <a:t>eggs</a:t>
            </a:r>
            <a:r>
              <a:rPr lang="de-DE" dirty="0"/>
              <a:t>)</a:t>
            </a:r>
          </a:p>
        </p:txBody>
      </p:sp>
    </p:spTree>
    <p:extLst>
      <p:ext uri="{BB962C8B-B14F-4D97-AF65-F5344CB8AC3E}">
        <p14:creationId xmlns:p14="http://schemas.microsoft.com/office/powerpoint/2010/main" val="40616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E640-1C79-442D-9872-E17F1CD844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080B39-A1F3-2123-BF81-FF5C986FC703}"/>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16F21BEF-5360-501E-95CC-DB9FF0891DE1}"/>
              </a:ext>
            </a:extLst>
          </p:cNvPr>
          <p:cNvSpPr txBox="1"/>
          <p:nvPr/>
        </p:nvSpPr>
        <p:spPr>
          <a:xfrm>
            <a:off x="685801" y="2065867"/>
            <a:ext cx="9497723" cy="3416320"/>
          </a:xfrm>
          <a:prstGeom prst="rect">
            <a:avLst/>
          </a:prstGeom>
          <a:noFill/>
        </p:spPr>
        <p:txBody>
          <a:bodyPr wrap="square">
            <a:spAutoFit/>
          </a:bodyPr>
          <a:lstStyle/>
          <a:p>
            <a:pPr marR="800" algn="l" rtl="0"/>
            <a:r>
              <a:rPr lang="en-US" sz="2400" dirty="0"/>
              <a:t>AND he answered and said unto me: Whatsoever will then befall will befall the whole earth; therefore all who live will experience them. For at that time I will protect only those who are found in those selfsame days in this land. And it shall come to pass when all is accomplished that was to come to pass in those parts, that </a:t>
            </a:r>
            <a:r>
              <a:rPr lang="en-US" sz="2400" dirty="0" err="1"/>
              <a:t>Ha'mashiach</a:t>
            </a:r>
            <a:r>
              <a:rPr lang="en-US" sz="2400" dirty="0"/>
              <a:t> shall then begin to be revealed. And Behemoth shall be revealed from his place and Leviathan shall ascend from the sea, those two great monsters which I created on the fifth day of creation, and shall have kept until that time; and then </a:t>
            </a:r>
            <a:r>
              <a:rPr lang="en-US" sz="2400" dirty="0">
                <a:solidFill>
                  <a:schemeClr val="accent5"/>
                </a:solidFill>
              </a:rPr>
              <a:t>they shall be for food for all that are left. </a:t>
            </a:r>
            <a:endParaRPr lang="de-DE" sz="2400" dirty="0">
              <a:solidFill>
                <a:schemeClr val="accent5"/>
              </a:solidFill>
            </a:endParaRPr>
          </a:p>
        </p:txBody>
      </p:sp>
      <p:sp>
        <p:nvSpPr>
          <p:cNvPr id="3" name="Foliennummernplatzhalter 2">
            <a:extLst>
              <a:ext uri="{FF2B5EF4-FFF2-40B4-BE49-F238E27FC236}">
                <a16:creationId xmlns:a16="http://schemas.microsoft.com/office/drawing/2014/main" id="{5852EDB5-23D9-3D63-E51F-46453A98E50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07857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8AA2-4E6F-CF6E-8D2F-5BE6762C2B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5D114D-2BB4-8123-B862-500594661483}"/>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76C9CACE-2234-E1BA-5BBE-FD3C21F22714}"/>
              </a:ext>
            </a:extLst>
          </p:cNvPr>
          <p:cNvSpPr txBox="1"/>
          <p:nvPr/>
        </p:nvSpPr>
        <p:spPr>
          <a:xfrm>
            <a:off x="1347138" y="2072025"/>
            <a:ext cx="9497723" cy="2308324"/>
          </a:xfrm>
          <a:prstGeom prst="rect">
            <a:avLst/>
          </a:prstGeom>
          <a:noFill/>
        </p:spPr>
        <p:txBody>
          <a:bodyPr wrap="square">
            <a:spAutoFit/>
          </a:bodyPr>
          <a:lstStyle/>
          <a:p>
            <a:pPr marR="800" algn="l" rtl="0"/>
            <a:r>
              <a:rPr lang="en-US" sz="2400" dirty="0"/>
              <a:t>The earth also shall yield its fruit ten thousandfold and on each vine there shall be a thousand branches, and each branch shall produce a thousand clusters, and each cluster produce a thousand grapes, and each grape produce a </a:t>
            </a:r>
            <a:r>
              <a:rPr lang="en-US" sz="2400" dirty="0" err="1"/>
              <a:t>cor</a:t>
            </a:r>
            <a:r>
              <a:rPr lang="en-US" sz="2400" dirty="0"/>
              <a:t> of wine. And those who have hungered shall rejoice: moreover, also, they shall behold marvels every day.  BARUK SHENIY (2 BARUK) 29:1-6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7DB169AE-9121-0FCD-3F76-8300B679162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60831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D12A-2779-2430-FEE7-8CDB8C5AB224}"/>
              </a:ext>
            </a:extLst>
          </p:cNvPr>
          <p:cNvSpPr>
            <a:spLocks noGrp="1"/>
          </p:cNvSpPr>
          <p:nvPr>
            <p:ph type="title"/>
          </p:nvPr>
        </p:nvSpPr>
        <p:spPr/>
        <p:txBody>
          <a:bodyPr/>
          <a:lstStyle/>
          <a:p>
            <a:r>
              <a:rPr lang="en-GB" dirty="0"/>
              <a:t>Leviathan</a:t>
            </a:r>
          </a:p>
        </p:txBody>
      </p:sp>
      <p:sp>
        <p:nvSpPr>
          <p:cNvPr id="3" name="Picture Placeholder 2">
            <a:extLst>
              <a:ext uri="{FF2B5EF4-FFF2-40B4-BE49-F238E27FC236}">
                <a16:creationId xmlns:a16="http://schemas.microsoft.com/office/drawing/2014/main" id="{553D7B96-3140-3901-4FF5-E7B712689669}"/>
              </a:ext>
            </a:extLst>
          </p:cNvPr>
          <p:cNvSpPr>
            <a:spLocks noGrp="1"/>
          </p:cNvSpPr>
          <p:nvPr>
            <p:ph type="pic" idx="1"/>
          </p:nvPr>
        </p:nvSpPr>
        <p:spPr/>
      </p:sp>
      <p:sp>
        <p:nvSpPr>
          <p:cNvPr id="4" name="Text Placeholder 3">
            <a:extLst>
              <a:ext uri="{FF2B5EF4-FFF2-40B4-BE49-F238E27FC236}">
                <a16:creationId xmlns:a16="http://schemas.microsoft.com/office/drawing/2014/main" id="{1BF4D44C-2A9B-D451-2743-0B5C28B57542}"/>
              </a:ext>
            </a:extLst>
          </p:cNvPr>
          <p:cNvSpPr>
            <a:spLocks noGrp="1"/>
          </p:cNvSpPr>
          <p:nvPr>
            <p:ph type="body" sz="half" idx="2"/>
          </p:nvPr>
        </p:nvSpPr>
        <p:spPr>
          <a:xfrm>
            <a:off x="685800" y="2971800"/>
            <a:ext cx="6164653" cy="2554942"/>
          </a:xfrm>
        </p:spPr>
        <p:txBody>
          <a:bodyPr>
            <a:normAutofit/>
          </a:bodyPr>
          <a:lstStyle/>
          <a:p>
            <a:pPr marL="285750" indent="-285750">
              <a:buFont typeface="Arial" panose="020B0604020202020204" pitchFamily="34" charset="0"/>
              <a:buChar char="•"/>
            </a:pPr>
            <a:r>
              <a:rPr lang="en-GB" sz="2400" dirty="0"/>
              <a:t>Dragon cast out of heaven</a:t>
            </a:r>
          </a:p>
          <a:p>
            <a:pPr marL="285750" indent="-285750">
              <a:buFont typeface="Arial" panose="020B0604020202020204" pitchFamily="34" charset="0"/>
              <a:buChar char="•"/>
            </a:pPr>
            <a:r>
              <a:rPr lang="en-GB" sz="2400" dirty="0"/>
              <a:t>Scriptural Serpent of the Sea</a:t>
            </a:r>
          </a:p>
          <a:p>
            <a:pPr marL="285750" indent="-285750">
              <a:buFont typeface="Arial" panose="020B0604020202020204" pitchFamily="34" charset="0"/>
              <a:buChar char="•"/>
            </a:pPr>
            <a:r>
              <a:rPr lang="en-GB" sz="2400" dirty="0"/>
              <a:t>The Spirit of Pride and Envy</a:t>
            </a:r>
          </a:p>
          <a:p>
            <a:pPr marL="285750" indent="-285750">
              <a:buFont typeface="Arial" panose="020B0604020202020204" pitchFamily="34" charset="0"/>
              <a:buChar char="•"/>
            </a:pPr>
            <a:r>
              <a:rPr lang="en-GB" sz="2400" dirty="0"/>
              <a:t>The Beast System</a:t>
            </a:r>
          </a:p>
          <a:p>
            <a:pPr marL="285750" indent="-285750">
              <a:buFont typeface="Arial" panose="020B0604020202020204" pitchFamily="34" charset="0"/>
              <a:buChar char="•"/>
            </a:pPr>
            <a:endParaRPr lang="en-GB" sz="2400" dirty="0"/>
          </a:p>
        </p:txBody>
      </p:sp>
      <p:sp>
        <p:nvSpPr>
          <p:cNvPr id="5" name="Slide Number Placeholder 4">
            <a:extLst>
              <a:ext uri="{FF2B5EF4-FFF2-40B4-BE49-F238E27FC236}">
                <a16:creationId xmlns:a16="http://schemas.microsoft.com/office/drawing/2014/main" id="{B6F85C0C-1C9E-24B6-7153-78EBB71FE139}"/>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6">
            <a:extLst>
              <a:ext uri="{FF2B5EF4-FFF2-40B4-BE49-F238E27FC236}">
                <a16:creationId xmlns:a16="http://schemas.microsoft.com/office/drawing/2014/main" id="{FD350F08-B6CE-A105-AF5A-E0D4FA0120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253" y="914400"/>
            <a:ext cx="3661292" cy="4572000"/>
          </a:xfrm>
          <a:prstGeom prst="rect">
            <a:avLst/>
          </a:prstGeom>
        </p:spPr>
      </p:pic>
      <p:sp>
        <p:nvSpPr>
          <p:cNvPr id="9" name="TextBox 8">
            <a:extLst>
              <a:ext uri="{FF2B5EF4-FFF2-40B4-BE49-F238E27FC236}">
                <a16:creationId xmlns:a16="http://schemas.microsoft.com/office/drawing/2014/main" id="{350660C1-FF8A-6133-89E2-13F972E24346}"/>
              </a:ext>
            </a:extLst>
          </p:cNvPr>
          <p:cNvSpPr txBox="1"/>
          <p:nvPr/>
        </p:nvSpPr>
        <p:spPr>
          <a:xfrm>
            <a:off x="7445425" y="5526742"/>
            <a:ext cx="3842948" cy="523220"/>
          </a:xfrm>
          <a:prstGeom prst="rect">
            <a:avLst/>
          </a:prstGeom>
          <a:noFill/>
        </p:spPr>
        <p:txBody>
          <a:bodyPr wrap="square">
            <a:spAutoFit/>
          </a:bodyPr>
          <a:lstStyle/>
          <a:p>
            <a:r>
              <a:rPr lang="en-GB" sz="1400" dirty="0"/>
              <a:t>The Destruction of Leviathan by Gustave Doré (1865) – Wiki commons</a:t>
            </a:r>
          </a:p>
        </p:txBody>
      </p:sp>
    </p:spTree>
    <p:extLst>
      <p:ext uri="{BB962C8B-B14F-4D97-AF65-F5344CB8AC3E}">
        <p14:creationId xmlns:p14="http://schemas.microsoft.com/office/powerpoint/2010/main" val="2408449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BEFD-6F0C-5EB1-2561-A25DAF205D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2D6122-05D1-5447-2435-3D46C32E8827}"/>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BC972CE5-E370-B8BB-3495-B423D299FC76}"/>
              </a:ext>
            </a:extLst>
          </p:cNvPr>
          <p:cNvSpPr txBox="1"/>
          <p:nvPr/>
        </p:nvSpPr>
        <p:spPr>
          <a:xfrm>
            <a:off x="1347138" y="2072025"/>
            <a:ext cx="9497723" cy="2308324"/>
          </a:xfrm>
          <a:prstGeom prst="rect">
            <a:avLst/>
          </a:prstGeom>
          <a:noFill/>
        </p:spPr>
        <p:txBody>
          <a:bodyPr wrap="square">
            <a:spAutoFit/>
          </a:bodyPr>
          <a:lstStyle/>
          <a:p>
            <a:pPr marR="800" algn="l" rtl="0"/>
            <a:r>
              <a:rPr lang="en-US" sz="2400" dirty="0"/>
              <a:t>For winds shall go forth from before me to bring every morning the fragrance of aromatic fruits, and at the close of the day clouds distilling the dew of health. And it shall come to pass at that selfsame time that the treasury of manna shall again descend from on high, and they will eat of it in those years, because these are they who have come to the consummation of time.  BARUK SHENIY (2 BARUK) 29:7-8 </a:t>
            </a:r>
            <a:r>
              <a:rPr lang="he-IL" sz="2400" dirty="0"/>
              <a:t>את </a:t>
            </a:r>
            <a:r>
              <a:rPr lang="en-US" sz="2400" dirty="0"/>
              <a:t>CEPHER</a:t>
            </a:r>
            <a:endParaRPr lang="de-DE" sz="2400" dirty="0"/>
          </a:p>
        </p:txBody>
      </p:sp>
      <p:sp>
        <p:nvSpPr>
          <p:cNvPr id="3" name="Foliennummernplatzhalter 2">
            <a:extLst>
              <a:ext uri="{FF2B5EF4-FFF2-40B4-BE49-F238E27FC236}">
                <a16:creationId xmlns:a16="http://schemas.microsoft.com/office/drawing/2014/main" id="{C22E5DBB-F6B7-7BD7-B53E-53F81D31932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4964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6DC50-5F2E-3C91-BA06-0D04DE370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5CDB4-BFA4-98F7-4FA9-58F50D03C756}"/>
              </a:ext>
            </a:extLst>
          </p:cNvPr>
          <p:cNvSpPr>
            <a:spLocks noGrp="1"/>
          </p:cNvSpPr>
          <p:nvPr>
            <p:ph type="title"/>
          </p:nvPr>
        </p:nvSpPr>
        <p:spPr/>
        <p:txBody>
          <a:bodyPr/>
          <a:lstStyle/>
          <a:p>
            <a:r>
              <a:rPr lang="en-GB" dirty="0"/>
              <a:t>Leviathan</a:t>
            </a:r>
          </a:p>
        </p:txBody>
      </p:sp>
      <p:sp>
        <p:nvSpPr>
          <p:cNvPr id="3" name="Picture Placeholder 2">
            <a:extLst>
              <a:ext uri="{FF2B5EF4-FFF2-40B4-BE49-F238E27FC236}">
                <a16:creationId xmlns:a16="http://schemas.microsoft.com/office/drawing/2014/main" id="{D288A3BD-A748-7289-BED2-DA908DA9886A}"/>
              </a:ext>
            </a:extLst>
          </p:cNvPr>
          <p:cNvSpPr>
            <a:spLocks noGrp="1"/>
          </p:cNvSpPr>
          <p:nvPr>
            <p:ph type="pic" idx="1"/>
          </p:nvPr>
        </p:nvSpPr>
        <p:spPr/>
      </p:sp>
      <p:sp>
        <p:nvSpPr>
          <p:cNvPr id="4" name="Text Placeholder 3">
            <a:extLst>
              <a:ext uri="{FF2B5EF4-FFF2-40B4-BE49-F238E27FC236}">
                <a16:creationId xmlns:a16="http://schemas.microsoft.com/office/drawing/2014/main" id="{00F4C6DB-C660-BB64-239E-A7AA21793B8B}"/>
              </a:ext>
            </a:extLst>
          </p:cNvPr>
          <p:cNvSpPr>
            <a:spLocks noGrp="1"/>
          </p:cNvSpPr>
          <p:nvPr>
            <p:ph type="body" sz="half" idx="2"/>
          </p:nvPr>
        </p:nvSpPr>
        <p:spPr>
          <a:xfrm>
            <a:off x="685800" y="2971800"/>
            <a:ext cx="6164653" cy="2514600"/>
          </a:xfrm>
        </p:spPr>
        <p:txBody>
          <a:bodyPr>
            <a:normAutofit/>
          </a:bodyPr>
          <a:lstStyle/>
          <a:p>
            <a:pPr marL="285750" indent="-285750">
              <a:buFont typeface="Arial" panose="020B0604020202020204" pitchFamily="34" charset="0"/>
              <a:buChar char="•"/>
            </a:pPr>
            <a:r>
              <a:rPr lang="en-GB" sz="2600" dirty="0">
                <a:solidFill>
                  <a:schemeClr val="tx1">
                    <a:lumMod val="50000"/>
                  </a:schemeClr>
                </a:solidFill>
              </a:rPr>
              <a:t>Dragon cast out of heaven</a:t>
            </a:r>
          </a:p>
          <a:p>
            <a:pPr marL="285750" indent="-285750">
              <a:buFont typeface="Arial" panose="020B0604020202020204" pitchFamily="34" charset="0"/>
              <a:buChar char="•"/>
            </a:pPr>
            <a:r>
              <a:rPr lang="en-GB" sz="2600" dirty="0">
                <a:solidFill>
                  <a:schemeClr val="tx1">
                    <a:lumMod val="50000"/>
                  </a:schemeClr>
                </a:solidFill>
              </a:rPr>
              <a:t>Scriptural Serpent of the Sea</a:t>
            </a:r>
          </a:p>
          <a:p>
            <a:pPr marL="285750" indent="-285750">
              <a:buFont typeface="Arial" panose="020B0604020202020204" pitchFamily="34" charset="0"/>
              <a:buChar char="•"/>
            </a:pPr>
            <a:r>
              <a:rPr lang="en-GB" sz="2600" dirty="0"/>
              <a:t>The Spirit of Pride and Envy</a:t>
            </a:r>
          </a:p>
          <a:p>
            <a:pPr marL="285750" indent="-285750">
              <a:buFont typeface="Arial" panose="020B0604020202020204" pitchFamily="34" charset="0"/>
              <a:buChar char="•"/>
            </a:pPr>
            <a:r>
              <a:rPr lang="en-GB" sz="2600" dirty="0">
                <a:solidFill>
                  <a:schemeClr val="tx1">
                    <a:lumMod val="50000"/>
                  </a:schemeClr>
                </a:solidFill>
              </a:rPr>
              <a:t>The Beast System</a:t>
            </a:r>
          </a:p>
          <a:p>
            <a:pPr marL="285750" indent="-285750">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E2BAFBB3-5615-EA1B-1E5B-8EC8A898813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7" name="Picture 6">
            <a:extLst>
              <a:ext uri="{FF2B5EF4-FFF2-40B4-BE49-F238E27FC236}">
                <a16:creationId xmlns:a16="http://schemas.microsoft.com/office/drawing/2014/main" id="{B7008321-B4AF-DE4D-99D5-0CB477C889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253" y="914400"/>
            <a:ext cx="3661292" cy="4572000"/>
          </a:xfrm>
          <a:prstGeom prst="rect">
            <a:avLst/>
          </a:prstGeom>
        </p:spPr>
      </p:pic>
      <p:sp>
        <p:nvSpPr>
          <p:cNvPr id="9" name="TextBox 8">
            <a:extLst>
              <a:ext uri="{FF2B5EF4-FFF2-40B4-BE49-F238E27FC236}">
                <a16:creationId xmlns:a16="http://schemas.microsoft.com/office/drawing/2014/main" id="{95E6F922-CA2A-EA8D-670C-54A354DD3DEB}"/>
              </a:ext>
            </a:extLst>
          </p:cNvPr>
          <p:cNvSpPr txBox="1"/>
          <p:nvPr/>
        </p:nvSpPr>
        <p:spPr>
          <a:xfrm>
            <a:off x="7445425" y="5526742"/>
            <a:ext cx="3842948" cy="523220"/>
          </a:xfrm>
          <a:prstGeom prst="rect">
            <a:avLst/>
          </a:prstGeom>
          <a:noFill/>
        </p:spPr>
        <p:txBody>
          <a:bodyPr wrap="square">
            <a:spAutoFit/>
          </a:bodyPr>
          <a:lstStyle/>
          <a:p>
            <a:r>
              <a:rPr lang="en-GB" sz="1400" dirty="0"/>
              <a:t>The Destruction of Leviathan by Gustave Doré (1865) – Wiki commons</a:t>
            </a:r>
          </a:p>
        </p:txBody>
      </p:sp>
    </p:spTree>
    <p:extLst>
      <p:ext uri="{BB962C8B-B14F-4D97-AF65-F5344CB8AC3E}">
        <p14:creationId xmlns:p14="http://schemas.microsoft.com/office/powerpoint/2010/main" val="395089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0E106-6FE3-2301-1DE2-EE811B3C9F52}"/>
              </a:ext>
            </a:extLst>
          </p:cNvPr>
          <p:cNvSpPr>
            <a:spLocks noGrp="1"/>
          </p:cNvSpPr>
          <p:nvPr>
            <p:ph type="sldNum" sz="quarter" idx="12"/>
          </p:nvPr>
        </p:nvSpPr>
        <p:spPr>
          <a:xfrm>
            <a:off x="10621008" y="6000579"/>
            <a:ext cx="551167" cy="377825"/>
          </a:xfrm>
        </p:spPr>
        <p:txBody>
          <a:bodyPr/>
          <a:lstStyle/>
          <a:p>
            <a:fld id="{D57F1E4F-1CFF-5643-939E-217C01CDF565}" type="slidenum">
              <a:rPr lang="en-US" smtClean="0"/>
              <a:pPr/>
              <a:t>22</a:t>
            </a:fld>
            <a:endParaRPr lang="en-US" dirty="0"/>
          </a:p>
        </p:txBody>
      </p:sp>
      <p:sp>
        <p:nvSpPr>
          <p:cNvPr id="4" name="Rectangle: Rounded Corners 3">
            <a:extLst>
              <a:ext uri="{FF2B5EF4-FFF2-40B4-BE49-F238E27FC236}">
                <a16:creationId xmlns:a16="http://schemas.microsoft.com/office/drawing/2014/main" id="{D5BEB3FA-7327-4F8A-A861-C5EEA2A00819}"/>
              </a:ext>
            </a:extLst>
          </p:cNvPr>
          <p:cNvSpPr/>
          <p:nvPr/>
        </p:nvSpPr>
        <p:spPr>
          <a:xfrm>
            <a:off x="4873713" y="1414826"/>
            <a:ext cx="2850293" cy="725058"/>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Principalities</a:t>
            </a:r>
          </a:p>
        </p:txBody>
      </p:sp>
      <p:sp>
        <p:nvSpPr>
          <p:cNvPr id="5" name="Rectangle: Rounded Corners 4">
            <a:extLst>
              <a:ext uri="{FF2B5EF4-FFF2-40B4-BE49-F238E27FC236}">
                <a16:creationId xmlns:a16="http://schemas.microsoft.com/office/drawing/2014/main" id="{E772F831-D7E0-D360-53AD-581DE5814BCA}"/>
              </a:ext>
            </a:extLst>
          </p:cNvPr>
          <p:cNvSpPr/>
          <p:nvPr/>
        </p:nvSpPr>
        <p:spPr>
          <a:xfrm>
            <a:off x="4099356" y="2558535"/>
            <a:ext cx="1548714" cy="974253"/>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rIns="36000" rtlCol="0" anchor="ctr"/>
          <a:lstStyle/>
          <a:p>
            <a:pPr algn="ctr"/>
            <a:r>
              <a:rPr lang="en-GB" dirty="0"/>
              <a:t>Rulers over Lakes</a:t>
            </a:r>
          </a:p>
        </p:txBody>
      </p:sp>
      <p:sp>
        <p:nvSpPr>
          <p:cNvPr id="6" name="Rectangle: Rounded Corners 5">
            <a:extLst>
              <a:ext uri="{FF2B5EF4-FFF2-40B4-BE49-F238E27FC236}">
                <a16:creationId xmlns:a16="http://schemas.microsoft.com/office/drawing/2014/main" id="{5302C474-FC0D-E46E-D06D-2BC83CB26322}"/>
              </a:ext>
            </a:extLst>
          </p:cNvPr>
          <p:cNvSpPr/>
          <p:nvPr/>
        </p:nvSpPr>
        <p:spPr>
          <a:xfrm>
            <a:off x="7522176" y="2558532"/>
            <a:ext cx="1548714" cy="974253"/>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rIns="36000" rtlCol="0" anchor="ctr"/>
          <a:lstStyle/>
          <a:p>
            <a:pPr algn="ctr"/>
            <a:r>
              <a:rPr lang="en-GB" dirty="0"/>
              <a:t>Queen of the Coast</a:t>
            </a:r>
          </a:p>
          <a:p>
            <a:pPr algn="ctr"/>
            <a:r>
              <a:rPr lang="en-GB" sz="1400" dirty="0"/>
              <a:t>(Primarily Atlantic and Indian Ocean)</a:t>
            </a:r>
          </a:p>
        </p:txBody>
      </p:sp>
      <p:sp>
        <p:nvSpPr>
          <p:cNvPr id="7" name="Rectangle: Rounded Corners 6">
            <a:extLst>
              <a:ext uri="{FF2B5EF4-FFF2-40B4-BE49-F238E27FC236}">
                <a16:creationId xmlns:a16="http://schemas.microsoft.com/office/drawing/2014/main" id="{F05055CF-0EC1-6D7D-96E6-40A69AB833E8}"/>
              </a:ext>
            </a:extLst>
          </p:cNvPr>
          <p:cNvSpPr/>
          <p:nvPr/>
        </p:nvSpPr>
        <p:spPr>
          <a:xfrm>
            <a:off x="5810766" y="2558533"/>
            <a:ext cx="1548714" cy="974253"/>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rIns="36000" rtlCol="0" anchor="ctr"/>
          <a:lstStyle/>
          <a:p>
            <a:pPr algn="ctr"/>
            <a:r>
              <a:rPr lang="en-GB" dirty="0"/>
              <a:t>Rulers over Rivers</a:t>
            </a:r>
          </a:p>
        </p:txBody>
      </p:sp>
      <p:cxnSp>
        <p:nvCxnSpPr>
          <p:cNvPr id="8" name="Connector: Elbow 7">
            <a:extLst>
              <a:ext uri="{FF2B5EF4-FFF2-40B4-BE49-F238E27FC236}">
                <a16:creationId xmlns:a16="http://schemas.microsoft.com/office/drawing/2014/main" id="{E362AB1B-0938-7798-8CE0-66E6D629B9C7}"/>
              </a:ext>
            </a:extLst>
          </p:cNvPr>
          <p:cNvCxnSpPr>
            <a:stCxn id="5" idx="0"/>
            <a:endCxn id="4" idx="2"/>
          </p:cNvCxnSpPr>
          <p:nvPr/>
        </p:nvCxnSpPr>
        <p:spPr>
          <a:xfrm rot="5400000" flipH="1" flipV="1">
            <a:off x="5376961" y="1636637"/>
            <a:ext cx="418651" cy="1425147"/>
          </a:xfrm>
          <a:prstGeom prst="bentConnector3">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9" name="Connector: Elbow 8">
            <a:extLst>
              <a:ext uri="{FF2B5EF4-FFF2-40B4-BE49-F238E27FC236}">
                <a16:creationId xmlns:a16="http://schemas.microsoft.com/office/drawing/2014/main" id="{4AC9D7D6-7538-FF48-EFDF-F1244AEB006D}"/>
              </a:ext>
            </a:extLst>
          </p:cNvPr>
          <p:cNvCxnSpPr>
            <a:cxnSpLocks/>
            <a:stCxn id="6" idx="0"/>
            <a:endCxn id="4" idx="2"/>
          </p:cNvCxnSpPr>
          <p:nvPr/>
        </p:nvCxnSpPr>
        <p:spPr>
          <a:xfrm rot="16200000" flipV="1">
            <a:off x="7088373" y="1350371"/>
            <a:ext cx="418648" cy="1997673"/>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522CA69B-526D-960B-27C7-4637485DFFD0}"/>
              </a:ext>
            </a:extLst>
          </p:cNvPr>
          <p:cNvCxnSpPr>
            <a:cxnSpLocks/>
            <a:stCxn id="7" idx="0"/>
            <a:endCxn id="4" idx="2"/>
          </p:cNvCxnSpPr>
          <p:nvPr/>
        </p:nvCxnSpPr>
        <p:spPr>
          <a:xfrm rot="16200000" flipV="1">
            <a:off x="6232668" y="2206077"/>
            <a:ext cx="418649" cy="286263"/>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20631B35-BFA1-33EA-50A3-6E66F31547C5}"/>
              </a:ext>
            </a:extLst>
          </p:cNvPr>
          <p:cNvSpPr/>
          <p:nvPr/>
        </p:nvSpPr>
        <p:spPr>
          <a:xfrm>
            <a:off x="1822725" y="2558532"/>
            <a:ext cx="1548714" cy="974253"/>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rIns="36000" rtlCol="0" anchor="ctr"/>
          <a:lstStyle/>
          <a:p>
            <a:pPr algn="ctr"/>
            <a:r>
              <a:rPr lang="en-GB" dirty="0"/>
              <a:t>Marine Spirits</a:t>
            </a:r>
          </a:p>
        </p:txBody>
      </p:sp>
      <p:cxnSp>
        <p:nvCxnSpPr>
          <p:cNvPr id="12" name="Connector: Elbow 11">
            <a:extLst>
              <a:ext uri="{FF2B5EF4-FFF2-40B4-BE49-F238E27FC236}">
                <a16:creationId xmlns:a16="http://schemas.microsoft.com/office/drawing/2014/main" id="{DBA40F8C-9AE0-B482-8654-50EB8DD3B0AA}"/>
              </a:ext>
            </a:extLst>
          </p:cNvPr>
          <p:cNvCxnSpPr>
            <a:cxnSpLocks/>
            <a:stCxn id="11" idx="0"/>
            <a:endCxn id="4" idx="2"/>
          </p:cNvCxnSpPr>
          <p:nvPr/>
        </p:nvCxnSpPr>
        <p:spPr>
          <a:xfrm rot="5400000" flipH="1" flipV="1">
            <a:off x="4238647" y="498319"/>
            <a:ext cx="418648" cy="3701778"/>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EF0FB83E-0467-A06F-ABA6-203646A7D1ED}"/>
              </a:ext>
            </a:extLst>
          </p:cNvPr>
          <p:cNvCxnSpPr>
            <a:cxnSpLocks/>
            <a:stCxn id="14" idx="0"/>
            <a:endCxn id="11" idx="2"/>
          </p:cNvCxnSpPr>
          <p:nvPr/>
        </p:nvCxnSpPr>
        <p:spPr>
          <a:xfrm rot="5400000" flipH="1" flipV="1">
            <a:off x="2056626" y="3616217"/>
            <a:ext cx="623888" cy="457024"/>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B92A707-7888-A52F-D73F-4F1ED35A3AB0}"/>
              </a:ext>
            </a:extLst>
          </p:cNvPr>
          <p:cNvSpPr/>
          <p:nvPr/>
        </p:nvSpPr>
        <p:spPr>
          <a:xfrm>
            <a:off x="1106726" y="4156673"/>
            <a:ext cx="2066664" cy="2032819"/>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tIns="36000" rIns="36000" bIns="36000" rtlCol="0" anchor="ctr"/>
          <a:lstStyle/>
          <a:p>
            <a:pPr algn="ctr"/>
            <a:r>
              <a:rPr lang="en-GB" dirty="0">
                <a:solidFill>
                  <a:srgbClr val="FFFF00"/>
                </a:solidFill>
              </a:rPr>
              <a:t>Pride</a:t>
            </a:r>
          </a:p>
          <a:p>
            <a:r>
              <a:rPr lang="en-GB" dirty="0"/>
              <a:t>Disobedience </a:t>
            </a:r>
          </a:p>
          <a:p>
            <a:r>
              <a:rPr lang="en-GB" dirty="0"/>
              <a:t>Doubt </a:t>
            </a:r>
          </a:p>
          <a:p>
            <a:r>
              <a:rPr lang="en-GB" dirty="0"/>
              <a:t>Deception</a:t>
            </a:r>
          </a:p>
          <a:p>
            <a:r>
              <a:rPr lang="en-GB" dirty="0"/>
              <a:t>Rebellion</a:t>
            </a:r>
          </a:p>
          <a:p>
            <a:r>
              <a:rPr lang="en-GB" dirty="0"/>
              <a:t>Idolatry</a:t>
            </a:r>
          </a:p>
          <a:p>
            <a:r>
              <a:rPr lang="en-GB" dirty="0"/>
              <a:t>False Religion</a:t>
            </a:r>
          </a:p>
        </p:txBody>
      </p:sp>
      <p:sp>
        <p:nvSpPr>
          <p:cNvPr id="15" name="Rectangle: Rounded Corners 14">
            <a:extLst>
              <a:ext uri="{FF2B5EF4-FFF2-40B4-BE49-F238E27FC236}">
                <a16:creationId xmlns:a16="http://schemas.microsoft.com/office/drawing/2014/main" id="{4C10A423-AC72-B612-F6DD-ECFAF6D17107}"/>
              </a:ext>
            </a:extLst>
          </p:cNvPr>
          <p:cNvSpPr/>
          <p:nvPr/>
        </p:nvSpPr>
        <p:spPr>
          <a:xfrm>
            <a:off x="3581406" y="4156673"/>
            <a:ext cx="2066664" cy="2032819"/>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tIns="36000" rIns="36000" bIns="36000" rtlCol="0" anchor="ctr"/>
          <a:lstStyle/>
          <a:p>
            <a:pPr algn="ctr"/>
            <a:r>
              <a:rPr lang="en-GB" dirty="0">
                <a:solidFill>
                  <a:srgbClr val="FFFF00"/>
                </a:solidFill>
              </a:rPr>
              <a:t>Seducing Spirits</a:t>
            </a:r>
          </a:p>
          <a:p>
            <a:r>
              <a:rPr lang="en-GB" dirty="0"/>
              <a:t>Sexual</a:t>
            </a:r>
          </a:p>
          <a:p>
            <a:r>
              <a:rPr lang="en-GB" dirty="0"/>
              <a:t>immorality</a:t>
            </a:r>
          </a:p>
          <a:p>
            <a:r>
              <a:rPr lang="en-GB" dirty="0"/>
              <a:t>Infertility</a:t>
            </a:r>
          </a:p>
          <a:p>
            <a:r>
              <a:rPr lang="en-GB" dirty="0"/>
              <a:t>Ungodly</a:t>
            </a:r>
          </a:p>
          <a:p>
            <a:r>
              <a:rPr lang="en-GB" dirty="0"/>
              <a:t>Marriages</a:t>
            </a:r>
          </a:p>
          <a:p>
            <a:endParaRPr lang="en-GB" dirty="0"/>
          </a:p>
        </p:txBody>
      </p:sp>
      <p:sp>
        <p:nvSpPr>
          <p:cNvPr id="16" name="Rectangle: Rounded Corners 15">
            <a:extLst>
              <a:ext uri="{FF2B5EF4-FFF2-40B4-BE49-F238E27FC236}">
                <a16:creationId xmlns:a16="http://schemas.microsoft.com/office/drawing/2014/main" id="{939EF821-186A-7809-F701-7B664C97D902}"/>
              </a:ext>
            </a:extLst>
          </p:cNvPr>
          <p:cNvSpPr/>
          <p:nvPr/>
        </p:nvSpPr>
        <p:spPr>
          <a:xfrm>
            <a:off x="5892117" y="4123987"/>
            <a:ext cx="2066664" cy="2032819"/>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tIns="36000" rIns="36000" bIns="36000" rtlCol="0" anchor="ctr"/>
          <a:lstStyle/>
          <a:p>
            <a:pPr algn="ctr"/>
            <a:r>
              <a:rPr lang="en-GB" dirty="0">
                <a:solidFill>
                  <a:srgbClr val="FFFF00"/>
                </a:solidFill>
              </a:rPr>
              <a:t>Death</a:t>
            </a:r>
          </a:p>
          <a:p>
            <a:r>
              <a:rPr lang="en-GB" dirty="0"/>
              <a:t>Fear / Stress</a:t>
            </a:r>
          </a:p>
          <a:p>
            <a:r>
              <a:rPr lang="en-GB" dirty="0"/>
              <a:t>Anxiety</a:t>
            </a:r>
          </a:p>
          <a:p>
            <a:r>
              <a:rPr lang="en-GB" dirty="0"/>
              <a:t>Poverty</a:t>
            </a:r>
          </a:p>
          <a:p>
            <a:r>
              <a:rPr lang="en-GB" dirty="0"/>
              <a:t>Doublemindedness</a:t>
            </a:r>
          </a:p>
          <a:p>
            <a:r>
              <a:rPr lang="en-GB" dirty="0"/>
              <a:t>Insanity/Sorrow</a:t>
            </a:r>
          </a:p>
          <a:p>
            <a:r>
              <a:rPr lang="en-GB" dirty="0"/>
              <a:t>Infirmities</a:t>
            </a:r>
          </a:p>
        </p:txBody>
      </p:sp>
      <p:sp>
        <p:nvSpPr>
          <p:cNvPr id="17" name="Rectangle: Rounded Corners 16">
            <a:extLst>
              <a:ext uri="{FF2B5EF4-FFF2-40B4-BE49-F238E27FC236}">
                <a16:creationId xmlns:a16="http://schemas.microsoft.com/office/drawing/2014/main" id="{4B3A6F8B-18C3-84E5-EA89-B59BC9116984}"/>
              </a:ext>
            </a:extLst>
          </p:cNvPr>
          <p:cNvSpPr/>
          <p:nvPr/>
        </p:nvSpPr>
        <p:spPr>
          <a:xfrm>
            <a:off x="8188416" y="4123986"/>
            <a:ext cx="2066664" cy="2032819"/>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tIns="36000" rIns="36000" bIns="36000" rtlCol="0" anchor="ctr"/>
          <a:lstStyle/>
          <a:p>
            <a:pPr algn="ctr"/>
            <a:r>
              <a:rPr lang="en-GB" dirty="0">
                <a:solidFill>
                  <a:srgbClr val="FFFF00"/>
                </a:solidFill>
              </a:rPr>
              <a:t>Antichrist</a:t>
            </a:r>
          </a:p>
          <a:p>
            <a:r>
              <a:rPr lang="en-GB" dirty="0"/>
              <a:t>Control /</a:t>
            </a:r>
          </a:p>
          <a:p>
            <a:r>
              <a:rPr lang="en-GB" dirty="0"/>
              <a:t>Persecution</a:t>
            </a:r>
          </a:p>
          <a:p>
            <a:r>
              <a:rPr lang="en-GB" dirty="0"/>
              <a:t>False Spirit</a:t>
            </a:r>
          </a:p>
          <a:p>
            <a:r>
              <a:rPr lang="en-GB" dirty="0"/>
              <a:t>Guides</a:t>
            </a:r>
          </a:p>
          <a:p>
            <a:r>
              <a:rPr lang="en-GB" dirty="0"/>
              <a:t>Hatred / Murder</a:t>
            </a:r>
          </a:p>
          <a:p>
            <a:endParaRPr lang="en-GB" dirty="0"/>
          </a:p>
        </p:txBody>
      </p:sp>
      <p:cxnSp>
        <p:nvCxnSpPr>
          <p:cNvPr id="18" name="Connector: Elbow 17">
            <a:extLst>
              <a:ext uri="{FF2B5EF4-FFF2-40B4-BE49-F238E27FC236}">
                <a16:creationId xmlns:a16="http://schemas.microsoft.com/office/drawing/2014/main" id="{18713CA6-906C-7EA8-1569-EA72E66A68D9}"/>
              </a:ext>
            </a:extLst>
          </p:cNvPr>
          <p:cNvCxnSpPr>
            <a:cxnSpLocks/>
            <a:stCxn id="15" idx="0"/>
            <a:endCxn id="11" idx="2"/>
          </p:cNvCxnSpPr>
          <p:nvPr/>
        </p:nvCxnSpPr>
        <p:spPr>
          <a:xfrm rot="16200000" flipV="1">
            <a:off x="3293966" y="2835901"/>
            <a:ext cx="623888" cy="2017656"/>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F0DDE661-D07D-D3D4-21B3-1B4F9B04270D}"/>
              </a:ext>
            </a:extLst>
          </p:cNvPr>
          <p:cNvCxnSpPr>
            <a:cxnSpLocks/>
            <a:stCxn id="16" idx="0"/>
            <a:endCxn id="11" idx="2"/>
          </p:cNvCxnSpPr>
          <p:nvPr/>
        </p:nvCxnSpPr>
        <p:spPr>
          <a:xfrm rot="16200000" flipV="1">
            <a:off x="4465665" y="1664202"/>
            <a:ext cx="591202" cy="4328367"/>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38D8992F-36CA-D5D0-76FA-E57A5650D3CF}"/>
              </a:ext>
            </a:extLst>
          </p:cNvPr>
          <p:cNvCxnSpPr>
            <a:cxnSpLocks/>
            <a:stCxn id="17" idx="0"/>
            <a:endCxn id="11" idx="2"/>
          </p:cNvCxnSpPr>
          <p:nvPr/>
        </p:nvCxnSpPr>
        <p:spPr>
          <a:xfrm rot="16200000" flipV="1">
            <a:off x="5613815" y="516053"/>
            <a:ext cx="591201" cy="6624666"/>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EC77FC85-71C1-AE71-C8F3-C61EC20248C5}"/>
              </a:ext>
            </a:extLst>
          </p:cNvPr>
          <p:cNvSpPr/>
          <p:nvPr/>
        </p:nvSpPr>
        <p:spPr>
          <a:xfrm>
            <a:off x="9233586" y="2558531"/>
            <a:ext cx="1548714" cy="974253"/>
          </a:xfrm>
          <a:prstGeom prst="roundRect">
            <a:avLst/>
          </a:prstGeom>
          <a:solidFill>
            <a:srgbClr val="0070C0">
              <a:alpha val="38000"/>
            </a:srgbClr>
          </a:solidFill>
        </p:spPr>
        <p:style>
          <a:lnRef idx="2">
            <a:schemeClr val="dk1">
              <a:shade val="15000"/>
            </a:schemeClr>
          </a:lnRef>
          <a:fillRef idx="1">
            <a:schemeClr val="dk1"/>
          </a:fillRef>
          <a:effectRef idx="0">
            <a:schemeClr val="dk1"/>
          </a:effectRef>
          <a:fontRef idx="minor">
            <a:schemeClr val="lt1"/>
          </a:fontRef>
        </p:style>
        <p:txBody>
          <a:bodyPr lIns="36000" rIns="36000" rtlCol="0" anchor="ctr"/>
          <a:lstStyle/>
          <a:p>
            <a:pPr algn="ctr"/>
            <a:r>
              <a:rPr lang="en-US" sz="1800" dirty="0">
                <a:effectLst/>
                <a:latin typeface="Times New Roman" panose="02020603050405020304" pitchFamily="18" charset="0"/>
                <a:ea typeface="Times New Roman" panose="02020603050405020304" pitchFamily="18" charset="0"/>
                <a:cs typeface="Arial" panose="020B0604020202020204" pitchFamily="34" charset="0"/>
              </a:rPr>
              <a:t>Mommywatta or </a:t>
            </a:r>
            <a:r>
              <a:rPr lang="en-GB" dirty="0"/>
              <a:t>Mami Wata</a:t>
            </a:r>
          </a:p>
          <a:p>
            <a:pPr algn="ctr"/>
            <a:r>
              <a:rPr lang="en-GB" sz="1400" dirty="0"/>
              <a:t>(Primarily Africa)</a:t>
            </a:r>
          </a:p>
        </p:txBody>
      </p:sp>
      <p:cxnSp>
        <p:nvCxnSpPr>
          <p:cNvPr id="22" name="Connector: Elbow 21">
            <a:extLst>
              <a:ext uri="{FF2B5EF4-FFF2-40B4-BE49-F238E27FC236}">
                <a16:creationId xmlns:a16="http://schemas.microsoft.com/office/drawing/2014/main" id="{D9FAE9E7-80FE-A4EA-8553-91BAB61D6F56}"/>
              </a:ext>
            </a:extLst>
          </p:cNvPr>
          <p:cNvCxnSpPr>
            <a:cxnSpLocks/>
            <a:stCxn id="21" idx="0"/>
            <a:endCxn id="4" idx="2"/>
          </p:cNvCxnSpPr>
          <p:nvPr/>
        </p:nvCxnSpPr>
        <p:spPr>
          <a:xfrm rot="16200000" flipV="1">
            <a:off x="7944079" y="494666"/>
            <a:ext cx="418647" cy="3709083"/>
          </a:xfrm>
          <a:prstGeom prst="bentConnector3">
            <a:avLst>
              <a:gd name="adj1" fmla="val 50000"/>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23" name="Titel 1">
            <a:extLst>
              <a:ext uri="{FF2B5EF4-FFF2-40B4-BE49-F238E27FC236}">
                <a16:creationId xmlns:a16="http://schemas.microsoft.com/office/drawing/2014/main" id="{13E7FFA7-7211-248E-3D54-5A1CA61A6ED4}"/>
              </a:ext>
            </a:extLst>
          </p:cNvPr>
          <p:cNvSpPr>
            <a:spLocks noGrp="1"/>
          </p:cNvSpPr>
          <p:nvPr>
            <p:ph type="title"/>
          </p:nvPr>
        </p:nvSpPr>
        <p:spPr>
          <a:xfrm>
            <a:off x="765166" y="739735"/>
            <a:ext cx="10131425" cy="1456267"/>
          </a:xfrm>
        </p:spPr>
        <p:txBody>
          <a:bodyPr/>
          <a:lstStyle/>
          <a:p>
            <a:r>
              <a:rPr lang="de-DE" dirty="0"/>
              <a:t>Leviathan</a:t>
            </a:r>
          </a:p>
        </p:txBody>
      </p:sp>
      <p:sp>
        <p:nvSpPr>
          <p:cNvPr id="24" name="Rectangle: Rounded Corners 23">
            <a:extLst>
              <a:ext uri="{FF2B5EF4-FFF2-40B4-BE49-F238E27FC236}">
                <a16:creationId xmlns:a16="http://schemas.microsoft.com/office/drawing/2014/main" id="{52C03B38-C33F-429A-7CBD-7904946C8071}"/>
              </a:ext>
            </a:extLst>
          </p:cNvPr>
          <p:cNvSpPr/>
          <p:nvPr/>
        </p:nvSpPr>
        <p:spPr>
          <a:xfrm>
            <a:off x="509864" y="1761816"/>
            <a:ext cx="3016964" cy="4789714"/>
          </a:xfrm>
          <a:prstGeom prst="round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2227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F62276-9DB4-CB65-2E13-8430BD6A73E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extBox 4">
            <a:extLst>
              <a:ext uri="{FF2B5EF4-FFF2-40B4-BE49-F238E27FC236}">
                <a16:creationId xmlns:a16="http://schemas.microsoft.com/office/drawing/2014/main" id="{242AE894-99A7-E5CD-4315-96610C0E83E8}"/>
              </a:ext>
            </a:extLst>
          </p:cNvPr>
          <p:cNvSpPr txBox="1"/>
          <p:nvPr/>
        </p:nvSpPr>
        <p:spPr>
          <a:xfrm>
            <a:off x="792843" y="806049"/>
            <a:ext cx="10606313" cy="3785652"/>
          </a:xfrm>
          <a:prstGeom prst="rect">
            <a:avLst/>
          </a:prstGeom>
          <a:noFill/>
        </p:spPr>
        <p:txBody>
          <a:bodyPr wrap="square">
            <a:spAutoFit/>
          </a:bodyPr>
          <a:lstStyle/>
          <a:p>
            <a:r>
              <a:rPr lang="en-GB" sz="2400" dirty="0"/>
              <a:t>The biggest Kingdom that most people don’t even consider when thinking of spirituality, almost hidden-in plain sight.  This is the oldest Kingdom that was not destroyed by the flood !</a:t>
            </a:r>
          </a:p>
          <a:p>
            <a:endParaRPr lang="en-GB" sz="2400" dirty="0"/>
          </a:p>
          <a:p>
            <a:pPr marR="0" algn="l" rtl="0"/>
            <a:r>
              <a:rPr lang="en-GB" sz="2400" b="0" i="0" u="none" strike="noStrike" baseline="0" dirty="0">
                <a:latin typeface="+mn-lt"/>
              </a:rPr>
              <a:t>Gen 7:21  And all flesh died that moved upon the earth, both of fowl, and of cattle, and of beast, and of every creeping thing that creeps upon the earth, and every man: </a:t>
            </a:r>
          </a:p>
          <a:p>
            <a:pPr marR="0" algn="l" rtl="0"/>
            <a:r>
              <a:rPr lang="en-GB" sz="2400" b="0" i="0" u="none" strike="noStrike" baseline="0" dirty="0">
                <a:latin typeface="+mn-lt"/>
              </a:rPr>
              <a:t>Gen 7:22  All in whose nostrils </a:t>
            </a:r>
            <a:r>
              <a:rPr lang="en-GB" sz="2400" b="0" i="1" u="none" strike="noStrike" baseline="0" dirty="0">
                <a:latin typeface="+mn-lt"/>
              </a:rPr>
              <a:t>was</a:t>
            </a:r>
            <a:r>
              <a:rPr lang="en-GB" sz="2400" b="0" i="0" u="none" strike="noStrike" baseline="0" dirty="0">
                <a:latin typeface="+mn-lt"/>
              </a:rPr>
              <a:t> the breath of life, of all that </a:t>
            </a:r>
            <a:r>
              <a:rPr lang="en-GB" sz="2400" b="0" i="1" u="none" strike="noStrike" baseline="0" dirty="0">
                <a:latin typeface="+mn-lt"/>
              </a:rPr>
              <a:t>was</a:t>
            </a:r>
            <a:r>
              <a:rPr lang="en-GB" sz="2400" b="0" i="0" u="none" strike="noStrike" baseline="0" dirty="0">
                <a:latin typeface="+mn-lt"/>
              </a:rPr>
              <a:t> in the dry </a:t>
            </a:r>
            <a:r>
              <a:rPr lang="en-GB" sz="2400" b="0" i="1" u="none" strike="noStrike" baseline="0" dirty="0">
                <a:latin typeface="+mn-lt"/>
              </a:rPr>
              <a:t>land</a:t>
            </a:r>
            <a:r>
              <a:rPr lang="en-GB" sz="2400" b="0" i="0" u="none" strike="noStrike" baseline="0" dirty="0">
                <a:latin typeface="+mn-lt"/>
              </a:rPr>
              <a:t>, died. </a:t>
            </a:r>
            <a:endParaRPr lang="en-GB" sz="2400" dirty="0">
              <a:latin typeface="+mn-lt"/>
            </a:endParaRPr>
          </a:p>
          <a:p>
            <a:endParaRPr lang="en-GB" sz="2400" dirty="0"/>
          </a:p>
        </p:txBody>
      </p:sp>
      <p:sp>
        <p:nvSpPr>
          <p:cNvPr id="7" name="TextBox 6">
            <a:extLst>
              <a:ext uri="{FF2B5EF4-FFF2-40B4-BE49-F238E27FC236}">
                <a16:creationId xmlns:a16="http://schemas.microsoft.com/office/drawing/2014/main" id="{E8999F91-0243-14AF-20C9-5C3FC0CBA340}"/>
              </a:ext>
            </a:extLst>
          </p:cNvPr>
          <p:cNvSpPr txBox="1"/>
          <p:nvPr/>
        </p:nvSpPr>
        <p:spPr>
          <a:xfrm>
            <a:off x="792843" y="4309408"/>
            <a:ext cx="10441213" cy="1938992"/>
          </a:xfrm>
          <a:prstGeom prst="rect">
            <a:avLst/>
          </a:prstGeom>
          <a:noFill/>
        </p:spPr>
        <p:txBody>
          <a:bodyPr wrap="square">
            <a:spAutoFit/>
          </a:bodyPr>
          <a:lstStyle/>
          <a:p>
            <a:r>
              <a:rPr lang="en-GB" sz="2400" dirty="0"/>
              <a:t>Marine spirits have a great influence over mankind on earth, approximately 70% of the Earth is covered by the seas and 80% of the human body consists of water. </a:t>
            </a:r>
          </a:p>
          <a:p>
            <a:r>
              <a:rPr lang="en-GB" sz="2400" dirty="0"/>
              <a:t>These spirits use water as a place to reside or as a contact point to gain entrance into a person. So in this regard it gives new meaning to the praying over both food and all of our drink.</a:t>
            </a:r>
          </a:p>
        </p:txBody>
      </p:sp>
    </p:spTree>
    <p:extLst>
      <p:ext uri="{BB962C8B-B14F-4D97-AF65-F5344CB8AC3E}">
        <p14:creationId xmlns:p14="http://schemas.microsoft.com/office/powerpoint/2010/main" val="42850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23397-7D6A-0320-5607-0545CA69564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4" name="TextBox 3">
            <a:extLst>
              <a:ext uri="{FF2B5EF4-FFF2-40B4-BE49-F238E27FC236}">
                <a16:creationId xmlns:a16="http://schemas.microsoft.com/office/drawing/2014/main" id="{4742D9B1-6CB0-3CA1-029C-8314C0C264DB}"/>
              </a:ext>
            </a:extLst>
          </p:cNvPr>
          <p:cNvSpPr txBox="1"/>
          <p:nvPr/>
        </p:nvSpPr>
        <p:spPr>
          <a:xfrm>
            <a:off x="573314" y="1363687"/>
            <a:ext cx="11132457" cy="2308324"/>
          </a:xfrm>
          <a:prstGeom prst="rect">
            <a:avLst/>
          </a:prstGeom>
          <a:noFill/>
        </p:spPr>
        <p:txBody>
          <a:bodyPr wrap="square">
            <a:spAutoFit/>
          </a:bodyPr>
          <a:lstStyle/>
          <a:p>
            <a:r>
              <a:rPr lang="en-GB" sz="2400" dirty="0"/>
              <a:t>The Marine spirit’s main task is to get man to be disobedient to God’s</a:t>
            </a:r>
          </a:p>
          <a:p>
            <a:r>
              <a:rPr lang="en-GB" sz="2400" dirty="0"/>
              <a:t>commandment to love Him above all else, they do this through idolatry, lust, power and control, they get a person to trust in demonic powers to gain riches, territory and rulership over others.</a:t>
            </a:r>
          </a:p>
          <a:p>
            <a:endParaRPr lang="en-GB" sz="2400" dirty="0"/>
          </a:p>
          <a:p>
            <a:r>
              <a:rPr lang="en-GB" sz="2400" dirty="0"/>
              <a:t>Leviathan is the a key entity here to be dealt with as can be seen by the following verse:</a:t>
            </a:r>
          </a:p>
        </p:txBody>
      </p:sp>
      <p:sp>
        <p:nvSpPr>
          <p:cNvPr id="6" name="TextBox 5">
            <a:extLst>
              <a:ext uri="{FF2B5EF4-FFF2-40B4-BE49-F238E27FC236}">
                <a16:creationId xmlns:a16="http://schemas.microsoft.com/office/drawing/2014/main" id="{3E5B42FF-3EE3-1D3E-19A3-55B97AA9CF79}"/>
              </a:ext>
            </a:extLst>
          </p:cNvPr>
          <p:cNvSpPr txBox="1"/>
          <p:nvPr/>
        </p:nvSpPr>
        <p:spPr>
          <a:xfrm>
            <a:off x="1444171" y="3672011"/>
            <a:ext cx="10363200" cy="1938992"/>
          </a:xfrm>
          <a:prstGeom prst="rect">
            <a:avLst/>
          </a:prstGeom>
          <a:noFill/>
        </p:spPr>
        <p:txBody>
          <a:bodyPr wrap="square">
            <a:spAutoFit/>
          </a:bodyPr>
          <a:lstStyle/>
          <a:p>
            <a:r>
              <a:rPr lang="en-GB" sz="2400" dirty="0">
                <a:solidFill>
                  <a:srgbClr val="218282"/>
                </a:solidFill>
                <a:latin typeface="+mn-lt"/>
              </a:rPr>
              <a:t>Enoch 60:7-8 </a:t>
            </a:r>
            <a:r>
              <a:rPr lang="en-GB" sz="2400" dirty="0"/>
              <a:t>“And that day will two monsters be parted, </a:t>
            </a:r>
          </a:p>
          <a:p>
            <a:pPr marL="285750" indent="-285750">
              <a:buFont typeface="Arial" panose="020B0604020202020204" pitchFamily="34" charset="0"/>
              <a:buChar char="•"/>
            </a:pPr>
            <a:r>
              <a:rPr lang="en-GB" sz="2400" dirty="0"/>
              <a:t>one monster, a female named Leviathan in order to dwell in the abyss of the ocean over the fountains of water; and (the other), </a:t>
            </a:r>
          </a:p>
          <a:p>
            <a:pPr marL="285750" indent="-285750">
              <a:buFont typeface="Arial" panose="020B0604020202020204" pitchFamily="34" charset="0"/>
              <a:buChar char="•"/>
            </a:pPr>
            <a:r>
              <a:rPr lang="en-GB" sz="2400" dirty="0"/>
              <a:t>a male called Behemoth, which holds his chest in an invisible desert whose name is </a:t>
            </a:r>
            <a:r>
              <a:rPr lang="en-GB" sz="2400" dirty="0" err="1"/>
              <a:t>Dundayin</a:t>
            </a:r>
            <a:r>
              <a:rPr lang="en-GB" sz="2400" dirty="0"/>
              <a:t>, east of the garden of Eden.”</a:t>
            </a:r>
          </a:p>
        </p:txBody>
      </p:sp>
    </p:spTree>
    <p:extLst>
      <p:ext uri="{BB962C8B-B14F-4D97-AF65-F5344CB8AC3E}">
        <p14:creationId xmlns:p14="http://schemas.microsoft.com/office/powerpoint/2010/main" val="205637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1DF75-DA90-BF57-2B52-8D17A0D5D61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A9E67-C90C-B46F-AFDC-DE1FAB453F38}"/>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8" name="TextBox 7">
            <a:extLst>
              <a:ext uri="{FF2B5EF4-FFF2-40B4-BE49-F238E27FC236}">
                <a16:creationId xmlns:a16="http://schemas.microsoft.com/office/drawing/2014/main" id="{B05A3BE2-9AFC-DB2C-934A-179151A52A80}"/>
              </a:ext>
            </a:extLst>
          </p:cNvPr>
          <p:cNvSpPr txBox="1"/>
          <p:nvPr/>
        </p:nvSpPr>
        <p:spPr>
          <a:xfrm>
            <a:off x="820057" y="1694044"/>
            <a:ext cx="11132457" cy="2308324"/>
          </a:xfrm>
          <a:prstGeom prst="rect">
            <a:avLst/>
          </a:prstGeom>
          <a:noFill/>
        </p:spPr>
        <p:txBody>
          <a:bodyPr wrap="square">
            <a:spAutoFit/>
          </a:bodyPr>
          <a:lstStyle/>
          <a:p>
            <a:r>
              <a:rPr lang="en-GB" sz="2400" dirty="0"/>
              <a:t>The sea and waters are places of dead things – we often call the sea the abyss and talk of David-Jones Locker etc when imagining the depths of the waters, Job confirms this:</a:t>
            </a:r>
          </a:p>
          <a:p>
            <a:endParaRPr lang="en-GB" sz="2400" dirty="0"/>
          </a:p>
          <a:p>
            <a:r>
              <a:rPr lang="en-GB" sz="2400" b="0" i="0" u="none" strike="noStrike" baseline="0" dirty="0">
                <a:latin typeface="+mn-lt"/>
              </a:rPr>
              <a:t>Job 26:5  Dead </a:t>
            </a:r>
            <a:r>
              <a:rPr lang="en-GB" sz="2400" b="0" i="1" u="none" strike="noStrike" baseline="0" dirty="0">
                <a:latin typeface="+mn-lt"/>
              </a:rPr>
              <a:t>things</a:t>
            </a:r>
            <a:r>
              <a:rPr lang="en-GB" sz="2400" b="0" i="0" u="none" strike="noStrike" baseline="0" dirty="0">
                <a:latin typeface="+mn-lt"/>
              </a:rPr>
              <a:t> are formed from under the waters, and the inhabitants thereof. </a:t>
            </a:r>
            <a:endParaRPr lang="en-GB" sz="2400" dirty="0">
              <a:latin typeface="+mn-lt"/>
            </a:endParaRPr>
          </a:p>
          <a:p>
            <a:endParaRPr lang="en-GB" sz="2400" dirty="0"/>
          </a:p>
          <a:p>
            <a:r>
              <a:rPr lang="en-GB" sz="2400" dirty="0"/>
              <a:t>Also at the time of the end – the inhabitants of the sea’s feature:</a:t>
            </a:r>
          </a:p>
        </p:txBody>
      </p:sp>
      <p:sp>
        <p:nvSpPr>
          <p:cNvPr id="5" name="TextBox 4">
            <a:extLst>
              <a:ext uri="{FF2B5EF4-FFF2-40B4-BE49-F238E27FC236}">
                <a16:creationId xmlns:a16="http://schemas.microsoft.com/office/drawing/2014/main" id="{F90A6364-FF41-FFAA-4C39-5D2A9417EED1}"/>
              </a:ext>
            </a:extLst>
          </p:cNvPr>
          <p:cNvSpPr txBox="1"/>
          <p:nvPr/>
        </p:nvSpPr>
        <p:spPr>
          <a:xfrm>
            <a:off x="820057" y="4002368"/>
            <a:ext cx="11009085" cy="1200329"/>
          </a:xfrm>
          <a:prstGeom prst="rect">
            <a:avLst/>
          </a:prstGeom>
          <a:noFill/>
        </p:spPr>
        <p:txBody>
          <a:bodyPr wrap="square">
            <a:spAutoFit/>
          </a:bodyPr>
          <a:lstStyle/>
          <a:p>
            <a:r>
              <a:rPr lang="en-GB" sz="2400" b="0" i="0" u="none" strike="noStrike" baseline="0" dirty="0">
                <a:latin typeface="+mn-lt"/>
              </a:rPr>
              <a:t>Rev 12:12  Therefore rejoice, </a:t>
            </a:r>
            <a:r>
              <a:rPr lang="en-GB" sz="2400" b="0" i="1" u="none" strike="noStrike" baseline="0" dirty="0">
                <a:latin typeface="+mn-lt"/>
              </a:rPr>
              <a:t>ye</a:t>
            </a:r>
            <a:r>
              <a:rPr lang="en-GB" sz="2400" b="0" i="0" u="none" strike="noStrike" baseline="0" dirty="0">
                <a:latin typeface="+mn-lt"/>
              </a:rPr>
              <a:t> heavens, and ye that dwell in them. Woe to the </a:t>
            </a:r>
            <a:r>
              <a:rPr lang="en-GB" sz="2400" b="0" i="0" u="none" strike="noStrike" baseline="0" dirty="0" err="1">
                <a:latin typeface="+mn-lt"/>
              </a:rPr>
              <a:t>inhabiters</a:t>
            </a:r>
            <a:r>
              <a:rPr lang="en-GB" sz="2400" b="0" i="0" u="none" strike="noStrike" baseline="0" dirty="0">
                <a:latin typeface="+mn-lt"/>
              </a:rPr>
              <a:t> of the earth and of the sea! for the devil is come down unto you, having great wrath, because he knows that he has but a short time. </a:t>
            </a:r>
            <a:endParaRPr lang="en-GB" sz="2400" dirty="0">
              <a:latin typeface="+mn-lt"/>
            </a:endParaRPr>
          </a:p>
        </p:txBody>
      </p:sp>
    </p:spTree>
    <p:extLst>
      <p:ext uri="{BB962C8B-B14F-4D97-AF65-F5344CB8AC3E}">
        <p14:creationId xmlns:p14="http://schemas.microsoft.com/office/powerpoint/2010/main" val="17615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61DC-111A-C9C1-AAD1-BD3D633E0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3CE28-5233-E799-5994-F7B28337A597}"/>
              </a:ext>
            </a:extLst>
          </p:cNvPr>
          <p:cNvSpPr>
            <a:spLocks noGrp="1"/>
          </p:cNvSpPr>
          <p:nvPr>
            <p:ph type="title"/>
          </p:nvPr>
        </p:nvSpPr>
        <p:spPr/>
        <p:txBody>
          <a:bodyPr/>
          <a:lstStyle/>
          <a:p>
            <a:r>
              <a:rPr lang="en-GB" dirty="0"/>
              <a:t>Leviathan</a:t>
            </a:r>
          </a:p>
        </p:txBody>
      </p:sp>
      <p:sp>
        <p:nvSpPr>
          <p:cNvPr id="3" name="Picture Placeholder 2">
            <a:extLst>
              <a:ext uri="{FF2B5EF4-FFF2-40B4-BE49-F238E27FC236}">
                <a16:creationId xmlns:a16="http://schemas.microsoft.com/office/drawing/2014/main" id="{6B6F62DA-C9BB-BDF3-824C-916FBDFDBFC3}"/>
              </a:ext>
            </a:extLst>
          </p:cNvPr>
          <p:cNvSpPr>
            <a:spLocks noGrp="1"/>
          </p:cNvSpPr>
          <p:nvPr>
            <p:ph type="pic" idx="1"/>
          </p:nvPr>
        </p:nvSpPr>
        <p:spPr/>
      </p:sp>
      <p:sp>
        <p:nvSpPr>
          <p:cNvPr id="4" name="Text Placeholder 3">
            <a:extLst>
              <a:ext uri="{FF2B5EF4-FFF2-40B4-BE49-F238E27FC236}">
                <a16:creationId xmlns:a16="http://schemas.microsoft.com/office/drawing/2014/main" id="{C33FA408-D048-C3EE-3E9A-6F0F1671FDB7}"/>
              </a:ext>
            </a:extLst>
          </p:cNvPr>
          <p:cNvSpPr>
            <a:spLocks noGrp="1"/>
          </p:cNvSpPr>
          <p:nvPr>
            <p:ph type="body" sz="half" idx="2"/>
          </p:nvPr>
        </p:nvSpPr>
        <p:spPr>
          <a:xfrm>
            <a:off x="685800" y="2971800"/>
            <a:ext cx="6164653" cy="2514600"/>
          </a:xfrm>
        </p:spPr>
        <p:txBody>
          <a:bodyPr>
            <a:normAutofit/>
          </a:bodyPr>
          <a:lstStyle/>
          <a:p>
            <a:pPr marL="285750" indent="-285750">
              <a:buFont typeface="Arial" panose="020B0604020202020204" pitchFamily="34" charset="0"/>
              <a:buChar char="•"/>
            </a:pPr>
            <a:r>
              <a:rPr lang="en-GB" sz="2600" dirty="0">
                <a:solidFill>
                  <a:schemeClr val="tx1">
                    <a:lumMod val="50000"/>
                  </a:schemeClr>
                </a:solidFill>
              </a:rPr>
              <a:t>Dragon cast out of heaven</a:t>
            </a:r>
          </a:p>
          <a:p>
            <a:pPr marL="285750" indent="-285750">
              <a:buFont typeface="Arial" panose="020B0604020202020204" pitchFamily="34" charset="0"/>
              <a:buChar char="•"/>
            </a:pPr>
            <a:r>
              <a:rPr lang="en-GB" sz="2600" dirty="0">
                <a:solidFill>
                  <a:schemeClr val="tx1">
                    <a:lumMod val="50000"/>
                  </a:schemeClr>
                </a:solidFill>
              </a:rPr>
              <a:t>Scriptural Serpent of the Sea</a:t>
            </a:r>
          </a:p>
          <a:p>
            <a:pPr marL="285750" indent="-285750">
              <a:buFont typeface="Arial" panose="020B0604020202020204" pitchFamily="34" charset="0"/>
              <a:buChar char="•"/>
            </a:pPr>
            <a:r>
              <a:rPr lang="en-GB" sz="2600" dirty="0">
                <a:solidFill>
                  <a:schemeClr val="tx1">
                    <a:lumMod val="50000"/>
                  </a:schemeClr>
                </a:solidFill>
              </a:rPr>
              <a:t>The Spirit of Pride and Envy</a:t>
            </a:r>
          </a:p>
          <a:p>
            <a:pPr marL="285750" indent="-285750">
              <a:buFont typeface="Arial" panose="020B0604020202020204" pitchFamily="34" charset="0"/>
              <a:buChar char="•"/>
            </a:pPr>
            <a:r>
              <a:rPr lang="en-GB" sz="2600" dirty="0"/>
              <a:t>The Beast System</a:t>
            </a:r>
          </a:p>
          <a:p>
            <a:pPr marL="285750" indent="-285750">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4DC9BA00-9450-C6F2-00DF-F9D88D63C4F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7" name="Picture 6">
            <a:extLst>
              <a:ext uri="{FF2B5EF4-FFF2-40B4-BE49-F238E27FC236}">
                <a16:creationId xmlns:a16="http://schemas.microsoft.com/office/drawing/2014/main" id="{8F56666F-50F4-E0DB-3A80-ACB4FB31D2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253" y="914400"/>
            <a:ext cx="3661292" cy="4572000"/>
          </a:xfrm>
          <a:prstGeom prst="rect">
            <a:avLst/>
          </a:prstGeom>
        </p:spPr>
      </p:pic>
      <p:sp>
        <p:nvSpPr>
          <p:cNvPr id="9" name="TextBox 8">
            <a:extLst>
              <a:ext uri="{FF2B5EF4-FFF2-40B4-BE49-F238E27FC236}">
                <a16:creationId xmlns:a16="http://schemas.microsoft.com/office/drawing/2014/main" id="{4C540AE8-4AE9-BE7E-CB4F-DF0289A4188A}"/>
              </a:ext>
            </a:extLst>
          </p:cNvPr>
          <p:cNvSpPr txBox="1"/>
          <p:nvPr/>
        </p:nvSpPr>
        <p:spPr>
          <a:xfrm>
            <a:off x="7445425" y="5526742"/>
            <a:ext cx="3842948" cy="523220"/>
          </a:xfrm>
          <a:prstGeom prst="rect">
            <a:avLst/>
          </a:prstGeom>
          <a:noFill/>
        </p:spPr>
        <p:txBody>
          <a:bodyPr wrap="square">
            <a:spAutoFit/>
          </a:bodyPr>
          <a:lstStyle/>
          <a:p>
            <a:r>
              <a:rPr lang="en-GB" sz="1400" dirty="0"/>
              <a:t>The Destruction of Leviathan by Gustave Doré (1865) – Wiki commons</a:t>
            </a:r>
          </a:p>
        </p:txBody>
      </p:sp>
    </p:spTree>
    <p:extLst>
      <p:ext uri="{BB962C8B-B14F-4D97-AF65-F5344CB8AC3E}">
        <p14:creationId xmlns:p14="http://schemas.microsoft.com/office/powerpoint/2010/main" val="15042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D737E8-EE9E-56B2-C354-F14637E0C94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TextBox 4">
            <a:extLst>
              <a:ext uri="{FF2B5EF4-FFF2-40B4-BE49-F238E27FC236}">
                <a16:creationId xmlns:a16="http://schemas.microsoft.com/office/drawing/2014/main" id="{3BF6BE8F-E4FB-1AF1-3D2A-FBE1C149A6D8}"/>
              </a:ext>
            </a:extLst>
          </p:cNvPr>
          <p:cNvSpPr txBox="1"/>
          <p:nvPr/>
        </p:nvSpPr>
        <p:spPr>
          <a:xfrm>
            <a:off x="319315" y="533791"/>
            <a:ext cx="10827656" cy="830997"/>
          </a:xfrm>
          <a:prstGeom prst="rect">
            <a:avLst/>
          </a:prstGeom>
          <a:noFill/>
        </p:spPr>
        <p:txBody>
          <a:bodyPr wrap="square">
            <a:spAutoFit/>
          </a:bodyPr>
          <a:lstStyle/>
          <a:p>
            <a:r>
              <a:rPr lang="en-GB" sz="2400" dirty="0"/>
              <a:t>Thomas Hobbes (philosopher) in wrote a 1651 book Leviathan, in which he expounds an influential formulation of social theory.</a:t>
            </a:r>
          </a:p>
        </p:txBody>
      </p:sp>
      <p:pic>
        <p:nvPicPr>
          <p:cNvPr id="7" name="Picture 6">
            <a:extLst>
              <a:ext uri="{FF2B5EF4-FFF2-40B4-BE49-F238E27FC236}">
                <a16:creationId xmlns:a16="http://schemas.microsoft.com/office/drawing/2014/main" id="{84DA2676-B2B1-EAB1-25A3-16E9C1A5E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5384" y="1127970"/>
            <a:ext cx="2299570" cy="3026857"/>
          </a:xfrm>
          <a:prstGeom prst="rect">
            <a:avLst/>
          </a:prstGeom>
        </p:spPr>
      </p:pic>
      <p:sp>
        <p:nvSpPr>
          <p:cNvPr id="9" name="TextBox 8">
            <a:extLst>
              <a:ext uri="{FF2B5EF4-FFF2-40B4-BE49-F238E27FC236}">
                <a16:creationId xmlns:a16="http://schemas.microsoft.com/office/drawing/2014/main" id="{6B539EAA-0A76-4014-243E-488CF3E2EB39}"/>
              </a:ext>
            </a:extLst>
          </p:cNvPr>
          <p:cNvSpPr txBox="1"/>
          <p:nvPr/>
        </p:nvSpPr>
        <p:spPr>
          <a:xfrm>
            <a:off x="9319683" y="4154827"/>
            <a:ext cx="2510971" cy="461665"/>
          </a:xfrm>
          <a:prstGeom prst="rect">
            <a:avLst/>
          </a:prstGeom>
          <a:noFill/>
        </p:spPr>
        <p:txBody>
          <a:bodyPr wrap="square">
            <a:spAutoFit/>
          </a:bodyPr>
          <a:lstStyle/>
          <a:p>
            <a:r>
              <a:rPr lang="en-GB" sz="1200" dirty="0">
                <a:solidFill>
                  <a:schemeClr val="tx1">
                    <a:lumMod val="50000"/>
                  </a:schemeClr>
                </a:solidFill>
              </a:rPr>
              <a:t>https://en.wikipedia.org/wiki/Thomas_Hobbes</a:t>
            </a:r>
          </a:p>
        </p:txBody>
      </p:sp>
      <p:sp>
        <p:nvSpPr>
          <p:cNvPr id="13" name="TextBox 12">
            <a:extLst>
              <a:ext uri="{FF2B5EF4-FFF2-40B4-BE49-F238E27FC236}">
                <a16:creationId xmlns:a16="http://schemas.microsoft.com/office/drawing/2014/main" id="{51276624-882E-6FFA-AD6B-011135CF0F1F}"/>
              </a:ext>
            </a:extLst>
          </p:cNvPr>
          <p:cNvSpPr txBox="1"/>
          <p:nvPr/>
        </p:nvSpPr>
        <p:spPr>
          <a:xfrm>
            <a:off x="467046" y="1523337"/>
            <a:ext cx="8589868" cy="3046988"/>
          </a:xfrm>
          <a:prstGeom prst="rect">
            <a:avLst/>
          </a:prstGeom>
          <a:noFill/>
        </p:spPr>
        <p:txBody>
          <a:bodyPr wrap="square">
            <a:spAutoFit/>
          </a:bodyPr>
          <a:lstStyle/>
          <a:p>
            <a:r>
              <a:rPr lang="en-GB" sz="2400" dirty="0"/>
              <a:t>Leviathan as the State or “Beast System”</a:t>
            </a:r>
          </a:p>
          <a:p>
            <a:endParaRPr lang="en-GB" sz="2400" dirty="0"/>
          </a:p>
          <a:p>
            <a:r>
              <a:rPr lang="en-GB" sz="2400" dirty="0"/>
              <a:t>In Hobbes, who draws on Job 41:24, the Leviathan becomes a metaphor for the omnipotence of the state, which maintains itself by educating all children in its favour, generation after generation. </a:t>
            </a:r>
          </a:p>
          <a:p>
            <a:r>
              <a:rPr lang="en-GB" sz="2400" dirty="0"/>
              <a:t>This idea of an eternal power that 'feeds' on its constantly growing citizens is based on a concept of education that mechanically shapes memory. </a:t>
            </a:r>
          </a:p>
        </p:txBody>
      </p:sp>
    </p:spTree>
    <p:extLst>
      <p:ext uri="{BB962C8B-B14F-4D97-AF65-F5344CB8AC3E}">
        <p14:creationId xmlns:p14="http://schemas.microsoft.com/office/powerpoint/2010/main" val="145668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A0C1-5557-8AF1-FA9A-7AE87D77FF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EA9932-A01F-8327-A86B-777D792BEC5F}"/>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605DA8D5-5A3B-41F6-2EE5-D405C2259B54}"/>
              </a:ext>
            </a:extLst>
          </p:cNvPr>
          <p:cNvSpPr txBox="1"/>
          <p:nvPr/>
        </p:nvSpPr>
        <p:spPr>
          <a:xfrm>
            <a:off x="685801" y="2065867"/>
            <a:ext cx="11330708" cy="3046988"/>
          </a:xfrm>
          <a:prstGeom prst="rect">
            <a:avLst/>
          </a:prstGeom>
          <a:noFill/>
        </p:spPr>
        <p:txBody>
          <a:bodyPr wrap="square">
            <a:spAutoFit/>
          </a:bodyPr>
          <a:lstStyle/>
          <a:p>
            <a:pPr marR="800" algn="l" rtl="0"/>
            <a:r>
              <a:rPr lang="en-US" sz="2400" dirty="0"/>
              <a:t>Mat 15:22  And, behold, a woman of Kena`an came out of the same coasts, and cried unto him, saying, Have mercy on me, O Adonai, Son of David; </a:t>
            </a:r>
            <a:r>
              <a:rPr lang="en-US" sz="2400" dirty="0">
                <a:solidFill>
                  <a:schemeClr val="accent5"/>
                </a:solidFill>
              </a:rPr>
              <a:t>my daughter is grievously vexed with a devil. </a:t>
            </a:r>
          </a:p>
          <a:p>
            <a:pPr marR="800" algn="l" rtl="0"/>
            <a:r>
              <a:rPr lang="en-US" sz="2400" dirty="0"/>
              <a:t>Mat 15:23  But he answered her not a word. And his </a:t>
            </a:r>
            <a:r>
              <a:rPr lang="en-US" sz="2400" dirty="0" err="1"/>
              <a:t>Talmidiym</a:t>
            </a:r>
            <a:r>
              <a:rPr lang="en-US" sz="2400" dirty="0"/>
              <a:t> came and besought him, saying, Send her away; for she cries after us. </a:t>
            </a:r>
          </a:p>
          <a:p>
            <a:pPr marR="800" algn="l" rtl="0"/>
            <a:r>
              <a:rPr lang="en-US" sz="2400" dirty="0"/>
              <a:t>Mat 15:24  But he answered and said, I am not sent but unto the lost sheep of the house of Yashar’el. </a:t>
            </a:r>
          </a:p>
          <a:p>
            <a:pPr marR="800" algn="l" rtl="0"/>
            <a:r>
              <a:rPr lang="en-US" sz="2400" dirty="0"/>
              <a:t>Mat 15:25  Then came she and worshipped him, saying, Adonai, help me. </a:t>
            </a:r>
          </a:p>
        </p:txBody>
      </p:sp>
      <p:sp>
        <p:nvSpPr>
          <p:cNvPr id="3" name="Foliennummernplatzhalter 2">
            <a:extLst>
              <a:ext uri="{FF2B5EF4-FFF2-40B4-BE49-F238E27FC236}">
                <a16:creationId xmlns:a16="http://schemas.microsoft.com/office/drawing/2014/main" id="{6976B224-724A-57EE-E835-C3F50F49617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2584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8CD1-8E02-A51E-BFB7-067457B7F8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AFA1DE-439E-D0D5-67A4-4E71D0A34D06}"/>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5FA2C4C7-426C-4086-CBC1-5CBE630398B9}"/>
              </a:ext>
            </a:extLst>
          </p:cNvPr>
          <p:cNvSpPr txBox="1"/>
          <p:nvPr/>
        </p:nvSpPr>
        <p:spPr>
          <a:xfrm>
            <a:off x="685801" y="2065867"/>
            <a:ext cx="11330708" cy="2308324"/>
          </a:xfrm>
          <a:prstGeom prst="rect">
            <a:avLst/>
          </a:prstGeom>
          <a:noFill/>
        </p:spPr>
        <p:txBody>
          <a:bodyPr wrap="square">
            <a:spAutoFit/>
          </a:bodyPr>
          <a:lstStyle/>
          <a:p>
            <a:pPr marR="800" algn="l" rtl="0"/>
            <a:r>
              <a:rPr lang="en-US" sz="2400" dirty="0"/>
              <a:t>Mat 15:26  But he answered and said, </a:t>
            </a:r>
            <a:r>
              <a:rPr lang="en-US" sz="2400" dirty="0">
                <a:solidFill>
                  <a:schemeClr val="accent5"/>
                </a:solidFill>
              </a:rPr>
              <a:t>It is not meet to take the children's bread</a:t>
            </a:r>
            <a:r>
              <a:rPr lang="en-US" sz="2400" dirty="0"/>
              <a:t>, and to cast it to dogs. </a:t>
            </a:r>
          </a:p>
          <a:p>
            <a:pPr marR="800" algn="l" rtl="0"/>
            <a:r>
              <a:rPr lang="en-US" sz="2400" dirty="0"/>
              <a:t>Mat 15:27  And she said, Truth, Adonai: yet the dogs eat of the crumbs which fall from their </a:t>
            </a:r>
            <a:r>
              <a:rPr lang="en-US" sz="2400" dirty="0" err="1"/>
              <a:t>adoniym’s</a:t>
            </a:r>
            <a:r>
              <a:rPr lang="en-US" sz="2400" dirty="0"/>
              <a:t> table. </a:t>
            </a:r>
          </a:p>
          <a:p>
            <a:pPr marR="800" algn="l" rtl="0"/>
            <a:r>
              <a:rPr lang="en-US" sz="2400" dirty="0"/>
              <a:t>Mat 15:28  Then Yahusha answered and said unto her, O woman, great is your faith: be it unto you even as you will. And </a:t>
            </a:r>
            <a:r>
              <a:rPr lang="en-US" sz="2400" dirty="0">
                <a:solidFill>
                  <a:schemeClr val="accent5"/>
                </a:solidFill>
              </a:rPr>
              <a:t>her daughter was made whole from that very hour. </a:t>
            </a:r>
            <a:endParaRPr lang="de-DE" sz="2400" dirty="0">
              <a:solidFill>
                <a:schemeClr val="accent5"/>
              </a:solidFill>
            </a:endParaRPr>
          </a:p>
        </p:txBody>
      </p:sp>
      <p:sp>
        <p:nvSpPr>
          <p:cNvPr id="3" name="Foliennummernplatzhalter 2">
            <a:extLst>
              <a:ext uri="{FF2B5EF4-FFF2-40B4-BE49-F238E27FC236}">
                <a16:creationId xmlns:a16="http://schemas.microsoft.com/office/drawing/2014/main" id="{A329FEFF-1BB4-6074-AC6A-3D85648CDAB3}"/>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7691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64993-EAE0-66C5-45BB-EA48DF26DC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67B5D0-21CD-E12D-232E-7023BADD1951}"/>
              </a:ext>
            </a:extLst>
          </p:cNvPr>
          <p:cNvSpPr>
            <a:spLocks noGrp="1"/>
          </p:cNvSpPr>
          <p:nvPr>
            <p:ph type="title"/>
          </p:nvPr>
        </p:nvSpPr>
        <p:spPr/>
        <p:txBody>
          <a:bodyPr/>
          <a:lstStyle/>
          <a:p>
            <a:r>
              <a:rPr lang="de-DE" dirty="0"/>
              <a:t>Leviathan</a:t>
            </a:r>
          </a:p>
        </p:txBody>
      </p:sp>
      <p:pic>
        <p:nvPicPr>
          <p:cNvPr id="4" name="Grafik 3">
            <a:extLst>
              <a:ext uri="{FF2B5EF4-FFF2-40B4-BE49-F238E27FC236}">
                <a16:creationId xmlns:a16="http://schemas.microsoft.com/office/drawing/2014/main" id="{059AF60A-926A-6727-6651-3388B8A8B997}"/>
              </a:ext>
            </a:extLst>
          </p:cNvPr>
          <p:cNvPicPr>
            <a:picLocks noChangeAspect="1"/>
          </p:cNvPicPr>
          <p:nvPr/>
        </p:nvPicPr>
        <p:blipFill>
          <a:blip r:embed="rId2"/>
          <a:stretch>
            <a:fillRect/>
          </a:stretch>
        </p:blipFill>
        <p:spPr>
          <a:xfrm>
            <a:off x="372302" y="2431325"/>
            <a:ext cx="6124469" cy="3749675"/>
          </a:xfrm>
          <a:prstGeom prst="rect">
            <a:avLst/>
          </a:prstGeom>
        </p:spPr>
      </p:pic>
      <p:sp>
        <p:nvSpPr>
          <p:cNvPr id="6" name="Textfeld 5">
            <a:extLst>
              <a:ext uri="{FF2B5EF4-FFF2-40B4-BE49-F238E27FC236}">
                <a16:creationId xmlns:a16="http://schemas.microsoft.com/office/drawing/2014/main" id="{CD33120C-12AB-1AC5-2CFE-5D16BDBBDAF0}"/>
              </a:ext>
            </a:extLst>
          </p:cNvPr>
          <p:cNvSpPr txBox="1"/>
          <p:nvPr/>
        </p:nvSpPr>
        <p:spPr>
          <a:xfrm>
            <a:off x="7001164" y="2551837"/>
            <a:ext cx="4535054" cy="3416320"/>
          </a:xfrm>
          <a:prstGeom prst="rect">
            <a:avLst/>
          </a:prstGeom>
          <a:noFill/>
        </p:spPr>
        <p:txBody>
          <a:bodyPr wrap="square">
            <a:spAutoFit/>
          </a:bodyPr>
          <a:lstStyle/>
          <a:p>
            <a:pPr marR="800" algn="l" rtl="0"/>
            <a:r>
              <a:rPr lang="en-US" sz="1800" b="0" i="0" u="none" strike="noStrike" baseline="0" dirty="0" err="1">
                <a:latin typeface="Century Gothic" panose="020B0502020202020204" pitchFamily="34" charset="0"/>
              </a:rPr>
              <a:t>Chizon</a:t>
            </a:r>
            <a:r>
              <a:rPr lang="en-US" sz="1800" b="0" i="0" u="none" strike="noStrike" baseline="0" dirty="0">
                <a:latin typeface="Century Gothic" panose="020B0502020202020204" pitchFamily="34" charset="0"/>
              </a:rPr>
              <a:t> 12:3  And there appeared another wonder in heaven; and behold a great red dragon, having seven heads and ten horns, and seven crowns upon his heads. </a:t>
            </a:r>
          </a:p>
          <a:p>
            <a:pPr marR="800" algn="l" rtl="0"/>
            <a:r>
              <a:rPr lang="en-US" sz="1800" b="0" i="0" u="none" strike="noStrike" baseline="0" dirty="0" err="1">
                <a:latin typeface="Century Gothic" panose="020B0502020202020204" pitchFamily="34" charset="0"/>
              </a:rPr>
              <a:t>Chizon</a:t>
            </a:r>
            <a:r>
              <a:rPr lang="en-US" sz="1800" b="0" i="0" u="none" strike="noStrike" baseline="0" dirty="0">
                <a:latin typeface="Century Gothic" panose="020B0502020202020204" pitchFamily="34" charset="0"/>
              </a:rPr>
              <a:t> 12:4  And his tail drew t</a:t>
            </a:r>
            <a:r>
              <a:rPr lang="en-US" sz="1800" b="0" i="0" u="none" strike="noStrike" baseline="0" dirty="0">
                <a:solidFill>
                  <a:srgbClr val="FFFF00"/>
                </a:solidFill>
                <a:latin typeface="Century Gothic" panose="020B0502020202020204" pitchFamily="34" charset="0"/>
              </a:rPr>
              <a:t>he third part of the stars of heaven</a:t>
            </a:r>
            <a:r>
              <a:rPr lang="en-US" sz="1800" b="0" i="0" u="none" strike="noStrike" baseline="0" dirty="0">
                <a:latin typeface="Century Gothic" panose="020B0502020202020204" pitchFamily="34" charset="0"/>
              </a:rPr>
              <a:t>, and did cast them to the earth: and the dragon stood before the woman which was ready to be delivered, for to devour her child as soon as it was born. </a:t>
            </a:r>
            <a:endParaRPr lang="de-DE" dirty="0"/>
          </a:p>
        </p:txBody>
      </p:sp>
      <p:sp>
        <p:nvSpPr>
          <p:cNvPr id="3" name="Foliennummernplatzhalter 2">
            <a:extLst>
              <a:ext uri="{FF2B5EF4-FFF2-40B4-BE49-F238E27FC236}">
                <a16:creationId xmlns:a16="http://schemas.microsoft.com/office/drawing/2014/main" id="{72315FB1-2EDB-D498-7C92-CE017598540F}"/>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6534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B988-F77C-3892-B548-73B784C0E5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120D44-0017-7A11-EF64-9FAA1D6F5A91}"/>
              </a:ext>
            </a:extLst>
          </p:cNvPr>
          <p:cNvSpPr>
            <a:spLocks noGrp="1"/>
          </p:cNvSpPr>
          <p:nvPr>
            <p:ph type="title"/>
          </p:nvPr>
        </p:nvSpPr>
        <p:spPr>
          <a:xfrm>
            <a:off x="720436" y="101600"/>
            <a:ext cx="10131425" cy="1456267"/>
          </a:xfrm>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494F1C0A-6B3B-B038-8CBA-D98D42CB695E}"/>
              </a:ext>
            </a:extLst>
          </p:cNvPr>
          <p:cNvSpPr txBox="1"/>
          <p:nvPr/>
        </p:nvSpPr>
        <p:spPr>
          <a:xfrm>
            <a:off x="720436" y="2065867"/>
            <a:ext cx="7684654" cy="3046988"/>
          </a:xfrm>
          <a:prstGeom prst="rect">
            <a:avLst/>
          </a:prstGeom>
          <a:noFill/>
        </p:spPr>
        <p:txBody>
          <a:bodyPr wrap="square">
            <a:spAutoFit/>
          </a:bodyPr>
          <a:lstStyle/>
          <a:p>
            <a:pPr marR="800" algn="l" rtl="0"/>
            <a:r>
              <a:rPr lang="en-US" sz="2400" dirty="0"/>
              <a:t>Iyov 41:1  CAN you draw out Leviathan with a hook? </a:t>
            </a:r>
          </a:p>
          <a:p>
            <a:pPr marR="800" algn="l" rtl="0"/>
            <a:r>
              <a:rPr lang="en-US" sz="2400" dirty="0"/>
              <a:t>Or </a:t>
            </a:r>
            <a:r>
              <a:rPr lang="en-US" sz="2400" dirty="0">
                <a:solidFill>
                  <a:schemeClr val="accent3">
                    <a:lumMod val="60000"/>
                    <a:lumOff val="40000"/>
                  </a:schemeClr>
                </a:solidFill>
              </a:rPr>
              <a:t>his tongue </a:t>
            </a:r>
            <a:r>
              <a:rPr lang="en-US" sz="2400" dirty="0"/>
              <a:t>with a cord which you let down? </a:t>
            </a:r>
          </a:p>
          <a:p>
            <a:pPr marR="800" algn="l" rtl="0"/>
            <a:r>
              <a:rPr lang="en-US" sz="2400" dirty="0"/>
              <a:t>Iyov 41:2  Can you put a hook into his nose? Or bore his jaw through with a thorn? </a:t>
            </a:r>
          </a:p>
          <a:p>
            <a:pPr marR="800" algn="l" rtl="0"/>
            <a:r>
              <a:rPr lang="en-US" sz="2400" dirty="0"/>
              <a:t>Iyov 41:3  Will he </a:t>
            </a:r>
            <a:r>
              <a:rPr lang="en-US" sz="2400" dirty="0">
                <a:solidFill>
                  <a:schemeClr val="accent3">
                    <a:lumMod val="60000"/>
                    <a:lumOff val="40000"/>
                  </a:schemeClr>
                </a:solidFill>
              </a:rPr>
              <a:t>make many supplications </a:t>
            </a:r>
            <a:r>
              <a:rPr lang="en-US" sz="2400" dirty="0"/>
              <a:t>unto you? </a:t>
            </a:r>
          </a:p>
          <a:p>
            <a:pPr marR="800" algn="l" rtl="0"/>
            <a:r>
              <a:rPr lang="en-US" sz="2400" dirty="0"/>
              <a:t>Will he </a:t>
            </a:r>
            <a:r>
              <a:rPr lang="en-US" sz="2400" dirty="0">
                <a:solidFill>
                  <a:schemeClr val="accent3">
                    <a:lumMod val="60000"/>
                    <a:lumOff val="40000"/>
                  </a:schemeClr>
                </a:solidFill>
              </a:rPr>
              <a:t>speak soft words unto you</a:t>
            </a:r>
            <a:r>
              <a:rPr lang="en-US" sz="2400" dirty="0"/>
              <a:t>? </a:t>
            </a:r>
          </a:p>
        </p:txBody>
      </p:sp>
      <p:sp>
        <p:nvSpPr>
          <p:cNvPr id="3" name="Textfeld 2">
            <a:extLst>
              <a:ext uri="{FF2B5EF4-FFF2-40B4-BE49-F238E27FC236}">
                <a16:creationId xmlns:a16="http://schemas.microsoft.com/office/drawing/2014/main" id="{CF3D24F4-FFCA-EFC5-04BA-45661BC28AD7}"/>
              </a:ext>
            </a:extLst>
          </p:cNvPr>
          <p:cNvSpPr txBox="1"/>
          <p:nvPr/>
        </p:nvSpPr>
        <p:spPr>
          <a:xfrm>
            <a:off x="9045352" y="1936888"/>
            <a:ext cx="2992582" cy="3139321"/>
          </a:xfrm>
          <a:prstGeom prst="rect">
            <a:avLst/>
          </a:prstGeom>
          <a:noFill/>
        </p:spPr>
        <p:txBody>
          <a:bodyPr wrap="square" rtlCol="0">
            <a:spAutoFit/>
          </a:bodyPr>
          <a:lstStyle/>
          <a:p>
            <a:r>
              <a:rPr lang="de-DE" sz="2000" dirty="0">
                <a:solidFill>
                  <a:schemeClr val="accent3">
                    <a:lumMod val="60000"/>
                    <a:lumOff val="40000"/>
                  </a:schemeClr>
                </a:solidFill>
              </a:rPr>
              <a:t>Twist </a:t>
            </a:r>
            <a:r>
              <a:rPr lang="de-DE" sz="2000" dirty="0" err="1">
                <a:solidFill>
                  <a:schemeClr val="accent3">
                    <a:lumMod val="60000"/>
                    <a:lumOff val="40000"/>
                  </a:schemeClr>
                </a:solidFill>
              </a:rPr>
              <a:t>the</a:t>
            </a:r>
            <a:r>
              <a:rPr lang="de-DE" sz="2000" dirty="0">
                <a:solidFill>
                  <a:schemeClr val="accent3">
                    <a:lumMod val="60000"/>
                    <a:lumOff val="40000"/>
                  </a:schemeClr>
                </a:solidFill>
              </a:rPr>
              <a:t> </a:t>
            </a:r>
            <a:r>
              <a:rPr lang="de-DE" sz="2000" dirty="0" err="1">
                <a:solidFill>
                  <a:schemeClr val="accent3">
                    <a:lumMod val="60000"/>
                    <a:lumOff val="40000"/>
                  </a:schemeClr>
                </a:solidFill>
              </a:rPr>
              <a:t>truth</a:t>
            </a:r>
            <a:endParaRPr lang="de-DE" sz="2000" dirty="0">
              <a:solidFill>
                <a:schemeClr val="accent3">
                  <a:lumMod val="60000"/>
                  <a:lumOff val="40000"/>
                </a:schemeClr>
              </a:solidFill>
            </a:endParaRPr>
          </a:p>
          <a:p>
            <a:r>
              <a:rPr lang="de-DE" sz="2000" dirty="0" err="1">
                <a:solidFill>
                  <a:schemeClr val="accent3">
                    <a:lumMod val="60000"/>
                    <a:lumOff val="40000"/>
                  </a:schemeClr>
                </a:solidFill>
              </a:rPr>
              <a:t>No</a:t>
            </a:r>
            <a:r>
              <a:rPr lang="de-DE" sz="2000" dirty="0">
                <a:solidFill>
                  <a:schemeClr val="accent3">
                    <a:lumMod val="60000"/>
                    <a:lumOff val="40000"/>
                  </a:schemeClr>
                </a:solidFill>
              </a:rPr>
              <a:t> </a:t>
            </a:r>
            <a:r>
              <a:rPr lang="de-DE" sz="2000" dirty="0" err="1">
                <a:solidFill>
                  <a:schemeClr val="accent3">
                    <a:lumMod val="60000"/>
                    <a:lumOff val="40000"/>
                  </a:schemeClr>
                </a:solidFill>
              </a:rPr>
              <a:t>Supplications</a:t>
            </a:r>
            <a:r>
              <a:rPr lang="de-DE" sz="2000" dirty="0">
                <a:solidFill>
                  <a:schemeClr val="accent3">
                    <a:lumMod val="60000"/>
                    <a:lumOff val="40000"/>
                  </a:schemeClr>
                </a:solidFill>
              </a:rPr>
              <a:t> </a:t>
            </a:r>
            <a:r>
              <a:rPr lang="de-DE" sz="2000" dirty="0" err="1">
                <a:solidFill>
                  <a:schemeClr val="accent3">
                    <a:lumMod val="60000"/>
                    <a:lumOff val="40000"/>
                  </a:schemeClr>
                </a:solidFill>
              </a:rPr>
              <a:t>of</a:t>
            </a:r>
            <a:r>
              <a:rPr lang="de-DE" sz="2000" dirty="0">
                <a:solidFill>
                  <a:schemeClr val="accent3">
                    <a:lumMod val="60000"/>
                    <a:lumOff val="40000"/>
                  </a:schemeClr>
                </a:solidFill>
              </a:rPr>
              <a:t> </a:t>
            </a:r>
            <a:r>
              <a:rPr lang="de-DE" sz="2000" dirty="0" err="1">
                <a:solidFill>
                  <a:schemeClr val="accent3">
                    <a:lumMod val="60000"/>
                    <a:lumOff val="40000"/>
                  </a:schemeClr>
                </a:solidFill>
              </a:rPr>
              <a:t>favour</a:t>
            </a:r>
            <a:r>
              <a:rPr lang="de-DE" sz="2000" dirty="0">
                <a:solidFill>
                  <a:schemeClr val="accent3">
                    <a:lumMod val="60000"/>
                    <a:lumOff val="40000"/>
                  </a:schemeClr>
                </a:solidFill>
              </a:rPr>
              <a:t> – </a:t>
            </a:r>
            <a:r>
              <a:rPr lang="de-DE" sz="2000" dirty="0" err="1">
                <a:solidFill>
                  <a:schemeClr val="accent3">
                    <a:lumMod val="60000"/>
                    <a:lumOff val="40000"/>
                  </a:schemeClr>
                </a:solidFill>
              </a:rPr>
              <a:t>cursing</a:t>
            </a:r>
            <a:endParaRPr lang="de-DE" sz="2000" dirty="0">
              <a:solidFill>
                <a:schemeClr val="accent3">
                  <a:lumMod val="60000"/>
                  <a:lumOff val="40000"/>
                </a:schemeClr>
              </a:solidFill>
            </a:endParaRPr>
          </a:p>
          <a:p>
            <a:r>
              <a:rPr lang="de-DE" sz="2000" dirty="0">
                <a:solidFill>
                  <a:schemeClr val="accent3">
                    <a:lumMod val="60000"/>
                    <a:lumOff val="40000"/>
                  </a:schemeClr>
                </a:solidFill>
              </a:rPr>
              <a:t>A </a:t>
            </a:r>
            <a:r>
              <a:rPr lang="de-DE" sz="2000" dirty="0" err="1">
                <a:solidFill>
                  <a:schemeClr val="accent3">
                    <a:lumMod val="60000"/>
                    <a:lumOff val="40000"/>
                  </a:schemeClr>
                </a:solidFill>
              </a:rPr>
              <a:t>hidden</a:t>
            </a:r>
            <a:r>
              <a:rPr lang="de-DE" sz="2000" dirty="0">
                <a:solidFill>
                  <a:schemeClr val="accent3">
                    <a:lumMod val="60000"/>
                    <a:lumOff val="40000"/>
                  </a:schemeClr>
                </a:solidFill>
              </a:rPr>
              <a:t> </a:t>
            </a:r>
            <a:r>
              <a:rPr lang="de-DE" sz="2000" dirty="0" err="1">
                <a:solidFill>
                  <a:schemeClr val="accent3">
                    <a:lumMod val="60000"/>
                    <a:lumOff val="40000"/>
                  </a:schemeClr>
                </a:solidFill>
              </a:rPr>
              <a:t>agenda</a:t>
            </a:r>
            <a:endParaRPr lang="de-DE" sz="2000" dirty="0">
              <a:solidFill>
                <a:schemeClr val="accent3">
                  <a:lumMod val="60000"/>
                  <a:lumOff val="40000"/>
                </a:schemeClr>
              </a:solidFill>
            </a:endParaRPr>
          </a:p>
          <a:p>
            <a:r>
              <a:rPr lang="de-DE" sz="2000" dirty="0" err="1">
                <a:solidFill>
                  <a:schemeClr val="accent3">
                    <a:lumMod val="60000"/>
                    <a:lumOff val="40000"/>
                  </a:schemeClr>
                </a:solidFill>
              </a:rPr>
              <a:t>Whispering</a:t>
            </a:r>
            <a:r>
              <a:rPr lang="de-DE" sz="2000" dirty="0">
                <a:solidFill>
                  <a:schemeClr val="accent3">
                    <a:lumMod val="60000"/>
                    <a:lumOff val="40000"/>
                  </a:schemeClr>
                </a:solidFill>
              </a:rPr>
              <a:t> </a:t>
            </a:r>
            <a:r>
              <a:rPr lang="de-DE" sz="2000" dirty="0" err="1">
                <a:solidFill>
                  <a:schemeClr val="accent3">
                    <a:lumMod val="60000"/>
                    <a:lumOff val="40000"/>
                  </a:schemeClr>
                </a:solidFill>
              </a:rPr>
              <a:t>liar</a:t>
            </a:r>
            <a:endParaRPr lang="de-DE" sz="2000" dirty="0">
              <a:solidFill>
                <a:schemeClr val="accent3">
                  <a:lumMod val="60000"/>
                  <a:lumOff val="40000"/>
                </a:schemeClr>
              </a:solidFill>
            </a:endParaRPr>
          </a:p>
          <a:p>
            <a:r>
              <a:rPr lang="de-DE" sz="2000" dirty="0">
                <a:solidFill>
                  <a:schemeClr val="accent3">
                    <a:lumMod val="60000"/>
                    <a:lumOff val="40000"/>
                  </a:schemeClr>
                </a:solidFill>
              </a:rPr>
              <a:t>Verbal </a:t>
            </a:r>
            <a:r>
              <a:rPr lang="de-DE" sz="2000" dirty="0" err="1">
                <a:solidFill>
                  <a:schemeClr val="accent3">
                    <a:lumMod val="60000"/>
                    <a:lumOff val="40000"/>
                  </a:schemeClr>
                </a:solidFill>
              </a:rPr>
              <a:t>abuse</a:t>
            </a:r>
            <a:r>
              <a:rPr lang="de-DE" sz="2000" dirty="0">
                <a:solidFill>
                  <a:schemeClr val="accent3">
                    <a:lumMod val="60000"/>
                    <a:lumOff val="40000"/>
                  </a:schemeClr>
                </a:solidFill>
              </a:rPr>
              <a:t> and </a:t>
            </a:r>
            <a:r>
              <a:rPr lang="de-DE" sz="2000" dirty="0" err="1">
                <a:solidFill>
                  <a:schemeClr val="accent3">
                    <a:lumMod val="60000"/>
                    <a:lumOff val="40000"/>
                  </a:schemeClr>
                </a:solidFill>
              </a:rPr>
              <a:t>severe</a:t>
            </a:r>
            <a:r>
              <a:rPr lang="de-DE" sz="2000" dirty="0">
                <a:solidFill>
                  <a:schemeClr val="accent3">
                    <a:lumMod val="60000"/>
                    <a:lumOff val="40000"/>
                  </a:schemeClr>
                </a:solidFill>
              </a:rPr>
              <a:t> verbal </a:t>
            </a:r>
            <a:r>
              <a:rPr lang="de-DE" sz="2000" dirty="0" err="1">
                <a:solidFill>
                  <a:schemeClr val="accent3">
                    <a:lumMod val="60000"/>
                    <a:lumOff val="40000"/>
                  </a:schemeClr>
                </a:solidFill>
              </a:rPr>
              <a:t>abuse</a:t>
            </a:r>
            <a:r>
              <a:rPr lang="de-DE" sz="2000" dirty="0">
                <a:solidFill>
                  <a:schemeClr val="accent3">
                    <a:lumMod val="60000"/>
                    <a:lumOff val="40000"/>
                  </a:schemeClr>
                </a:solidFill>
              </a:rPr>
              <a:t> (</a:t>
            </a:r>
            <a:r>
              <a:rPr lang="de-DE" sz="2000" dirty="0" err="1">
                <a:solidFill>
                  <a:schemeClr val="accent3">
                    <a:lumMod val="60000"/>
                    <a:lumOff val="40000"/>
                  </a:schemeClr>
                </a:solidFill>
              </a:rPr>
              <a:t>strongman</a:t>
            </a:r>
            <a:r>
              <a:rPr lang="de-DE" sz="2000" dirty="0">
                <a:solidFill>
                  <a:schemeClr val="accent3">
                    <a:lumMod val="60000"/>
                    <a:lumOff val="40000"/>
                  </a:schemeClr>
                </a:solidFill>
              </a:rPr>
              <a:t> </a:t>
            </a:r>
            <a:r>
              <a:rPr lang="de-DE" sz="2000" dirty="0" err="1">
                <a:solidFill>
                  <a:schemeClr val="accent3">
                    <a:lumMod val="60000"/>
                    <a:lumOff val="40000"/>
                  </a:schemeClr>
                </a:solidFill>
              </a:rPr>
              <a:t>is</a:t>
            </a:r>
            <a:r>
              <a:rPr lang="de-DE" sz="2000" dirty="0">
                <a:solidFill>
                  <a:schemeClr val="accent3">
                    <a:lumMod val="60000"/>
                    <a:lumOff val="40000"/>
                  </a:schemeClr>
                </a:solidFill>
              </a:rPr>
              <a:t> </a:t>
            </a:r>
            <a:r>
              <a:rPr lang="de-DE" sz="2000" dirty="0" err="1">
                <a:solidFill>
                  <a:schemeClr val="accent3">
                    <a:lumMod val="60000"/>
                    <a:lumOff val="40000"/>
                  </a:schemeClr>
                </a:solidFill>
              </a:rPr>
              <a:t>trauma</a:t>
            </a:r>
            <a:r>
              <a:rPr lang="de-DE" sz="2000" dirty="0">
                <a:solidFill>
                  <a:schemeClr val="accent3">
                    <a:lumMod val="60000"/>
                    <a:lumOff val="40000"/>
                  </a:schemeClr>
                </a:solidFill>
              </a:rPr>
              <a:t>)</a:t>
            </a:r>
          </a:p>
          <a:p>
            <a:r>
              <a:rPr lang="de-DE" sz="2000" dirty="0" err="1">
                <a:solidFill>
                  <a:schemeClr val="accent3">
                    <a:lumMod val="60000"/>
                    <a:lumOff val="40000"/>
                  </a:schemeClr>
                </a:solidFill>
              </a:rPr>
              <a:t>Slander</a:t>
            </a:r>
            <a:endParaRPr lang="de-DE" sz="2000" dirty="0">
              <a:solidFill>
                <a:schemeClr val="accent3">
                  <a:lumMod val="60000"/>
                  <a:lumOff val="40000"/>
                </a:schemeClr>
              </a:solidFill>
            </a:endParaRPr>
          </a:p>
          <a:p>
            <a:endParaRPr lang="de-DE" dirty="0"/>
          </a:p>
        </p:txBody>
      </p:sp>
      <p:sp>
        <p:nvSpPr>
          <p:cNvPr id="8" name="Foliennummernplatzhalter 7">
            <a:extLst>
              <a:ext uri="{FF2B5EF4-FFF2-40B4-BE49-F238E27FC236}">
                <a16:creationId xmlns:a16="http://schemas.microsoft.com/office/drawing/2014/main" id="{630CDCA5-E57C-9E86-D055-69D7E84A458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82165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B38B-7D26-7740-1F01-98E85008E1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E4FB63-C04E-6839-76DF-1E9DEB5091B0}"/>
              </a:ext>
            </a:extLst>
          </p:cNvPr>
          <p:cNvSpPr>
            <a:spLocks noGrp="1"/>
          </p:cNvSpPr>
          <p:nvPr>
            <p:ph type="title"/>
          </p:nvPr>
        </p:nvSpPr>
        <p:spPr>
          <a:xfrm>
            <a:off x="685801" y="26579"/>
            <a:ext cx="10131425" cy="1456267"/>
          </a:xfrm>
        </p:spPr>
        <p:txBody>
          <a:bodyPr/>
          <a:lstStyle/>
          <a:p>
            <a:r>
              <a:rPr lang="de-DE" dirty="0"/>
              <a:t>Leviathan – </a:t>
            </a:r>
            <a:r>
              <a:rPr lang="de-DE" dirty="0" err="1"/>
              <a:t>it‘s</a:t>
            </a:r>
            <a:r>
              <a:rPr lang="de-DE" dirty="0"/>
              <a:t> </a:t>
            </a:r>
            <a:r>
              <a:rPr lang="de-DE" dirty="0" err="1"/>
              <a:t>works</a:t>
            </a:r>
            <a:r>
              <a:rPr lang="de-DE" dirty="0"/>
              <a:t> in IYOV 41</a:t>
            </a:r>
          </a:p>
        </p:txBody>
      </p:sp>
      <p:sp>
        <p:nvSpPr>
          <p:cNvPr id="8" name="Foliennummernplatzhalter 7">
            <a:extLst>
              <a:ext uri="{FF2B5EF4-FFF2-40B4-BE49-F238E27FC236}">
                <a16:creationId xmlns:a16="http://schemas.microsoft.com/office/drawing/2014/main" id="{802A7919-93D5-1FCC-38EF-BA08A7C65D5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Textfeld 4">
            <a:extLst>
              <a:ext uri="{FF2B5EF4-FFF2-40B4-BE49-F238E27FC236}">
                <a16:creationId xmlns:a16="http://schemas.microsoft.com/office/drawing/2014/main" id="{C0F73A2C-DD1B-8900-201A-91F00DBA56AA}"/>
              </a:ext>
            </a:extLst>
          </p:cNvPr>
          <p:cNvSpPr txBox="1"/>
          <p:nvPr/>
        </p:nvSpPr>
        <p:spPr>
          <a:xfrm>
            <a:off x="905163" y="1482846"/>
            <a:ext cx="8534400" cy="523220"/>
          </a:xfrm>
          <a:prstGeom prst="rect">
            <a:avLst/>
          </a:prstGeom>
          <a:noFill/>
        </p:spPr>
        <p:txBody>
          <a:bodyPr wrap="square" rtlCol="0">
            <a:spAutoFit/>
          </a:bodyPr>
          <a:lstStyle/>
          <a:p>
            <a:r>
              <a:rPr lang="de-DE" sz="2800" dirty="0" err="1">
                <a:solidFill>
                  <a:schemeClr val="accent3">
                    <a:lumMod val="60000"/>
                    <a:lumOff val="40000"/>
                  </a:schemeClr>
                </a:solidFill>
                <a:latin typeface="Century Gothic" panose="020B0502020202020204" pitchFamily="34" charset="0"/>
              </a:rPr>
              <a:t>Lying</a:t>
            </a:r>
            <a:r>
              <a:rPr lang="de-DE" sz="2800" dirty="0">
                <a:solidFill>
                  <a:schemeClr val="accent3">
                    <a:lumMod val="60000"/>
                    <a:lumOff val="40000"/>
                  </a:schemeClr>
                </a:solidFill>
                <a:latin typeface="Century Gothic" panose="020B0502020202020204" pitchFamily="34" charset="0"/>
              </a:rPr>
              <a:t> </a:t>
            </a:r>
            <a:r>
              <a:rPr lang="de-DE" sz="2800" dirty="0" err="1">
                <a:solidFill>
                  <a:schemeClr val="accent3">
                    <a:lumMod val="60000"/>
                    <a:lumOff val="40000"/>
                  </a:schemeClr>
                </a:solidFill>
                <a:latin typeface="Century Gothic" panose="020B0502020202020204" pitchFamily="34" charset="0"/>
              </a:rPr>
              <a:t>ruach</a:t>
            </a:r>
            <a:r>
              <a:rPr lang="de-DE" sz="2800" dirty="0">
                <a:solidFill>
                  <a:schemeClr val="accent3">
                    <a:lumMod val="60000"/>
                    <a:lumOff val="40000"/>
                  </a:schemeClr>
                </a:solidFill>
                <a:latin typeface="Century Gothic" panose="020B0502020202020204" pitchFamily="34" charset="0"/>
              </a:rPr>
              <a:t> – 2Chr 18:22</a:t>
            </a:r>
          </a:p>
        </p:txBody>
      </p:sp>
      <p:sp>
        <p:nvSpPr>
          <p:cNvPr id="7" name="Textfeld 6">
            <a:extLst>
              <a:ext uri="{FF2B5EF4-FFF2-40B4-BE49-F238E27FC236}">
                <a16:creationId xmlns:a16="http://schemas.microsoft.com/office/drawing/2014/main" id="{FBE7D902-1203-895E-29A0-E616D9187AAC}"/>
              </a:ext>
            </a:extLst>
          </p:cNvPr>
          <p:cNvSpPr txBox="1"/>
          <p:nvPr/>
        </p:nvSpPr>
        <p:spPr>
          <a:xfrm>
            <a:off x="756228" y="2682110"/>
            <a:ext cx="9825181" cy="4339650"/>
          </a:xfrm>
          <a:prstGeom prst="rect">
            <a:avLst/>
          </a:prstGeom>
          <a:noFill/>
        </p:spPr>
        <p:txBody>
          <a:bodyPr wrap="square" rtlCol="0">
            <a:spAutoFit/>
          </a:bodyPr>
          <a:lstStyle/>
          <a:p>
            <a:pPr algn="l"/>
            <a:r>
              <a:rPr lang="de-DE" sz="2400" i="0" u="none" strike="noStrike" baseline="0" dirty="0">
                <a:latin typeface="Century Gothic" panose="020B0502020202020204" pitchFamily="34" charset="0"/>
              </a:rPr>
              <a:t>Strong </a:t>
            </a:r>
            <a:r>
              <a:rPr lang="de-DE" sz="2400" i="0" u="none" strike="noStrike" baseline="0" dirty="0" err="1">
                <a:latin typeface="Century Gothic" panose="020B0502020202020204" pitchFamily="34" charset="0"/>
              </a:rPr>
              <a:t>Deception</a:t>
            </a:r>
            <a:r>
              <a:rPr lang="de-DE" sz="2400" i="0" u="none" strike="noStrike" baseline="0" dirty="0">
                <a:latin typeface="Century Gothic" panose="020B0502020202020204" pitchFamily="34" charset="0"/>
              </a:rPr>
              <a:t> - 2Th 2:9–13</a:t>
            </a:r>
          </a:p>
          <a:p>
            <a:pPr algn="l"/>
            <a:r>
              <a:rPr lang="de-DE" sz="2400" i="0" u="none" strike="noStrike" baseline="0" dirty="0" err="1">
                <a:latin typeface="Century Gothic" panose="020B0502020202020204" pitchFamily="34" charset="0"/>
              </a:rPr>
              <a:t>Flattery</a:t>
            </a:r>
            <a:r>
              <a:rPr lang="de-DE" sz="2400" i="0" u="none" strike="noStrike" baseline="0" dirty="0">
                <a:latin typeface="Century Gothic" panose="020B0502020202020204" pitchFamily="34" charset="0"/>
              </a:rPr>
              <a:t> - Psa78:36; Pro20:19; 26:28; 29:5</a:t>
            </a:r>
          </a:p>
          <a:p>
            <a:pPr algn="l"/>
            <a:r>
              <a:rPr lang="de-DE" sz="2400" i="0" u="none" strike="noStrike" baseline="0" dirty="0" err="1">
                <a:latin typeface="Century Gothic" panose="020B0502020202020204" pitchFamily="34" charset="0"/>
              </a:rPr>
              <a:t>Religious</a:t>
            </a:r>
            <a:r>
              <a:rPr lang="de-DE" sz="2400" i="0" u="none" strike="noStrike" baseline="0" dirty="0">
                <a:latin typeface="Century Gothic" panose="020B0502020202020204" pitchFamily="34" charset="0"/>
              </a:rPr>
              <a:t> Bondages - Gal5:1</a:t>
            </a:r>
          </a:p>
          <a:p>
            <a:pPr algn="l"/>
            <a:r>
              <a:rPr lang="de-DE" sz="2400" i="0" u="none" strike="noStrike" baseline="0" dirty="0" err="1">
                <a:latin typeface="Century Gothic" panose="020B0502020202020204" pitchFamily="34" charset="0"/>
              </a:rPr>
              <a:t>Superstitions</a:t>
            </a:r>
            <a:r>
              <a:rPr lang="de-DE" sz="2400" i="0" u="none" strike="noStrike" baseline="0" dirty="0">
                <a:latin typeface="Century Gothic" panose="020B0502020202020204" pitchFamily="34" charset="0"/>
              </a:rPr>
              <a:t> - 1Ti4:7</a:t>
            </a:r>
          </a:p>
          <a:p>
            <a:pPr algn="l"/>
            <a:r>
              <a:rPr lang="de-DE" sz="2400" i="0" u="none" strike="noStrike" baseline="0" dirty="0" err="1">
                <a:latin typeface="Century Gothic" panose="020B0502020202020204" pitchFamily="34" charset="0"/>
              </a:rPr>
              <a:t>False</a:t>
            </a:r>
            <a:r>
              <a:rPr lang="de-DE" sz="2400" i="0" u="none" strike="noStrike" baseline="0" dirty="0">
                <a:latin typeface="Century Gothic" panose="020B0502020202020204" pitchFamily="34" charset="0"/>
              </a:rPr>
              <a:t> Prophecy - Jer23:16–17; 27:9–10; Mat7:15</a:t>
            </a:r>
          </a:p>
          <a:p>
            <a:pPr algn="l"/>
            <a:r>
              <a:rPr lang="fr-FR" sz="2400" i="0" u="none" strike="noStrike" baseline="0" dirty="0">
                <a:latin typeface="Century Gothic" panose="020B0502020202020204" pitchFamily="34" charset="0"/>
              </a:rPr>
              <a:t>Accusations - Rev12:10; Psa31:18</a:t>
            </a:r>
          </a:p>
          <a:p>
            <a:pPr algn="l"/>
            <a:r>
              <a:rPr lang="de-DE" sz="2400" i="0" u="none" strike="noStrike" baseline="0" dirty="0" err="1">
                <a:latin typeface="Century Gothic" panose="020B0502020202020204" pitchFamily="34" charset="0"/>
              </a:rPr>
              <a:t>Lies</a:t>
            </a:r>
            <a:r>
              <a:rPr lang="de-DE" sz="2400" i="0" u="none" strike="noStrike" baseline="0" dirty="0">
                <a:latin typeface="Century Gothic" panose="020B0502020202020204" pitchFamily="34" charset="0"/>
              </a:rPr>
              <a:t> - 2 Chr18:22; Pro6:16–19</a:t>
            </a:r>
          </a:p>
          <a:p>
            <a:pPr algn="l"/>
            <a:r>
              <a:rPr lang="en-US" sz="2400" i="0" u="none" strike="noStrike" baseline="0" dirty="0">
                <a:latin typeface="Century Gothic" panose="020B0502020202020204" pitchFamily="34" charset="0"/>
              </a:rPr>
              <a:t>Gossip – 1Ti6:20; 2Ti2:16</a:t>
            </a:r>
          </a:p>
          <a:p>
            <a:pPr algn="l"/>
            <a:r>
              <a:rPr lang="de-DE" sz="2400" i="0" u="none" strike="noStrike" baseline="0" dirty="0" err="1">
                <a:latin typeface="Century Gothic" panose="020B0502020202020204" pitchFamily="34" charset="0"/>
              </a:rPr>
              <a:t>Slander</a:t>
            </a:r>
            <a:r>
              <a:rPr lang="de-DE" sz="2400" i="0" u="none" strike="noStrike" baseline="0" dirty="0">
                <a:latin typeface="Century Gothic" panose="020B0502020202020204" pitchFamily="34" charset="0"/>
              </a:rPr>
              <a:t> - Pro10:18</a:t>
            </a:r>
          </a:p>
          <a:p>
            <a:pPr algn="l"/>
            <a:r>
              <a:rPr lang="en-US" sz="2400" i="0" u="none" strike="noStrike" baseline="0" dirty="0">
                <a:latin typeface="Century Gothic" panose="020B0502020202020204" pitchFamily="34" charset="0"/>
              </a:rPr>
              <a:t>False Teachers - 2 Peter 2:1-3</a:t>
            </a:r>
          </a:p>
          <a:p>
            <a:pPr algn="l"/>
            <a:endParaRPr lang="de-DE" sz="1800" i="0" u="none" strike="noStrike" baseline="0" dirty="0">
              <a:latin typeface="Century Gothic" panose="020B0502020202020204" pitchFamily="34" charset="0"/>
            </a:endParaRPr>
          </a:p>
          <a:p>
            <a:pPr algn="l"/>
            <a:endParaRPr lang="de-DE" dirty="0"/>
          </a:p>
        </p:txBody>
      </p:sp>
      <p:sp>
        <p:nvSpPr>
          <p:cNvPr id="9" name="Explosion: 14 Zacken 8">
            <a:extLst>
              <a:ext uri="{FF2B5EF4-FFF2-40B4-BE49-F238E27FC236}">
                <a16:creationId xmlns:a16="http://schemas.microsoft.com/office/drawing/2014/main" id="{729E79FF-6BDB-264A-9663-E582A7130F54}"/>
              </a:ext>
            </a:extLst>
          </p:cNvPr>
          <p:cNvSpPr/>
          <p:nvPr/>
        </p:nvSpPr>
        <p:spPr>
          <a:xfrm>
            <a:off x="5668819" y="129928"/>
            <a:ext cx="6624782" cy="4116514"/>
          </a:xfrm>
          <a:prstGeom prst="irregularSeal2">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Bind: Lying ruachot</a:t>
            </a:r>
          </a:p>
          <a:p>
            <a:pPr algn="ctr"/>
            <a:r>
              <a:rPr lang="en-US" sz="2000" dirty="0"/>
              <a:t>Loose: Ruach Emeth - Truth Joh14:17; 15:26; 16:13</a:t>
            </a:r>
            <a:endParaRPr lang="de-DE" sz="2000" dirty="0"/>
          </a:p>
        </p:txBody>
      </p:sp>
    </p:spTree>
    <p:extLst>
      <p:ext uri="{BB962C8B-B14F-4D97-AF65-F5344CB8AC3E}">
        <p14:creationId xmlns:p14="http://schemas.microsoft.com/office/powerpoint/2010/main" val="1629393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2DD4D-DF11-C465-3245-D802F62CBE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B493AE-635D-951A-288E-3150732F95DB}"/>
              </a:ext>
            </a:extLst>
          </p:cNvPr>
          <p:cNvSpPr>
            <a:spLocks noGrp="1"/>
          </p:cNvSpPr>
          <p:nvPr>
            <p:ph type="title"/>
          </p:nvPr>
        </p:nvSpPr>
        <p:spPr>
          <a:xfrm>
            <a:off x="720436" y="101600"/>
            <a:ext cx="10131425" cy="1456267"/>
          </a:xfrm>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BD67CC2D-54F7-46BE-B597-48D218D1E8AC}"/>
              </a:ext>
            </a:extLst>
          </p:cNvPr>
          <p:cNvSpPr txBox="1"/>
          <p:nvPr/>
        </p:nvSpPr>
        <p:spPr>
          <a:xfrm>
            <a:off x="720436" y="2065867"/>
            <a:ext cx="7684654" cy="1938992"/>
          </a:xfrm>
          <a:prstGeom prst="rect">
            <a:avLst/>
          </a:prstGeom>
          <a:noFill/>
        </p:spPr>
        <p:txBody>
          <a:bodyPr wrap="square">
            <a:spAutoFit/>
          </a:bodyPr>
          <a:lstStyle/>
          <a:p>
            <a:pPr marR="800" algn="l" rtl="0"/>
            <a:r>
              <a:rPr lang="en-US" sz="2400" dirty="0"/>
              <a:t>Iyov 41:4  Will he </a:t>
            </a:r>
            <a:r>
              <a:rPr lang="en-US" sz="2400" dirty="0">
                <a:solidFill>
                  <a:schemeClr val="accent1">
                    <a:lumMod val="60000"/>
                    <a:lumOff val="40000"/>
                  </a:schemeClr>
                </a:solidFill>
              </a:rPr>
              <a:t>cut a covenant with you</a:t>
            </a:r>
            <a:r>
              <a:rPr lang="en-US" sz="2400" dirty="0"/>
              <a:t>? </a:t>
            </a:r>
          </a:p>
          <a:p>
            <a:pPr marR="800" algn="l" rtl="0"/>
            <a:r>
              <a:rPr lang="en-US" sz="2400" dirty="0"/>
              <a:t>Will you take him for a servant forever? </a:t>
            </a:r>
          </a:p>
          <a:p>
            <a:pPr marR="800" algn="l" rtl="0"/>
            <a:endParaRPr lang="en-US" sz="2400" dirty="0"/>
          </a:p>
          <a:p>
            <a:pPr marR="800" algn="l" rtl="0"/>
            <a:r>
              <a:rPr lang="en-US" sz="2400" dirty="0"/>
              <a:t>Iyov 41:5  </a:t>
            </a:r>
            <a:r>
              <a:rPr lang="en-US" sz="2400" dirty="0">
                <a:solidFill>
                  <a:schemeClr val="accent2">
                    <a:lumMod val="40000"/>
                    <a:lumOff val="60000"/>
                  </a:schemeClr>
                </a:solidFill>
              </a:rPr>
              <a:t>Will you play with him as with a bird? </a:t>
            </a:r>
          </a:p>
          <a:p>
            <a:pPr marR="800" algn="l" rtl="0"/>
            <a:r>
              <a:rPr lang="en-US" sz="2400" dirty="0">
                <a:solidFill>
                  <a:schemeClr val="accent2">
                    <a:lumMod val="40000"/>
                    <a:lumOff val="60000"/>
                  </a:schemeClr>
                </a:solidFill>
              </a:rPr>
              <a:t>Or will you bind him for your maidens? </a:t>
            </a:r>
            <a:endParaRPr lang="de-DE" sz="2400" dirty="0">
              <a:solidFill>
                <a:schemeClr val="accent2">
                  <a:lumMod val="40000"/>
                  <a:lumOff val="60000"/>
                </a:schemeClr>
              </a:solidFill>
            </a:endParaRPr>
          </a:p>
        </p:txBody>
      </p:sp>
      <p:sp>
        <p:nvSpPr>
          <p:cNvPr id="8" name="Foliennummernplatzhalter 7">
            <a:extLst>
              <a:ext uri="{FF2B5EF4-FFF2-40B4-BE49-F238E27FC236}">
                <a16:creationId xmlns:a16="http://schemas.microsoft.com/office/drawing/2014/main" id="{E3D2179E-9A85-C778-DB19-8913EFCFC1D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4" name="Textfeld 3">
            <a:extLst>
              <a:ext uri="{FF2B5EF4-FFF2-40B4-BE49-F238E27FC236}">
                <a16:creationId xmlns:a16="http://schemas.microsoft.com/office/drawing/2014/main" id="{910B2C1D-77B2-6BC3-A4CB-EA3072A27433}"/>
              </a:ext>
            </a:extLst>
          </p:cNvPr>
          <p:cNvSpPr txBox="1"/>
          <p:nvPr/>
        </p:nvSpPr>
        <p:spPr>
          <a:xfrm>
            <a:off x="8035636" y="1339195"/>
            <a:ext cx="3823697" cy="4093428"/>
          </a:xfrm>
          <a:prstGeom prst="rect">
            <a:avLst/>
          </a:prstGeom>
          <a:noFill/>
        </p:spPr>
        <p:txBody>
          <a:bodyPr wrap="square" rtlCol="0">
            <a:spAutoFit/>
          </a:bodyPr>
          <a:lstStyle/>
          <a:p>
            <a:r>
              <a:rPr lang="de-DE" sz="2000" u="sng" dirty="0" err="1">
                <a:solidFill>
                  <a:schemeClr val="accent1">
                    <a:lumMod val="40000"/>
                    <a:lumOff val="60000"/>
                  </a:schemeClr>
                </a:solidFill>
              </a:rPr>
              <a:t>Covenant</a:t>
            </a:r>
            <a:r>
              <a:rPr lang="de-DE" sz="2000" u="sng" dirty="0">
                <a:solidFill>
                  <a:schemeClr val="accent1">
                    <a:lumMod val="40000"/>
                    <a:lumOff val="60000"/>
                  </a:schemeClr>
                </a:solidFill>
              </a:rPr>
              <a:t> </a:t>
            </a:r>
            <a:r>
              <a:rPr lang="de-DE" sz="2000" u="sng" dirty="0" err="1">
                <a:solidFill>
                  <a:schemeClr val="accent1">
                    <a:lumMod val="40000"/>
                    <a:lumOff val="60000"/>
                  </a:schemeClr>
                </a:solidFill>
              </a:rPr>
              <a:t>breaker</a:t>
            </a:r>
            <a:endParaRPr lang="de-DE" sz="2000" u="sng" dirty="0">
              <a:solidFill>
                <a:schemeClr val="accent1">
                  <a:lumMod val="40000"/>
                  <a:lumOff val="60000"/>
                </a:schemeClr>
              </a:solidFill>
            </a:endParaRPr>
          </a:p>
          <a:p>
            <a:r>
              <a:rPr lang="de-DE" sz="2000" dirty="0" err="1">
                <a:solidFill>
                  <a:schemeClr val="accent1">
                    <a:lumMod val="40000"/>
                    <a:lumOff val="60000"/>
                  </a:schemeClr>
                </a:solidFill>
              </a:rPr>
              <a:t>Divides</a:t>
            </a:r>
            <a:r>
              <a:rPr lang="de-DE" sz="2000" dirty="0">
                <a:solidFill>
                  <a:schemeClr val="accent1">
                    <a:lumMod val="40000"/>
                    <a:lumOff val="60000"/>
                  </a:schemeClr>
                </a:solidFill>
              </a:rPr>
              <a:t>/</a:t>
            </a:r>
            <a:r>
              <a:rPr lang="de-DE" sz="2000" dirty="0" err="1">
                <a:solidFill>
                  <a:schemeClr val="accent1">
                    <a:lumMod val="40000"/>
                    <a:lumOff val="60000"/>
                  </a:schemeClr>
                </a:solidFill>
              </a:rPr>
              <a:t>splits</a:t>
            </a:r>
            <a:r>
              <a:rPr lang="de-DE" sz="2000" dirty="0">
                <a:solidFill>
                  <a:schemeClr val="accent1">
                    <a:lumMod val="40000"/>
                    <a:lumOff val="60000"/>
                  </a:schemeClr>
                </a:solidFill>
              </a:rPr>
              <a:t> </a:t>
            </a:r>
            <a:r>
              <a:rPr lang="de-DE" sz="2000" dirty="0" err="1">
                <a:solidFill>
                  <a:schemeClr val="accent1">
                    <a:lumMod val="40000"/>
                    <a:lumOff val="60000"/>
                  </a:schemeClr>
                </a:solidFill>
              </a:rPr>
              <a:t>ministries</a:t>
            </a:r>
            <a:endParaRPr lang="de-DE" sz="2000" dirty="0">
              <a:solidFill>
                <a:schemeClr val="accent1">
                  <a:lumMod val="40000"/>
                  <a:lumOff val="60000"/>
                </a:schemeClr>
              </a:solidFill>
            </a:endParaRPr>
          </a:p>
          <a:p>
            <a:r>
              <a:rPr lang="de-DE" sz="2000" dirty="0">
                <a:solidFill>
                  <a:schemeClr val="accent1">
                    <a:lumMod val="40000"/>
                    <a:lumOff val="60000"/>
                  </a:schemeClr>
                </a:solidFill>
              </a:rPr>
              <a:t>(Steal </a:t>
            </a:r>
            <a:r>
              <a:rPr lang="de-DE" sz="2000" dirty="0" err="1">
                <a:solidFill>
                  <a:schemeClr val="accent1">
                    <a:lumMod val="40000"/>
                    <a:lumOff val="60000"/>
                  </a:schemeClr>
                </a:solidFill>
              </a:rPr>
              <a:t>sheep</a:t>
            </a:r>
            <a:r>
              <a:rPr lang="de-DE" sz="2000" dirty="0">
                <a:solidFill>
                  <a:schemeClr val="accent1">
                    <a:lumMod val="40000"/>
                    <a:lumOff val="60000"/>
                  </a:schemeClr>
                </a:solidFill>
              </a:rPr>
              <a:t>, but fail to </a:t>
            </a:r>
            <a:r>
              <a:rPr lang="de-DE" sz="2000" dirty="0" err="1">
                <a:solidFill>
                  <a:schemeClr val="accent1">
                    <a:lumMod val="40000"/>
                    <a:lumOff val="60000"/>
                  </a:schemeClr>
                </a:solidFill>
              </a:rPr>
              <a:t>pasture</a:t>
            </a:r>
            <a:r>
              <a:rPr lang="de-DE" sz="2000" dirty="0">
                <a:solidFill>
                  <a:schemeClr val="accent1">
                    <a:lumMod val="40000"/>
                    <a:lumOff val="60000"/>
                  </a:schemeClr>
                </a:solidFill>
              </a:rPr>
              <a:t> </a:t>
            </a:r>
            <a:r>
              <a:rPr lang="de-DE" sz="2000" dirty="0" err="1">
                <a:solidFill>
                  <a:schemeClr val="accent1">
                    <a:lumMod val="40000"/>
                    <a:lumOff val="60000"/>
                  </a:schemeClr>
                </a:solidFill>
              </a:rPr>
              <a:t>them</a:t>
            </a:r>
            <a:r>
              <a:rPr lang="de-DE" sz="2000" dirty="0">
                <a:solidFill>
                  <a:schemeClr val="accent1">
                    <a:lumMod val="40000"/>
                    <a:lumOff val="60000"/>
                  </a:schemeClr>
                </a:solidFill>
              </a:rPr>
              <a:t>, </a:t>
            </a:r>
            <a:r>
              <a:rPr lang="de-DE" sz="2000" dirty="0" err="1">
                <a:solidFill>
                  <a:schemeClr val="accent1">
                    <a:lumMod val="40000"/>
                    <a:lumOff val="60000"/>
                  </a:schemeClr>
                </a:solidFill>
              </a:rPr>
              <a:t>backsliding</a:t>
            </a:r>
            <a:r>
              <a:rPr lang="de-DE" sz="2000" dirty="0">
                <a:solidFill>
                  <a:schemeClr val="accent1">
                    <a:lumMod val="40000"/>
                    <a:lumOff val="60000"/>
                  </a:schemeClr>
                </a:solidFill>
              </a:rPr>
              <a:t>)</a:t>
            </a:r>
          </a:p>
          <a:p>
            <a:r>
              <a:rPr lang="de-DE" sz="2000" dirty="0" err="1">
                <a:solidFill>
                  <a:schemeClr val="accent1">
                    <a:lumMod val="40000"/>
                    <a:lumOff val="60000"/>
                  </a:schemeClr>
                </a:solidFill>
              </a:rPr>
              <a:t>Destroys</a:t>
            </a:r>
            <a:r>
              <a:rPr lang="de-DE" sz="2000" dirty="0">
                <a:solidFill>
                  <a:schemeClr val="accent1">
                    <a:lumMod val="40000"/>
                    <a:lumOff val="60000"/>
                  </a:schemeClr>
                </a:solidFill>
              </a:rPr>
              <a:t> </a:t>
            </a:r>
            <a:r>
              <a:rPr lang="de-DE" sz="2000" dirty="0" err="1">
                <a:solidFill>
                  <a:schemeClr val="accent1">
                    <a:lumMod val="40000"/>
                    <a:lumOff val="60000"/>
                  </a:schemeClr>
                </a:solidFill>
              </a:rPr>
              <a:t>marriages</a:t>
            </a:r>
            <a:endParaRPr lang="de-DE" sz="2000" dirty="0">
              <a:solidFill>
                <a:schemeClr val="accent1">
                  <a:lumMod val="40000"/>
                  <a:lumOff val="60000"/>
                </a:schemeClr>
              </a:solidFill>
            </a:endParaRPr>
          </a:p>
          <a:p>
            <a:r>
              <a:rPr lang="de-DE" sz="2000" dirty="0" err="1">
                <a:solidFill>
                  <a:schemeClr val="accent1">
                    <a:lumMod val="40000"/>
                    <a:lumOff val="60000"/>
                  </a:schemeClr>
                </a:solidFill>
              </a:rPr>
              <a:t>Destroys</a:t>
            </a:r>
            <a:r>
              <a:rPr lang="de-DE" sz="2000" dirty="0">
                <a:solidFill>
                  <a:schemeClr val="accent1">
                    <a:lumMod val="40000"/>
                    <a:lumOff val="60000"/>
                  </a:schemeClr>
                </a:solidFill>
              </a:rPr>
              <a:t> </a:t>
            </a:r>
            <a:r>
              <a:rPr lang="de-DE" sz="2000" dirty="0" err="1">
                <a:solidFill>
                  <a:schemeClr val="accent1">
                    <a:lumMod val="40000"/>
                    <a:lumOff val="60000"/>
                  </a:schemeClr>
                </a:solidFill>
              </a:rPr>
              <a:t>friendships</a:t>
            </a:r>
            <a:endParaRPr lang="de-DE" sz="2000" dirty="0">
              <a:solidFill>
                <a:schemeClr val="accent1">
                  <a:lumMod val="40000"/>
                  <a:lumOff val="60000"/>
                </a:schemeClr>
              </a:solidFill>
            </a:endParaRPr>
          </a:p>
          <a:p>
            <a:r>
              <a:rPr lang="de-DE" sz="2000" dirty="0" err="1">
                <a:solidFill>
                  <a:schemeClr val="accent1">
                    <a:lumMod val="40000"/>
                    <a:lumOff val="60000"/>
                  </a:schemeClr>
                </a:solidFill>
              </a:rPr>
              <a:t>Destroys</a:t>
            </a:r>
            <a:r>
              <a:rPr lang="de-DE" sz="2000" dirty="0">
                <a:solidFill>
                  <a:schemeClr val="accent1">
                    <a:lumMod val="40000"/>
                    <a:lumOff val="60000"/>
                  </a:schemeClr>
                </a:solidFill>
              </a:rPr>
              <a:t> </a:t>
            </a:r>
            <a:r>
              <a:rPr lang="de-DE" sz="2000" dirty="0" err="1">
                <a:solidFill>
                  <a:schemeClr val="accent1">
                    <a:lumMod val="40000"/>
                    <a:lumOff val="60000"/>
                  </a:schemeClr>
                </a:solidFill>
              </a:rPr>
              <a:t>good</a:t>
            </a:r>
            <a:r>
              <a:rPr lang="de-DE" sz="2000" dirty="0">
                <a:solidFill>
                  <a:schemeClr val="accent1">
                    <a:lumMod val="40000"/>
                    <a:lumOff val="60000"/>
                  </a:schemeClr>
                </a:solidFill>
              </a:rPr>
              <a:t> </a:t>
            </a:r>
            <a:r>
              <a:rPr lang="de-DE" sz="2000" dirty="0" err="1">
                <a:solidFill>
                  <a:schemeClr val="accent1">
                    <a:lumMod val="40000"/>
                    <a:lumOff val="60000"/>
                  </a:schemeClr>
                </a:solidFill>
              </a:rPr>
              <a:t>relationships</a:t>
            </a:r>
            <a:endParaRPr lang="de-DE" sz="2000" dirty="0">
              <a:solidFill>
                <a:schemeClr val="accent1">
                  <a:lumMod val="40000"/>
                  <a:lumOff val="60000"/>
                </a:schemeClr>
              </a:solidFill>
            </a:endParaRPr>
          </a:p>
          <a:p>
            <a:r>
              <a:rPr lang="de-DE" sz="2000" dirty="0" err="1">
                <a:solidFill>
                  <a:schemeClr val="accent1">
                    <a:lumMod val="40000"/>
                    <a:lumOff val="60000"/>
                  </a:schemeClr>
                </a:solidFill>
              </a:rPr>
              <a:t>Broken</a:t>
            </a:r>
            <a:r>
              <a:rPr lang="de-DE" sz="2000" dirty="0">
                <a:solidFill>
                  <a:schemeClr val="accent1">
                    <a:lumMod val="40000"/>
                    <a:lumOff val="60000"/>
                  </a:schemeClr>
                </a:solidFill>
              </a:rPr>
              <a:t> </a:t>
            </a:r>
            <a:r>
              <a:rPr lang="de-DE" sz="2000" dirty="0" err="1">
                <a:solidFill>
                  <a:schemeClr val="accent1">
                    <a:lumMod val="40000"/>
                    <a:lumOff val="60000"/>
                  </a:schemeClr>
                </a:solidFill>
              </a:rPr>
              <a:t>contracts</a:t>
            </a:r>
            <a:r>
              <a:rPr lang="de-DE" sz="2000" dirty="0">
                <a:solidFill>
                  <a:schemeClr val="accent1">
                    <a:lumMod val="40000"/>
                    <a:lumOff val="60000"/>
                  </a:schemeClr>
                </a:solidFill>
              </a:rPr>
              <a:t> (</a:t>
            </a:r>
            <a:r>
              <a:rPr lang="de-DE" sz="2000" dirty="0" err="1">
                <a:solidFill>
                  <a:schemeClr val="accent1">
                    <a:lumMod val="40000"/>
                    <a:lumOff val="60000"/>
                  </a:schemeClr>
                </a:solidFill>
              </a:rPr>
              <a:t>place</a:t>
            </a:r>
            <a:r>
              <a:rPr lang="de-DE" sz="2000" dirty="0">
                <a:solidFill>
                  <a:schemeClr val="accent1">
                    <a:lumMod val="40000"/>
                    <a:lumOff val="60000"/>
                  </a:schemeClr>
                </a:solidFill>
              </a:rPr>
              <a:t> </a:t>
            </a:r>
            <a:r>
              <a:rPr lang="de-DE" sz="2000" dirty="0" err="1">
                <a:solidFill>
                  <a:schemeClr val="accent1">
                    <a:lumMod val="40000"/>
                    <a:lumOff val="60000"/>
                  </a:schemeClr>
                </a:solidFill>
              </a:rPr>
              <a:t>of</a:t>
            </a:r>
            <a:r>
              <a:rPr lang="de-DE" sz="2000" dirty="0">
                <a:solidFill>
                  <a:schemeClr val="accent1">
                    <a:lumMod val="40000"/>
                    <a:lumOff val="60000"/>
                  </a:schemeClr>
                </a:solidFill>
              </a:rPr>
              <a:t> </a:t>
            </a:r>
            <a:r>
              <a:rPr lang="de-DE" sz="2000" dirty="0" err="1">
                <a:solidFill>
                  <a:schemeClr val="accent1">
                    <a:lumMod val="40000"/>
                    <a:lumOff val="60000"/>
                  </a:schemeClr>
                </a:solidFill>
              </a:rPr>
              <a:t>work</a:t>
            </a:r>
            <a:r>
              <a:rPr lang="de-DE" sz="2000" dirty="0">
                <a:solidFill>
                  <a:schemeClr val="accent1">
                    <a:lumMod val="40000"/>
                    <a:lumOff val="60000"/>
                  </a:schemeClr>
                </a:solidFill>
              </a:rPr>
              <a:t>, </a:t>
            </a:r>
            <a:r>
              <a:rPr lang="de-DE" sz="2000" dirty="0" err="1">
                <a:solidFill>
                  <a:schemeClr val="accent1">
                    <a:lumMod val="40000"/>
                    <a:lumOff val="60000"/>
                  </a:schemeClr>
                </a:solidFill>
              </a:rPr>
              <a:t>purchases</a:t>
            </a:r>
            <a:r>
              <a:rPr lang="de-DE" sz="2000" dirty="0">
                <a:solidFill>
                  <a:schemeClr val="accent1">
                    <a:lumMod val="40000"/>
                    <a:lumOff val="60000"/>
                  </a:schemeClr>
                </a:solidFill>
              </a:rPr>
              <a:t>, etc.)</a:t>
            </a:r>
          </a:p>
          <a:p>
            <a:r>
              <a:rPr lang="de-DE" sz="2000" dirty="0" err="1">
                <a:solidFill>
                  <a:schemeClr val="accent1">
                    <a:lumMod val="40000"/>
                    <a:lumOff val="60000"/>
                  </a:schemeClr>
                </a:solidFill>
              </a:rPr>
              <a:t>active</a:t>
            </a:r>
            <a:r>
              <a:rPr lang="de-DE" sz="2000" dirty="0">
                <a:solidFill>
                  <a:schemeClr val="accent1">
                    <a:lumMod val="40000"/>
                    <a:lumOff val="60000"/>
                  </a:schemeClr>
                </a:solidFill>
              </a:rPr>
              <a:t> in </a:t>
            </a:r>
            <a:r>
              <a:rPr lang="de-DE" sz="2000" dirty="0" err="1">
                <a:solidFill>
                  <a:schemeClr val="accent1">
                    <a:lumMod val="40000"/>
                    <a:lumOff val="60000"/>
                  </a:schemeClr>
                </a:solidFill>
              </a:rPr>
              <a:t>politics</a:t>
            </a:r>
            <a:endParaRPr lang="de-DE" sz="2000" dirty="0">
              <a:solidFill>
                <a:schemeClr val="accent1">
                  <a:lumMod val="40000"/>
                  <a:lumOff val="60000"/>
                </a:schemeClr>
              </a:solidFill>
            </a:endParaRPr>
          </a:p>
          <a:p>
            <a:endParaRPr lang="de-DE" sz="2000" dirty="0">
              <a:solidFill>
                <a:schemeClr val="accent1">
                  <a:lumMod val="40000"/>
                  <a:lumOff val="60000"/>
                </a:schemeClr>
              </a:solidFill>
            </a:endParaRPr>
          </a:p>
          <a:p>
            <a:r>
              <a:rPr lang="de-DE" sz="2000" dirty="0">
                <a:solidFill>
                  <a:schemeClr val="accent2">
                    <a:lumMod val="40000"/>
                    <a:lumOff val="60000"/>
                  </a:schemeClr>
                </a:solidFill>
              </a:rPr>
              <a:t>Do not </a:t>
            </a:r>
            <a:r>
              <a:rPr lang="de-DE" sz="2000" dirty="0" err="1">
                <a:solidFill>
                  <a:schemeClr val="accent2">
                    <a:lumMod val="40000"/>
                    <a:lumOff val="60000"/>
                  </a:schemeClr>
                </a:solidFill>
              </a:rPr>
              <a:t>meddle</a:t>
            </a:r>
            <a:r>
              <a:rPr lang="de-DE" sz="2000" dirty="0">
                <a:solidFill>
                  <a:schemeClr val="accent2">
                    <a:lumMod val="40000"/>
                    <a:lumOff val="60000"/>
                  </a:schemeClr>
                </a:solidFill>
              </a:rPr>
              <a:t>/</a:t>
            </a:r>
            <a:r>
              <a:rPr lang="de-DE" sz="2000" dirty="0" err="1">
                <a:solidFill>
                  <a:schemeClr val="accent2">
                    <a:lumMod val="40000"/>
                    <a:lumOff val="60000"/>
                  </a:schemeClr>
                </a:solidFill>
              </a:rPr>
              <a:t>engage</a:t>
            </a:r>
            <a:r>
              <a:rPr lang="de-DE" sz="2000" dirty="0">
                <a:solidFill>
                  <a:schemeClr val="accent2">
                    <a:lumMod val="40000"/>
                    <a:lumOff val="60000"/>
                  </a:schemeClr>
                </a:solidFill>
              </a:rPr>
              <a:t> </a:t>
            </a:r>
            <a:r>
              <a:rPr lang="de-DE" sz="2000" dirty="0" err="1">
                <a:solidFill>
                  <a:schemeClr val="accent2">
                    <a:lumMod val="40000"/>
                    <a:lumOff val="60000"/>
                  </a:schemeClr>
                </a:solidFill>
              </a:rPr>
              <a:t>with</a:t>
            </a:r>
            <a:r>
              <a:rPr lang="de-DE" sz="2000" dirty="0">
                <a:solidFill>
                  <a:schemeClr val="accent2">
                    <a:lumMod val="40000"/>
                    <a:lumOff val="60000"/>
                  </a:schemeClr>
                </a:solidFill>
              </a:rPr>
              <a:t> </a:t>
            </a:r>
            <a:r>
              <a:rPr lang="de-DE" sz="2000" dirty="0" err="1">
                <a:solidFill>
                  <a:schemeClr val="accent2">
                    <a:lumMod val="40000"/>
                    <a:lumOff val="60000"/>
                  </a:schemeClr>
                </a:solidFill>
              </a:rPr>
              <a:t>it</a:t>
            </a:r>
            <a:r>
              <a:rPr lang="de-DE" sz="2000" dirty="0">
                <a:solidFill>
                  <a:schemeClr val="accent2">
                    <a:lumMod val="40000"/>
                    <a:lumOff val="60000"/>
                  </a:schemeClr>
                </a:solidFill>
              </a:rPr>
              <a:t>, </a:t>
            </a:r>
            <a:r>
              <a:rPr lang="de-DE" sz="2000" dirty="0" err="1">
                <a:solidFill>
                  <a:schemeClr val="accent2">
                    <a:lumMod val="40000"/>
                    <a:lumOff val="60000"/>
                  </a:schemeClr>
                </a:solidFill>
              </a:rPr>
              <a:t>stay</a:t>
            </a:r>
            <a:r>
              <a:rPr lang="de-DE" sz="2000" dirty="0">
                <a:solidFill>
                  <a:schemeClr val="accent2">
                    <a:lumMod val="40000"/>
                    <a:lumOff val="60000"/>
                  </a:schemeClr>
                </a:solidFill>
              </a:rPr>
              <a:t> </a:t>
            </a:r>
            <a:r>
              <a:rPr lang="de-DE" sz="2000" dirty="0" err="1">
                <a:solidFill>
                  <a:schemeClr val="accent2">
                    <a:lumMod val="40000"/>
                    <a:lumOff val="60000"/>
                  </a:schemeClr>
                </a:solidFill>
              </a:rPr>
              <a:t>far</a:t>
            </a:r>
            <a:r>
              <a:rPr lang="de-DE" sz="2000" dirty="0">
                <a:solidFill>
                  <a:schemeClr val="accent2">
                    <a:lumMod val="40000"/>
                    <a:lumOff val="60000"/>
                  </a:schemeClr>
                </a:solidFill>
              </a:rPr>
              <a:t> </a:t>
            </a:r>
            <a:r>
              <a:rPr lang="de-DE" sz="2000" dirty="0" err="1">
                <a:solidFill>
                  <a:schemeClr val="accent2">
                    <a:lumMod val="40000"/>
                    <a:lumOff val="60000"/>
                  </a:schemeClr>
                </a:solidFill>
              </a:rPr>
              <a:t>away</a:t>
            </a:r>
            <a:r>
              <a:rPr lang="de-DE" sz="2000" dirty="0">
                <a:solidFill>
                  <a:schemeClr val="accent2">
                    <a:lumMod val="40000"/>
                    <a:lumOff val="60000"/>
                  </a:schemeClr>
                </a:solidFill>
              </a:rPr>
              <a:t> </a:t>
            </a:r>
          </a:p>
        </p:txBody>
      </p:sp>
    </p:spTree>
    <p:extLst>
      <p:ext uri="{BB962C8B-B14F-4D97-AF65-F5344CB8AC3E}">
        <p14:creationId xmlns:p14="http://schemas.microsoft.com/office/powerpoint/2010/main" val="360711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E18E-6C43-817B-6C38-B411D9C061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5B6B5A-D915-680E-F2E2-E0812F1B96A5}"/>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05D891DA-4C63-3774-94CB-C652F57F1185}"/>
              </a:ext>
            </a:extLst>
          </p:cNvPr>
          <p:cNvSpPr txBox="1"/>
          <p:nvPr/>
        </p:nvSpPr>
        <p:spPr>
          <a:xfrm>
            <a:off x="685801" y="2121577"/>
            <a:ext cx="7684654" cy="3416320"/>
          </a:xfrm>
          <a:prstGeom prst="rect">
            <a:avLst/>
          </a:prstGeom>
          <a:noFill/>
        </p:spPr>
        <p:txBody>
          <a:bodyPr wrap="square">
            <a:spAutoFit/>
          </a:bodyPr>
          <a:lstStyle/>
          <a:p>
            <a:pPr marR="800" algn="l" rtl="0"/>
            <a:r>
              <a:rPr lang="en-US" sz="2400" dirty="0"/>
              <a:t>Iyov 41:6  Shall </a:t>
            </a:r>
            <a:r>
              <a:rPr lang="en-US" sz="2400" dirty="0">
                <a:solidFill>
                  <a:schemeClr val="accent5">
                    <a:lumMod val="60000"/>
                    <a:lumOff val="40000"/>
                  </a:schemeClr>
                </a:solidFill>
              </a:rPr>
              <a:t>the companions </a:t>
            </a:r>
            <a:r>
              <a:rPr lang="en-US" sz="2400" dirty="0"/>
              <a:t>make a banquet of him? </a:t>
            </a:r>
          </a:p>
          <a:p>
            <a:pPr marR="800" algn="l" rtl="0"/>
            <a:r>
              <a:rPr lang="en-US" sz="2400" dirty="0"/>
              <a:t>Shall they part him among the merchants? </a:t>
            </a:r>
          </a:p>
          <a:p>
            <a:pPr marR="800" algn="l" rtl="0"/>
            <a:r>
              <a:rPr lang="en-US" sz="2400" dirty="0"/>
              <a:t>Iyov 41:7  Can you </a:t>
            </a:r>
            <a:r>
              <a:rPr lang="en-US" sz="2400" dirty="0">
                <a:solidFill>
                  <a:schemeClr val="accent5">
                    <a:lumMod val="60000"/>
                    <a:lumOff val="40000"/>
                  </a:schemeClr>
                </a:solidFill>
              </a:rPr>
              <a:t>fill his skin with barbed irons</a:t>
            </a:r>
            <a:r>
              <a:rPr lang="en-US" sz="2400" dirty="0"/>
              <a:t>? </a:t>
            </a:r>
          </a:p>
          <a:p>
            <a:pPr marR="800" algn="l" rtl="0"/>
            <a:r>
              <a:rPr lang="en-US" sz="2400" dirty="0"/>
              <a:t>Or his </a:t>
            </a:r>
            <a:r>
              <a:rPr lang="en-US" sz="2400" dirty="0">
                <a:solidFill>
                  <a:schemeClr val="accent5">
                    <a:lumMod val="60000"/>
                    <a:lumOff val="40000"/>
                  </a:schemeClr>
                </a:solidFill>
              </a:rPr>
              <a:t>head with fish spears? </a:t>
            </a:r>
          </a:p>
          <a:p>
            <a:pPr marR="800" algn="l" rtl="0"/>
            <a:r>
              <a:rPr lang="en-US" sz="2400" dirty="0"/>
              <a:t>Iyov 41:8  Lay your hand upon him, </a:t>
            </a:r>
            <a:r>
              <a:rPr lang="en-US" sz="2400" dirty="0">
                <a:solidFill>
                  <a:schemeClr val="accent6">
                    <a:lumMod val="40000"/>
                    <a:lumOff val="60000"/>
                  </a:schemeClr>
                </a:solidFill>
              </a:rPr>
              <a:t>remember the battle, do no more. </a:t>
            </a:r>
          </a:p>
          <a:p>
            <a:pPr marR="800" algn="l" rtl="0"/>
            <a:r>
              <a:rPr lang="en-US" sz="2400" dirty="0"/>
              <a:t>Iyov 41:9  </a:t>
            </a:r>
            <a:r>
              <a:rPr lang="en-US" sz="2400" dirty="0">
                <a:solidFill>
                  <a:schemeClr val="accent1">
                    <a:lumMod val="40000"/>
                    <a:lumOff val="60000"/>
                  </a:schemeClr>
                </a:solidFill>
              </a:rPr>
              <a:t>Behold, the hope of him is in vain</a:t>
            </a:r>
            <a:r>
              <a:rPr lang="en-US" sz="2400" dirty="0"/>
              <a:t>: shall not one be cast down even at the sight of him? </a:t>
            </a:r>
          </a:p>
        </p:txBody>
      </p:sp>
      <p:sp>
        <p:nvSpPr>
          <p:cNvPr id="3" name="Foliennummernplatzhalter 2">
            <a:extLst>
              <a:ext uri="{FF2B5EF4-FFF2-40B4-BE49-F238E27FC236}">
                <a16:creationId xmlns:a16="http://schemas.microsoft.com/office/drawing/2014/main" id="{BA4E5967-49E4-F470-A565-A918BADAF9E6}"/>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4" name="Textfeld 3">
            <a:extLst>
              <a:ext uri="{FF2B5EF4-FFF2-40B4-BE49-F238E27FC236}">
                <a16:creationId xmlns:a16="http://schemas.microsoft.com/office/drawing/2014/main" id="{A665D1BF-2E6B-0F7D-FEA4-EFAEAFD55C42}"/>
              </a:ext>
            </a:extLst>
          </p:cNvPr>
          <p:cNvSpPr txBox="1"/>
          <p:nvPr/>
        </p:nvSpPr>
        <p:spPr>
          <a:xfrm>
            <a:off x="8756073" y="1474879"/>
            <a:ext cx="3278909" cy="5078313"/>
          </a:xfrm>
          <a:prstGeom prst="rect">
            <a:avLst/>
          </a:prstGeom>
          <a:noFill/>
        </p:spPr>
        <p:txBody>
          <a:bodyPr wrap="square" rtlCol="0">
            <a:spAutoFit/>
          </a:bodyPr>
          <a:lstStyle/>
          <a:p>
            <a:r>
              <a:rPr lang="de-DE" dirty="0" err="1">
                <a:solidFill>
                  <a:srgbClr val="FFC000"/>
                </a:solidFill>
              </a:rPr>
              <a:t>impudent</a:t>
            </a:r>
            <a:r>
              <a:rPr lang="de-DE" dirty="0">
                <a:solidFill>
                  <a:srgbClr val="FFC000"/>
                </a:solidFill>
              </a:rPr>
              <a:t> and </a:t>
            </a:r>
          </a:p>
          <a:p>
            <a:r>
              <a:rPr lang="de-DE" dirty="0" err="1">
                <a:solidFill>
                  <a:srgbClr val="FFC000"/>
                </a:solidFill>
              </a:rPr>
              <a:t>hardhearted</a:t>
            </a:r>
            <a:r>
              <a:rPr lang="de-DE" dirty="0">
                <a:solidFill>
                  <a:srgbClr val="FFC000"/>
                </a:solidFill>
              </a:rPr>
              <a:t> (Eze 3:7)</a:t>
            </a:r>
          </a:p>
          <a:p>
            <a:r>
              <a:rPr lang="de-DE" dirty="0" err="1">
                <a:solidFill>
                  <a:srgbClr val="FFC000"/>
                </a:solidFill>
              </a:rPr>
              <a:t>Thickskinned</a:t>
            </a:r>
            <a:r>
              <a:rPr lang="de-DE" dirty="0">
                <a:solidFill>
                  <a:srgbClr val="FFC000"/>
                </a:solidFill>
              </a:rPr>
              <a:t> and </a:t>
            </a:r>
            <a:r>
              <a:rPr lang="de-DE" dirty="0" err="1">
                <a:solidFill>
                  <a:srgbClr val="FFC000"/>
                </a:solidFill>
              </a:rPr>
              <a:t>unsympathetic</a:t>
            </a:r>
            <a:r>
              <a:rPr lang="de-DE" dirty="0">
                <a:solidFill>
                  <a:srgbClr val="FFC000"/>
                </a:solidFill>
              </a:rPr>
              <a:t> - </a:t>
            </a:r>
            <a:r>
              <a:rPr lang="de-DE" dirty="0" err="1">
                <a:solidFill>
                  <a:srgbClr val="FFC000"/>
                </a:solidFill>
              </a:rPr>
              <a:t>cold</a:t>
            </a:r>
            <a:endParaRPr lang="de-DE" dirty="0">
              <a:solidFill>
                <a:srgbClr val="FFC000"/>
              </a:solidFill>
            </a:endParaRPr>
          </a:p>
          <a:p>
            <a:r>
              <a:rPr lang="de-DE" dirty="0">
                <a:solidFill>
                  <a:srgbClr val="FFC000"/>
                </a:solidFill>
              </a:rPr>
              <a:t>Strong </a:t>
            </a:r>
            <a:r>
              <a:rPr lang="de-DE" dirty="0" err="1">
                <a:solidFill>
                  <a:srgbClr val="FFC000"/>
                </a:solidFill>
              </a:rPr>
              <a:t>willed</a:t>
            </a:r>
            <a:endParaRPr lang="de-DE" dirty="0">
              <a:solidFill>
                <a:srgbClr val="FFC000"/>
              </a:solidFill>
            </a:endParaRPr>
          </a:p>
          <a:p>
            <a:r>
              <a:rPr lang="de-DE" dirty="0">
                <a:solidFill>
                  <a:srgbClr val="FFC000"/>
                </a:solidFill>
              </a:rPr>
              <a:t>Pride </a:t>
            </a:r>
            <a:r>
              <a:rPr lang="de-DE" dirty="0" err="1">
                <a:solidFill>
                  <a:srgbClr val="FFC000"/>
                </a:solidFill>
              </a:rPr>
              <a:t>of</a:t>
            </a:r>
            <a:r>
              <a:rPr lang="de-DE" dirty="0">
                <a:solidFill>
                  <a:srgbClr val="FFC000"/>
                </a:solidFill>
              </a:rPr>
              <a:t> </a:t>
            </a:r>
            <a:r>
              <a:rPr lang="de-DE" dirty="0" err="1">
                <a:solidFill>
                  <a:srgbClr val="FFC000"/>
                </a:solidFill>
              </a:rPr>
              <a:t>his</a:t>
            </a:r>
            <a:r>
              <a:rPr lang="de-DE" dirty="0">
                <a:solidFill>
                  <a:srgbClr val="FFC000"/>
                </a:solidFill>
              </a:rPr>
              <a:t> </a:t>
            </a:r>
            <a:r>
              <a:rPr lang="de-DE" dirty="0" err="1">
                <a:solidFill>
                  <a:srgbClr val="FFC000"/>
                </a:solidFill>
              </a:rPr>
              <a:t>countenance</a:t>
            </a:r>
            <a:endParaRPr lang="de-DE" dirty="0">
              <a:solidFill>
                <a:srgbClr val="FFC000"/>
              </a:solidFill>
            </a:endParaRPr>
          </a:p>
          <a:p>
            <a:r>
              <a:rPr lang="de-DE" dirty="0">
                <a:solidFill>
                  <a:srgbClr val="FFC000"/>
                </a:solidFill>
              </a:rPr>
              <a:t>(Psa/Teh10:4 </a:t>
            </a:r>
            <a:r>
              <a:rPr lang="en-US" dirty="0">
                <a:solidFill>
                  <a:srgbClr val="FFC000"/>
                </a:solidFill>
              </a:rPr>
              <a:t>Elohiym is not in </a:t>
            </a:r>
          </a:p>
          <a:p>
            <a:r>
              <a:rPr lang="en-US" dirty="0">
                <a:solidFill>
                  <a:srgbClr val="FFC000"/>
                </a:solidFill>
              </a:rPr>
              <a:t>all his thoughts)</a:t>
            </a:r>
            <a:endParaRPr lang="de-DE" dirty="0">
              <a:solidFill>
                <a:srgbClr val="FFC000"/>
              </a:solidFill>
            </a:endParaRPr>
          </a:p>
          <a:p>
            <a:endParaRPr lang="de-DE" dirty="0">
              <a:solidFill>
                <a:srgbClr val="FFC000"/>
              </a:solidFill>
            </a:endParaRPr>
          </a:p>
          <a:p>
            <a:endParaRPr lang="de-DE" dirty="0">
              <a:solidFill>
                <a:srgbClr val="FFC000"/>
              </a:solidFill>
            </a:endParaRPr>
          </a:p>
          <a:p>
            <a:r>
              <a:rPr lang="de-DE" dirty="0">
                <a:solidFill>
                  <a:schemeClr val="accent6">
                    <a:lumMod val="40000"/>
                    <a:lumOff val="60000"/>
                  </a:schemeClr>
                </a:solidFill>
              </a:rPr>
              <a:t>(</a:t>
            </a:r>
            <a:r>
              <a:rPr lang="de-DE" dirty="0" err="1">
                <a:solidFill>
                  <a:schemeClr val="accent6">
                    <a:lumMod val="40000"/>
                    <a:lumOff val="60000"/>
                  </a:schemeClr>
                </a:solidFill>
              </a:rPr>
              <a:t>domestic</a:t>
            </a:r>
            <a:r>
              <a:rPr lang="de-DE" dirty="0">
                <a:solidFill>
                  <a:schemeClr val="accent6">
                    <a:lumMod val="40000"/>
                    <a:lumOff val="60000"/>
                  </a:schemeClr>
                </a:solidFill>
              </a:rPr>
              <a:t> </a:t>
            </a:r>
            <a:r>
              <a:rPr lang="de-DE" dirty="0" err="1">
                <a:solidFill>
                  <a:schemeClr val="accent6">
                    <a:lumMod val="40000"/>
                    <a:lumOff val="60000"/>
                  </a:schemeClr>
                </a:solidFill>
              </a:rPr>
              <a:t>violence</a:t>
            </a:r>
            <a:r>
              <a:rPr lang="de-DE" dirty="0">
                <a:solidFill>
                  <a:schemeClr val="accent6">
                    <a:lumMod val="40000"/>
                    <a:lumOff val="60000"/>
                  </a:schemeClr>
                </a:solidFill>
              </a:rPr>
              <a:t> – </a:t>
            </a:r>
          </a:p>
          <a:p>
            <a:r>
              <a:rPr lang="de-DE" dirty="0" err="1">
                <a:solidFill>
                  <a:schemeClr val="accent6">
                    <a:lumMod val="40000"/>
                    <a:lumOff val="60000"/>
                  </a:schemeClr>
                </a:solidFill>
              </a:rPr>
              <a:t>get</a:t>
            </a:r>
            <a:r>
              <a:rPr lang="de-DE" dirty="0">
                <a:solidFill>
                  <a:schemeClr val="accent6">
                    <a:lumMod val="40000"/>
                    <a:lumOff val="60000"/>
                  </a:schemeClr>
                </a:solidFill>
              </a:rPr>
              <a:t> out </a:t>
            </a:r>
            <a:r>
              <a:rPr lang="de-DE" dirty="0" err="1">
                <a:solidFill>
                  <a:schemeClr val="accent6">
                    <a:lumMod val="40000"/>
                    <a:lumOff val="60000"/>
                  </a:schemeClr>
                </a:solidFill>
              </a:rPr>
              <a:t>of</a:t>
            </a:r>
            <a:r>
              <a:rPr lang="de-DE" dirty="0">
                <a:solidFill>
                  <a:schemeClr val="accent6">
                    <a:lumMod val="40000"/>
                    <a:lumOff val="60000"/>
                  </a:schemeClr>
                </a:solidFill>
              </a:rPr>
              <a:t> </a:t>
            </a:r>
            <a:r>
              <a:rPr lang="de-DE" dirty="0" err="1">
                <a:solidFill>
                  <a:schemeClr val="accent6">
                    <a:lumMod val="40000"/>
                    <a:lumOff val="60000"/>
                  </a:schemeClr>
                </a:solidFill>
              </a:rPr>
              <a:t>that</a:t>
            </a:r>
            <a:r>
              <a:rPr lang="de-DE" dirty="0">
                <a:solidFill>
                  <a:schemeClr val="accent6">
                    <a:lumMod val="40000"/>
                    <a:lumOff val="60000"/>
                  </a:schemeClr>
                </a:solidFill>
              </a:rPr>
              <a:t> </a:t>
            </a:r>
          </a:p>
          <a:p>
            <a:r>
              <a:rPr lang="de-DE" dirty="0" err="1">
                <a:solidFill>
                  <a:schemeClr val="accent6">
                    <a:lumMod val="40000"/>
                    <a:lumOff val="60000"/>
                  </a:schemeClr>
                </a:solidFill>
              </a:rPr>
              <a:t>relationship</a:t>
            </a:r>
            <a:r>
              <a:rPr lang="de-DE" dirty="0">
                <a:solidFill>
                  <a:schemeClr val="accent6">
                    <a:lumMod val="40000"/>
                    <a:lumOff val="60000"/>
                  </a:schemeClr>
                </a:solidFill>
              </a:rPr>
              <a:t>)</a:t>
            </a:r>
          </a:p>
          <a:p>
            <a:endParaRPr lang="de-DE" dirty="0"/>
          </a:p>
          <a:p>
            <a:r>
              <a:rPr lang="de-DE" dirty="0" err="1">
                <a:solidFill>
                  <a:schemeClr val="accent1">
                    <a:lumMod val="40000"/>
                    <a:lumOff val="60000"/>
                  </a:schemeClr>
                </a:solidFill>
              </a:rPr>
              <a:t>There</a:t>
            </a:r>
            <a:r>
              <a:rPr lang="de-DE" dirty="0">
                <a:solidFill>
                  <a:schemeClr val="accent1">
                    <a:lumMod val="40000"/>
                    <a:lumOff val="60000"/>
                  </a:schemeClr>
                </a:solidFill>
              </a:rPr>
              <a:t> </a:t>
            </a:r>
            <a:r>
              <a:rPr lang="de-DE" dirty="0" err="1">
                <a:solidFill>
                  <a:schemeClr val="accent1">
                    <a:lumMod val="40000"/>
                    <a:lumOff val="60000"/>
                  </a:schemeClr>
                </a:solidFill>
              </a:rPr>
              <a:t>is</a:t>
            </a:r>
            <a:r>
              <a:rPr lang="de-DE" dirty="0">
                <a:solidFill>
                  <a:schemeClr val="accent1">
                    <a:lumMod val="40000"/>
                    <a:lumOff val="60000"/>
                  </a:schemeClr>
                </a:solidFill>
              </a:rPr>
              <a:t> </a:t>
            </a:r>
            <a:r>
              <a:rPr lang="de-DE" dirty="0" err="1">
                <a:solidFill>
                  <a:schemeClr val="accent1">
                    <a:lumMod val="40000"/>
                    <a:lumOff val="60000"/>
                  </a:schemeClr>
                </a:solidFill>
              </a:rPr>
              <a:t>no</a:t>
            </a:r>
            <a:r>
              <a:rPr lang="de-DE" dirty="0">
                <a:solidFill>
                  <a:schemeClr val="accent1">
                    <a:lumMod val="40000"/>
                    <a:lumOff val="60000"/>
                  </a:schemeClr>
                </a:solidFill>
              </a:rPr>
              <a:t> </a:t>
            </a:r>
            <a:r>
              <a:rPr lang="de-DE" dirty="0" err="1">
                <a:solidFill>
                  <a:schemeClr val="accent1">
                    <a:lumMod val="40000"/>
                    <a:lumOff val="60000"/>
                  </a:schemeClr>
                </a:solidFill>
              </a:rPr>
              <a:t>trust</a:t>
            </a:r>
            <a:r>
              <a:rPr lang="de-DE" dirty="0">
                <a:solidFill>
                  <a:schemeClr val="accent1">
                    <a:lumMod val="40000"/>
                    <a:lumOff val="60000"/>
                  </a:schemeClr>
                </a:solidFill>
              </a:rPr>
              <a:t>, </a:t>
            </a:r>
          </a:p>
          <a:p>
            <a:r>
              <a:rPr lang="de-DE" dirty="0" err="1">
                <a:solidFill>
                  <a:schemeClr val="accent1">
                    <a:lumMod val="40000"/>
                    <a:lumOff val="60000"/>
                  </a:schemeClr>
                </a:solidFill>
              </a:rPr>
              <a:t>No</a:t>
            </a:r>
            <a:r>
              <a:rPr lang="de-DE" dirty="0">
                <a:solidFill>
                  <a:schemeClr val="accent1">
                    <a:lumMod val="40000"/>
                    <a:lumOff val="60000"/>
                  </a:schemeClr>
                </a:solidFill>
              </a:rPr>
              <a:t> </a:t>
            </a:r>
            <a:r>
              <a:rPr lang="de-DE" dirty="0" err="1">
                <a:solidFill>
                  <a:schemeClr val="accent1">
                    <a:lumMod val="40000"/>
                    <a:lumOff val="60000"/>
                  </a:schemeClr>
                </a:solidFill>
              </a:rPr>
              <a:t>commitmet</a:t>
            </a:r>
            <a:r>
              <a:rPr lang="de-DE" dirty="0">
                <a:solidFill>
                  <a:schemeClr val="accent1">
                    <a:lumMod val="40000"/>
                    <a:lumOff val="60000"/>
                  </a:schemeClr>
                </a:solidFill>
              </a:rPr>
              <a:t>, </a:t>
            </a:r>
          </a:p>
          <a:p>
            <a:r>
              <a:rPr lang="de-DE" dirty="0">
                <a:solidFill>
                  <a:schemeClr val="accent1">
                    <a:lumMod val="40000"/>
                    <a:lumOff val="60000"/>
                  </a:schemeClr>
                </a:solidFill>
              </a:rPr>
              <a:t>and </a:t>
            </a:r>
            <a:r>
              <a:rPr lang="de-DE" dirty="0" err="1">
                <a:solidFill>
                  <a:schemeClr val="accent1">
                    <a:lumMod val="40000"/>
                    <a:lumOff val="60000"/>
                  </a:schemeClr>
                </a:solidFill>
              </a:rPr>
              <a:t>there</a:t>
            </a:r>
            <a:r>
              <a:rPr lang="de-DE" dirty="0">
                <a:solidFill>
                  <a:schemeClr val="accent1">
                    <a:lumMod val="40000"/>
                    <a:lumOff val="60000"/>
                  </a:schemeClr>
                </a:solidFill>
              </a:rPr>
              <a:t> </a:t>
            </a:r>
            <a:r>
              <a:rPr lang="de-DE" dirty="0" err="1">
                <a:solidFill>
                  <a:schemeClr val="accent1">
                    <a:lumMod val="40000"/>
                    <a:lumOff val="60000"/>
                  </a:schemeClr>
                </a:solidFill>
              </a:rPr>
              <a:t>never</a:t>
            </a:r>
            <a:r>
              <a:rPr lang="de-DE" dirty="0">
                <a:solidFill>
                  <a:schemeClr val="accent1">
                    <a:lumMod val="40000"/>
                    <a:lumOff val="60000"/>
                  </a:schemeClr>
                </a:solidFill>
              </a:rPr>
              <a:t> will </a:t>
            </a:r>
            <a:r>
              <a:rPr lang="de-DE" dirty="0" err="1">
                <a:solidFill>
                  <a:schemeClr val="accent1">
                    <a:lumMod val="40000"/>
                    <a:lumOff val="60000"/>
                  </a:schemeClr>
                </a:solidFill>
              </a:rPr>
              <a:t>be</a:t>
            </a:r>
            <a:endParaRPr lang="de-DE" dirty="0">
              <a:solidFill>
                <a:schemeClr val="accent1">
                  <a:lumMod val="40000"/>
                  <a:lumOff val="60000"/>
                </a:schemeClr>
              </a:solidFill>
            </a:endParaRPr>
          </a:p>
        </p:txBody>
      </p:sp>
    </p:spTree>
    <p:extLst>
      <p:ext uri="{BB962C8B-B14F-4D97-AF65-F5344CB8AC3E}">
        <p14:creationId xmlns:p14="http://schemas.microsoft.com/office/powerpoint/2010/main" val="404823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3CBA-8A03-137C-B890-A4BDA0B297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E271EC-BE0E-90AC-45B9-96A2CD0AEFF8}"/>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B8771DD6-C3BE-F839-E119-B74D65244926}"/>
              </a:ext>
            </a:extLst>
          </p:cNvPr>
          <p:cNvSpPr txBox="1"/>
          <p:nvPr/>
        </p:nvSpPr>
        <p:spPr>
          <a:xfrm>
            <a:off x="685801" y="2121577"/>
            <a:ext cx="7684654" cy="1200329"/>
          </a:xfrm>
          <a:prstGeom prst="rect">
            <a:avLst/>
          </a:prstGeom>
          <a:noFill/>
        </p:spPr>
        <p:txBody>
          <a:bodyPr wrap="square">
            <a:spAutoFit/>
          </a:bodyPr>
          <a:lstStyle/>
          <a:p>
            <a:pPr marR="800" algn="l" rtl="0"/>
            <a:r>
              <a:rPr lang="en-US" sz="2400" dirty="0"/>
              <a:t>Iyov 41:10  None is so fierce that </a:t>
            </a:r>
          </a:p>
          <a:p>
            <a:pPr marR="800" algn="l" rtl="0"/>
            <a:r>
              <a:rPr lang="en-US" sz="2400" dirty="0"/>
              <a:t>dare </a:t>
            </a:r>
            <a:r>
              <a:rPr lang="en-US" sz="2400" u="sng" dirty="0">
                <a:solidFill>
                  <a:schemeClr val="accent5"/>
                </a:solidFill>
              </a:rPr>
              <a:t>stir him up</a:t>
            </a:r>
            <a:r>
              <a:rPr lang="en-US" sz="2400" dirty="0"/>
              <a:t>: </a:t>
            </a:r>
          </a:p>
          <a:p>
            <a:pPr marR="800" algn="l" rtl="0"/>
            <a:r>
              <a:rPr lang="en-US" sz="2400" dirty="0"/>
              <a:t>who then is able to stand before me? </a:t>
            </a:r>
            <a:endParaRPr lang="de-DE" sz="2400" dirty="0"/>
          </a:p>
        </p:txBody>
      </p:sp>
      <p:sp>
        <p:nvSpPr>
          <p:cNvPr id="3" name="Foliennummernplatzhalter 2">
            <a:extLst>
              <a:ext uri="{FF2B5EF4-FFF2-40B4-BE49-F238E27FC236}">
                <a16:creationId xmlns:a16="http://schemas.microsoft.com/office/drawing/2014/main" id="{DE26CFE8-70D6-FAC8-306E-3D17E16E073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4" name="Textfeld 3">
            <a:extLst>
              <a:ext uri="{FF2B5EF4-FFF2-40B4-BE49-F238E27FC236}">
                <a16:creationId xmlns:a16="http://schemas.microsoft.com/office/drawing/2014/main" id="{E36F0D51-4DD8-0BF6-D29A-C62EFE413C8A}"/>
              </a:ext>
            </a:extLst>
          </p:cNvPr>
          <p:cNvSpPr txBox="1"/>
          <p:nvPr/>
        </p:nvSpPr>
        <p:spPr>
          <a:xfrm>
            <a:off x="7815406" y="1881648"/>
            <a:ext cx="4127211" cy="4524315"/>
          </a:xfrm>
          <a:prstGeom prst="rect">
            <a:avLst/>
          </a:prstGeom>
          <a:noFill/>
        </p:spPr>
        <p:txBody>
          <a:bodyPr wrap="square" rtlCol="0">
            <a:spAutoFit/>
          </a:bodyPr>
          <a:lstStyle/>
          <a:p>
            <a:r>
              <a:rPr lang="de-DE" dirty="0">
                <a:solidFill>
                  <a:srgbClr val="FFC000"/>
                </a:solidFill>
              </a:rPr>
              <a:t>Yahuah will send national </a:t>
            </a:r>
          </a:p>
          <a:p>
            <a:r>
              <a:rPr lang="de-DE" dirty="0" err="1">
                <a:solidFill>
                  <a:srgbClr val="FFC000"/>
                </a:solidFill>
              </a:rPr>
              <a:t>level</a:t>
            </a:r>
            <a:r>
              <a:rPr lang="de-DE" dirty="0">
                <a:solidFill>
                  <a:srgbClr val="FFC000"/>
                </a:solidFill>
              </a:rPr>
              <a:t> </a:t>
            </a:r>
            <a:r>
              <a:rPr lang="de-DE" dirty="0" err="1">
                <a:solidFill>
                  <a:srgbClr val="FFC000"/>
                </a:solidFill>
              </a:rPr>
              <a:t>demons</a:t>
            </a:r>
            <a:r>
              <a:rPr lang="de-DE" dirty="0">
                <a:solidFill>
                  <a:srgbClr val="FFC000"/>
                </a:solidFill>
              </a:rPr>
              <a:t> to </a:t>
            </a:r>
            <a:r>
              <a:rPr lang="de-DE" dirty="0" err="1">
                <a:solidFill>
                  <a:srgbClr val="FFC000"/>
                </a:solidFill>
              </a:rPr>
              <a:t>individuals</a:t>
            </a:r>
            <a:endParaRPr lang="de-DE" dirty="0">
              <a:solidFill>
                <a:srgbClr val="FFC000"/>
              </a:solidFill>
            </a:endParaRPr>
          </a:p>
          <a:p>
            <a:r>
              <a:rPr lang="de-DE" dirty="0">
                <a:solidFill>
                  <a:srgbClr val="FFC000"/>
                </a:solidFill>
              </a:rPr>
              <a:t>and to </a:t>
            </a:r>
            <a:r>
              <a:rPr lang="de-DE" dirty="0" err="1">
                <a:solidFill>
                  <a:srgbClr val="FFC000"/>
                </a:solidFill>
              </a:rPr>
              <a:t>the</a:t>
            </a:r>
            <a:r>
              <a:rPr lang="de-DE" dirty="0">
                <a:solidFill>
                  <a:srgbClr val="FFC000"/>
                </a:solidFill>
              </a:rPr>
              <a:t> </a:t>
            </a:r>
            <a:r>
              <a:rPr lang="de-DE" dirty="0" err="1">
                <a:solidFill>
                  <a:srgbClr val="FFC000"/>
                </a:solidFill>
              </a:rPr>
              <a:t>nations</a:t>
            </a:r>
            <a:r>
              <a:rPr lang="de-DE" dirty="0">
                <a:solidFill>
                  <a:srgbClr val="FFC000"/>
                </a:solidFill>
              </a:rPr>
              <a:t>. This</a:t>
            </a:r>
          </a:p>
          <a:p>
            <a:r>
              <a:rPr lang="de-DE" dirty="0" err="1">
                <a:solidFill>
                  <a:srgbClr val="FFC000"/>
                </a:solidFill>
              </a:rPr>
              <a:t>is</a:t>
            </a:r>
            <a:r>
              <a:rPr lang="de-DE" dirty="0">
                <a:solidFill>
                  <a:srgbClr val="FFC000"/>
                </a:solidFill>
              </a:rPr>
              <a:t> „</a:t>
            </a:r>
            <a:r>
              <a:rPr lang="de-DE" dirty="0" err="1">
                <a:solidFill>
                  <a:srgbClr val="FFC000"/>
                </a:solidFill>
              </a:rPr>
              <a:t>stirring</a:t>
            </a:r>
            <a:r>
              <a:rPr lang="de-DE" dirty="0">
                <a:solidFill>
                  <a:srgbClr val="FFC000"/>
                </a:solidFill>
              </a:rPr>
              <a:t> </a:t>
            </a:r>
            <a:r>
              <a:rPr lang="de-DE" dirty="0" err="1">
                <a:solidFill>
                  <a:srgbClr val="FFC000"/>
                </a:solidFill>
              </a:rPr>
              <a:t>up</a:t>
            </a:r>
            <a:r>
              <a:rPr lang="de-DE" dirty="0">
                <a:solidFill>
                  <a:srgbClr val="FFC000"/>
                </a:solidFill>
              </a:rPr>
              <a:t>“.  This </a:t>
            </a:r>
            <a:r>
              <a:rPr lang="de-DE" dirty="0" err="1">
                <a:solidFill>
                  <a:srgbClr val="FFC000"/>
                </a:solidFill>
              </a:rPr>
              <a:t>can</a:t>
            </a:r>
            <a:r>
              <a:rPr lang="de-DE" dirty="0">
                <a:solidFill>
                  <a:srgbClr val="FFC000"/>
                </a:solidFill>
              </a:rPr>
              <a:t> </a:t>
            </a:r>
            <a:r>
              <a:rPr lang="de-DE" dirty="0" err="1">
                <a:solidFill>
                  <a:srgbClr val="FFC000"/>
                </a:solidFill>
              </a:rPr>
              <a:t>be</a:t>
            </a:r>
            <a:r>
              <a:rPr lang="de-DE" dirty="0">
                <a:solidFill>
                  <a:srgbClr val="FFC000"/>
                </a:solidFill>
              </a:rPr>
              <a:t> due to </a:t>
            </a:r>
            <a:r>
              <a:rPr lang="de-DE" dirty="0" err="1">
                <a:solidFill>
                  <a:srgbClr val="FFC000"/>
                </a:solidFill>
              </a:rPr>
              <a:t>rebellion</a:t>
            </a:r>
            <a:r>
              <a:rPr lang="de-DE" dirty="0">
                <a:solidFill>
                  <a:srgbClr val="FFC000"/>
                </a:solidFill>
              </a:rPr>
              <a:t>, </a:t>
            </a:r>
            <a:r>
              <a:rPr lang="de-DE" dirty="0" err="1">
                <a:solidFill>
                  <a:srgbClr val="FFC000"/>
                </a:solidFill>
              </a:rPr>
              <a:t>mockery</a:t>
            </a:r>
            <a:r>
              <a:rPr lang="de-DE" dirty="0">
                <a:solidFill>
                  <a:srgbClr val="FFC000"/>
                </a:solidFill>
              </a:rPr>
              <a:t>, </a:t>
            </a:r>
            <a:r>
              <a:rPr lang="de-DE" dirty="0" err="1">
                <a:solidFill>
                  <a:srgbClr val="FFC000"/>
                </a:solidFill>
              </a:rPr>
              <a:t>deception</a:t>
            </a:r>
            <a:r>
              <a:rPr lang="de-DE" dirty="0">
                <a:solidFill>
                  <a:srgbClr val="FFC000"/>
                </a:solidFill>
              </a:rPr>
              <a:t>, etc. </a:t>
            </a:r>
          </a:p>
          <a:p>
            <a:r>
              <a:rPr lang="en-US" dirty="0">
                <a:solidFill>
                  <a:srgbClr val="FFC000"/>
                </a:solidFill>
              </a:rPr>
              <a:t>Yes 10:26  And Yahuah Tseva’oth shall </a:t>
            </a:r>
            <a:r>
              <a:rPr lang="en-US" b="1" u="sng" dirty="0">
                <a:solidFill>
                  <a:srgbClr val="FFC000"/>
                </a:solidFill>
              </a:rPr>
              <a:t>stir up </a:t>
            </a:r>
            <a:r>
              <a:rPr lang="en-US" dirty="0">
                <a:solidFill>
                  <a:srgbClr val="FFC000"/>
                </a:solidFill>
              </a:rPr>
              <a:t>a scourge for him according to the slaughter of </a:t>
            </a:r>
            <a:r>
              <a:rPr lang="en-US" dirty="0" err="1">
                <a:solidFill>
                  <a:srgbClr val="FFC000"/>
                </a:solidFill>
              </a:rPr>
              <a:t>Midyan</a:t>
            </a:r>
            <a:r>
              <a:rPr lang="en-US" dirty="0">
                <a:solidFill>
                  <a:srgbClr val="FFC000"/>
                </a:solidFill>
              </a:rPr>
              <a:t> at the rock of </a:t>
            </a:r>
            <a:r>
              <a:rPr lang="en-US" dirty="0" err="1">
                <a:solidFill>
                  <a:srgbClr val="FFC000"/>
                </a:solidFill>
              </a:rPr>
              <a:t>Orev</a:t>
            </a:r>
            <a:r>
              <a:rPr lang="en-US" dirty="0">
                <a:solidFill>
                  <a:srgbClr val="FFC000"/>
                </a:solidFill>
              </a:rPr>
              <a:t>: and as his rod was upon the sea, so shall he lift it up after the manner of Mitsrayim. </a:t>
            </a:r>
          </a:p>
          <a:p>
            <a:r>
              <a:rPr lang="en-US" dirty="0">
                <a:solidFill>
                  <a:srgbClr val="FFC000"/>
                </a:solidFill>
              </a:rPr>
              <a:t>Also Yes 42:13-14, 1Ki 11:14, 23, 1Chr 5:26, 2Chr 21:16-17)</a:t>
            </a:r>
            <a:endParaRPr lang="de-DE" dirty="0">
              <a:solidFill>
                <a:srgbClr val="FFC000"/>
              </a:solidFill>
            </a:endParaRPr>
          </a:p>
          <a:p>
            <a:endParaRPr lang="de-DE" dirty="0">
              <a:solidFill>
                <a:srgbClr val="FFC000"/>
              </a:solidFill>
            </a:endParaRPr>
          </a:p>
          <a:p>
            <a:endParaRPr lang="de-DE" dirty="0">
              <a:solidFill>
                <a:srgbClr val="FFC000"/>
              </a:solidFill>
            </a:endParaRPr>
          </a:p>
        </p:txBody>
      </p:sp>
    </p:spTree>
    <p:extLst>
      <p:ext uri="{BB962C8B-B14F-4D97-AF65-F5344CB8AC3E}">
        <p14:creationId xmlns:p14="http://schemas.microsoft.com/office/powerpoint/2010/main" val="361448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FFB67-BDEE-996B-72C6-080184C015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2DBDDA-AEF8-948A-8D70-9B99AF4B3258}"/>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DFF884AE-DE7D-8A7D-AC72-767E8725BA7F}"/>
              </a:ext>
            </a:extLst>
          </p:cNvPr>
          <p:cNvSpPr txBox="1"/>
          <p:nvPr/>
        </p:nvSpPr>
        <p:spPr>
          <a:xfrm>
            <a:off x="685801" y="2065867"/>
            <a:ext cx="7684654" cy="1200329"/>
          </a:xfrm>
          <a:prstGeom prst="rect">
            <a:avLst/>
          </a:prstGeom>
          <a:noFill/>
        </p:spPr>
        <p:txBody>
          <a:bodyPr wrap="square">
            <a:spAutoFit/>
          </a:bodyPr>
          <a:lstStyle/>
          <a:p>
            <a:pPr marR="800" algn="l" rtl="0"/>
            <a:r>
              <a:rPr lang="en-US" sz="2400" dirty="0"/>
              <a:t>Iyov 41:11  Who has prevented me, that </a:t>
            </a:r>
            <a:r>
              <a:rPr lang="en-US" sz="2400" dirty="0">
                <a:solidFill>
                  <a:schemeClr val="accent2">
                    <a:lumMod val="60000"/>
                    <a:lumOff val="40000"/>
                  </a:schemeClr>
                </a:solidFill>
              </a:rPr>
              <a:t>I should repay him</a:t>
            </a:r>
            <a:r>
              <a:rPr lang="en-US" sz="2400" dirty="0"/>
              <a:t>? Whatsoever is under the whole heaven is mine. </a:t>
            </a:r>
          </a:p>
        </p:txBody>
      </p:sp>
      <p:sp>
        <p:nvSpPr>
          <p:cNvPr id="3" name="Foliennummernplatzhalter 2">
            <a:extLst>
              <a:ext uri="{FF2B5EF4-FFF2-40B4-BE49-F238E27FC236}">
                <a16:creationId xmlns:a16="http://schemas.microsoft.com/office/drawing/2014/main" id="{1F18F36D-2F1A-5ABD-9029-CBA6C05BC20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4" name="Textfeld 3">
            <a:extLst>
              <a:ext uri="{FF2B5EF4-FFF2-40B4-BE49-F238E27FC236}">
                <a16:creationId xmlns:a16="http://schemas.microsoft.com/office/drawing/2014/main" id="{628828C8-CCFC-C37B-9406-454FABFFF1A9}"/>
              </a:ext>
            </a:extLst>
          </p:cNvPr>
          <p:cNvSpPr txBox="1"/>
          <p:nvPr/>
        </p:nvSpPr>
        <p:spPr>
          <a:xfrm>
            <a:off x="8599054" y="1834958"/>
            <a:ext cx="3528291" cy="4524315"/>
          </a:xfrm>
          <a:prstGeom prst="rect">
            <a:avLst/>
          </a:prstGeom>
          <a:noFill/>
        </p:spPr>
        <p:txBody>
          <a:bodyPr wrap="square" rtlCol="0">
            <a:spAutoFit/>
          </a:bodyPr>
          <a:lstStyle/>
          <a:p>
            <a:r>
              <a:rPr lang="en-US" dirty="0">
                <a:solidFill>
                  <a:schemeClr val="accent2">
                    <a:lumMod val="60000"/>
                    <a:lumOff val="40000"/>
                  </a:schemeClr>
                </a:solidFill>
              </a:rPr>
              <a:t>2Th 1:7  And to you who are troubled rest with us, when Adonai Yahusha shall be revealed from heaven with his mighty angels, </a:t>
            </a:r>
          </a:p>
          <a:p>
            <a:r>
              <a:rPr lang="en-US" dirty="0">
                <a:solidFill>
                  <a:schemeClr val="accent2">
                    <a:lumMod val="60000"/>
                    <a:lumOff val="40000"/>
                  </a:schemeClr>
                </a:solidFill>
              </a:rPr>
              <a:t>2Th 1:8  In flaming fire taking vengeance on them that know not Elohiym, and that obey not the Besorah of our Adonai Yahusha Ha’Mashiach: </a:t>
            </a:r>
          </a:p>
          <a:p>
            <a:r>
              <a:rPr lang="en-US" dirty="0">
                <a:solidFill>
                  <a:schemeClr val="accent2">
                    <a:lumMod val="60000"/>
                    <a:lumOff val="40000"/>
                  </a:schemeClr>
                </a:solidFill>
              </a:rPr>
              <a:t>2Th 1:9  Who shall be punished with everlasting destruction from the presence of Yahuah, and from the glory of his power; </a:t>
            </a:r>
            <a:endParaRPr lang="de-DE" dirty="0">
              <a:solidFill>
                <a:schemeClr val="accent2">
                  <a:lumMod val="60000"/>
                  <a:lumOff val="40000"/>
                </a:schemeClr>
              </a:solidFill>
            </a:endParaRPr>
          </a:p>
        </p:txBody>
      </p:sp>
    </p:spTree>
    <p:extLst>
      <p:ext uri="{BB962C8B-B14F-4D97-AF65-F5344CB8AC3E}">
        <p14:creationId xmlns:p14="http://schemas.microsoft.com/office/powerpoint/2010/main" val="625873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5D334-1F0C-B96C-D9DA-77B95B8474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D45B6B-2070-D8DB-4007-0096BCEBE816}"/>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31B9CB05-F836-21FC-0F12-4B7C250AD849}"/>
              </a:ext>
            </a:extLst>
          </p:cNvPr>
          <p:cNvSpPr txBox="1"/>
          <p:nvPr/>
        </p:nvSpPr>
        <p:spPr>
          <a:xfrm>
            <a:off x="685801" y="2065867"/>
            <a:ext cx="7684654" cy="3416320"/>
          </a:xfrm>
          <a:prstGeom prst="rect">
            <a:avLst/>
          </a:prstGeom>
          <a:noFill/>
        </p:spPr>
        <p:txBody>
          <a:bodyPr wrap="square">
            <a:spAutoFit/>
          </a:bodyPr>
          <a:lstStyle/>
          <a:p>
            <a:pPr marR="800" algn="l" rtl="0"/>
            <a:r>
              <a:rPr lang="en-US" sz="2400" dirty="0"/>
              <a:t>Iyov 41:12  I will not conceal his parts, nor his power, nor his comely proportion. </a:t>
            </a:r>
          </a:p>
          <a:p>
            <a:pPr marR="800" algn="l" rtl="0"/>
            <a:r>
              <a:rPr lang="en-US" sz="2400" dirty="0"/>
              <a:t>Iyov 41:13  Who can discover the face of his garment? </a:t>
            </a:r>
          </a:p>
          <a:p>
            <a:pPr marR="800" algn="l" rtl="0"/>
            <a:r>
              <a:rPr lang="en-US" sz="2400" dirty="0"/>
              <a:t>Or who can come to him with his double bridle? </a:t>
            </a:r>
          </a:p>
          <a:p>
            <a:pPr marR="800" algn="l" rtl="0"/>
            <a:r>
              <a:rPr lang="en-US" sz="2400" dirty="0"/>
              <a:t>Iyov 41:14  Who can open the doors of his face? </a:t>
            </a:r>
          </a:p>
          <a:p>
            <a:pPr marR="800" algn="l" rtl="0"/>
            <a:r>
              <a:rPr lang="en-US" sz="2400" dirty="0"/>
              <a:t>His teeth are terrible round about. </a:t>
            </a:r>
          </a:p>
          <a:p>
            <a:pPr marR="800" algn="l" rtl="0"/>
            <a:r>
              <a:rPr lang="en-US" sz="2400" dirty="0"/>
              <a:t>Iyov 41:15  His scales are his </a:t>
            </a:r>
            <a:r>
              <a:rPr lang="en-US" sz="2400" dirty="0">
                <a:solidFill>
                  <a:srgbClr val="FFFF00"/>
                </a:solidFill>
              </a:rPr>
              <a:t>pride</a:t>
            </a:r>
            <a:r>
              <a:rPr lang="en-US" sz="2400" dirty="0"/>
              <a:t>, shut up together as with a close seal. </a:t>
            </a:r>
            <a:endParaRPr lang="de-DE" sz="2400" dirty="0"/>
          </a:p>
        </p:txBody>
      </p:sp>
      <p:sp>
        <p:nvSpPr>
          <p:cNvPr id="3" name="Foliennummernplatzhalter 2">
            <a:extLst>
              <a:ext uri="{FF2B5EF4-FFF2-40B4-BE49-F238E27FC236}">
                <a16:creationId xmlns:a16="http://schemas.microsoft.com/office/drawing/2014/main" id="{7D36E847-0D15-7CC3-E0CE-AC3EAFB52FB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4" name="Textfeld 3">
            <a:extLst>
              <a:ext uri="{FF2B5EF4-FFF2-40B4-BE49-F238E27FC236}">
                <a16:creationId xmlns:a16="http://schemas.microsoft.com/office/drawing/2014/main" id="{EF3B006A-E7B9-6DF6-51D2-5BFD5615A9EF}"/>
              </a:ext>
            </a:extLst>
          </p:cNvPr>
          <p:cNvSpPr txBox="1"/>
          <p:nvPr/>
        </p:nvSpPr>
        <p:spPr>
          <a:xfrm>
            <a:off x="8501914" y="1502688"/>
            <a:ext cx="3528291" cy="5355312"/>
          </a:xfrm>
          <a:prstGeom prst="rect">
            <a:avLst/>
          </a:prstGeom>
          <a:noFill/>
        </p:spPr>
        <p:txBody>
          <a:bodyPr wrap="square" rtlCol="0">
            <a:spAutoFit/>
          </a:bodyPr>
          <a:lstStyle/>
          <a:p>
            <a:r>
              <a:rPr lang="en-US" dirty="0">
                <a:solidFill>
                  <a:srgbClr val="FFFF00"/>
                </a:solidFill>
              </a:rPr>
              <a:t>Eze 28:14  You are the anointed </a:t>
            </a:r>
            <a:r>
              <a:rPr lang="en-US" dirty="0" err="1">
                <a:solidFill>
                  <a:srgbClr val="FFFF00"/>
                </a:solidFill>
              </a:rPr>
              <a:t>Keruv</a:t>
            </a:r>
            <a:r>
              <a:rPr lang="en-US" dirty="0">
                <a:solidFill>
                  <a:srgbClr val="FFFF00"/>
                </a:solidFill>
              </a:rPr>
              <a:t> that covers; and I have set you so: you were upon the holy mountain of Elohiym; you have walked up and down in the midst of the stones of fire. </a:t>
            </a:r>
          </a:p>
          <a:p>
            <a:r>
              <a:rPr lang="en-US" dirty="0">
                <a:solidFill>
                  <a:srgbClr val="FFFF00"/>
                </a:solidFill>
              </a:rPr>
              <a:t>Eze 28:15  You were perfect in your ways from the day that you were created</a:t>
            </a:r>
            <a:r>
              <a:rPr lang="en-US" u="sng" dirty="0">
                <a:solidFill>
                  <a:srgbClr val="FFFF00"/>
                </a:solidFill>
              </a:rPr>
              <a:t>, till iniquity was found in you.</a:t>
            </a:r>
          </a:p>
          <a:p>
            <a:endParaRPr lang="en-US" dirty="0">
              <a:solidFill>
                <a:srgbClr val="FFFF00"/>
              </a:solidFill>
            </a:endParaRPr>
          </a:p>
          <a:p>
            <a:r>
              <a:rPr lang="en-US" dirty="0">
                <a:solidFill>
                  <a:srgbClr val="FFFF00"/>
                </a:solidFill>
              </a:rPr>
              <a:t>2Co 11:14 – angel of light</a:t>
            </a:r>
          </a:p>
          <a:p>
            <a:r>
              <a:rPr lang="en-US" dirty="0">
                <a:solidFill>
                  <a:srgbClr val="FFFF00"/>
                </a:solidFill>
              </a:rPr>
              <a:t>Mat 24:24 - and shall show great signs and wonders; so much so that, if it were possible, they shall deceive the very elect. </a:t>
            </a:r>
          </a:p>
          <a:p>
            <a:endParaRPr lang="de-DE" dirty="0">
              <a:solidFill>
                <a:schemeClr val="accent2">
                  <a:lumMod val="60000"/>
                  <a:lumOff val="40000"/>
                </a:schemeClr>
              </a:solidFill>
            </a:endParaRPr>
          </a:p>
        </p:txBody>
      </p:sp>
    </p:spTree>
    <p:extLst>
      <p:ext uri="{BB962C8B-B14F-4D97-AF65-F5344CB8AC3E}">
        <p14:creationId xmlns:p14="http://schemas.microsoft.com/office/powerpoint/2010/main" val="415922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D382F-1EED-241A-526D-F22EBAECCE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68769D-FC2D-BD4D-7397-9B2428DEC6D1}"/>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E9B66CC2-2906-3B6B-8C1B-841533030728}"/>
              </a:ext>
            </a:extLst>
          </p:cNvPr>
          <p:cNvSpPr txBox="1"/>
          <p:nvPr/>
        </p:nvSpPr>
        <p:spPr>
          <a:xfrm>
            <a:off x="685801" y="2065867"/>
            <a:ext cx="7684654" cy="3416320"/>
          </a:xfrm>
          <a:prstGeom prst="rect">
            <a:avLst/>
          </a:prstGeom>
          <a:noFill/>
        </p:spPr>
        <p:txBody>
          <a:bodyPr wrap="square">
            <a:spAutoFit/>
          </a:bodyPr>
          <a:lstStyle/>
          <a:p>
            <a:pPr marR="800" algn="l" rtl="0"/>
            <a:r>
              <a:rPr lang="en-US" sz="2400" dirty="0"/>
              <a:t>Iyov 41:12  I will not conceal his parts, nor his power, nor his comely proportion. </a:t>
            </a:r>
          </a:p>
          <a:p>
            <a:pPr marR="800" algn="l" rtl="0"/>
            <a:r>
              <a:rPr lang="en-US" sz="2400" dirty="0"/>
              <a:t>Iyov 41:13  Who can discover the face of his garment? </a:t>
            </a:r>
          </a:p>
          <a:p>
            <a:pPr marR="800" algn="l" rtl="0"/>
            <a:r>
              <a:rPr lang="en-US" sz="2400" dirty="0"/>
              <a:t>Or who can come to him with his double bridle? </a:t>
            </a:r>
          </a:p>
          <a:p>
            <a:pPr marR="800" algn="l" rtl="0"/>
            <a:r>
              <a:rPr lang="en-US" sz="2400" dirty="0"/>
              <a:t>Iyov 41:14  Who can open the doors of his face? </a:t>
            </a:r>
          </a:p>
          <a:p>
            <a:pPr marR="800" algn="l" rtl="0"/>
            <a:r>
              <a:rPr lang="en-US" sz="2400" dirty="0"/>
              <a:t>His teeth are terrible round about. </a:t>
            </a:r>
          </a:p>
          <a:p>
            <a:pPr marR="800" algn="l" rtl="0"/>
            <a:r>
              <a:rPr lang="en-US" sz="2400" dirty="0"/>
              <a:t>Iyov 41:15  His scales are his </a:t>
            </a:r>
            <a:r>
              <a:rPr lang="en-US" sz="2400" dirty="0">
                <a:solidFill>
                  <a:srgbClr val="FFFF00"/>
                </a:solidFill>
              </a:rPr>
              <a:t>pride</a:t>
            </a:r>
            <a:r>
              <a:rPr lang="en-US" sz="2400" dirty="0"/>
              <a:t>, shut up together as with a close seal. </a:t>
            </a:r>
            <a:endParaRPr lang="de-DE" sz="2400" dirty="0"/>
          </a:p>
        </p:txBody>
      </p:sp>
      <p:sp>
        <p:nvSpPr>
          <p:cNvPr id="3" name="Foliennummernplatzhalter 2">
            <a:extLst>
              <a:ext uri="{FF2B5EF4-FFF2-40B4-BE49-F238E27FC236}">
                <a16:creationId xmlns:a16="http://schemas.microsoft.com/office/drawing/2014/main" id="{A95AD90C-B70D-2AA7-1783-D56CEB7F915D}"/>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4" name="Textfeld 3">
            <a:extLst>
              <a:ext uri="{FF2B5EF4-FFF2-40B4-BE49-F238E27FC236}">
                <a16:creationId xmlns:a16="http://schemas.microsoft.com/office/drawing/2014/main" id="{F82FB07F-2ECF-1887-B1EE-60A1E07A941A}"/>
              </a:ext>
            </a:extLst>
          </p:cNvPr>
          <p:cNvSpPr txBox="1"/>
          <p:nvPr/>
        </p:nvSpPr>
        <p:spPr>
          <a:xfrm>
            <a:off x="8370455" y="1717777"/>
            <a:ext cx="3528291" cy="2862322"/>
          </a:xfrm>
          <a:prstGeom prst="rect">
            <a:avLst/>
          </a:prstGeom>
          <a:noFill/>
        </p:spPr>
        <p:txBody>
          <a:bodyPr wrap="square" rtlCol="0">
            <a:spAutoFit/>
          </a:bodyPr>
          <a:lstStyle/>
          <a:p>
            <a:endParaRPr lang="en-US" dirty="0">
              <a:solidFill>
                <a:srgbClr val="FFFF00"/>
              </a:solidFill>
            </a:endParaRPr>
          </a:p>
          <a:p>
            <a:r>
              <a:rPr lang="en-US" u="sng" dirty="0">
                <a:solidFill>
                  <a:srgbClr val="FFFF00"/>
                </a:solidFill>
              </a:rPr>
              <a:t>Reasons for Pride</a:t>
            </a:r>
          </a:p>
          <a:p>
            <a:r>
              <a:rPr lang="en-US" dirty="0">
                <a:solidFill>
                  <a:srgbClr val="FFFF00"/>
                </a:solidFill>
              </a:rPr>
              <a:t>Power</a:t>
            </a:r>
          </a:p>
          <a:p>
            <a:r>
              <a:rPr lang="en-US" dirty="0">
                <a:solidFill>
                  <a:srgbClr val="FFFF00"/>
                </a:solidFill>
              </a:rPr>
              <a:t>Good looks</a:t>
            </a:r>
          </a:p>
          <a:p>
            <a:r>
              <a:rPr lang="en-US" dirty="0">
                <a:solidFill>
                  <a:srgbClr val="FFFF00"/>
                </a:solidFill>
              </a:rPr>
              <a:t>Outward appearance</a:t>
            </a:r>
          </a:p>
          <a:p>
            <a:r>
              <a:rPr lang="en-US" dirty="0">
                <a:solidFill>
                  <a:srgbClr val="FFFF00"/>
                </a:solidFill>
              </a:rPr>
              <a:t>Uncontrollable and can do as he likes. </a:t>
            </a:r>
            <a:r>
              <a:rPr lang="en-US" dirty="0" err="1">
                <a:solidFill>
                  <a:srgbClr val="FFFF00"/>
                </a:solidFill>
              </a:rPr>
              <a:t>Narcissitic</a:t>
            </a:r>
            <a:r>
              <a:rPr lang="en-US" dirty="0">
                <a:solidFill>
                  <a:srgbClr val="FFFF00"/>
                </a:solidFill>
              </a:rPr>
              <a:t> </a:t>
            </a:r>
            <a:r>
              <a:rPr lang="en-US" dirty="0" err="1">
                <a:solidFill>
                  <a:srgbClr val="FFFF00"/>
                </a:solidFill>
              </a:rPr>
              <a:t>behaviour</a:t>
            </a:r>
            <a:r>
              <a:rPr lang="en-US" dirty="0">
                <a:solidFill>
                  <a:srgbClr val="FFFF00"/>
                </a:solidFill>
              </a:rPr>
              <a:t>, also linked to Iyzebel/Jezebel. </a:t>
            </a:r>
          </a:p>
          <a:p>
            <a:endParaRPr lang="en-US" dirty="0">
              <a:solidFill>
                <a:srgbClr val="FFFF00"/>
              </a:solidFill>
            </a:endParaRPr>
          </a:p>
          <a:p>
            <a:endParaRPr lang="de-DE" dirty="0">
              <a:solidFill>
                <a:schemeClr val="accent2">
                  <a:lumMod val="60000"/>
                  <a:lumOff val="40000"/>
                </a:schemeClr>
              </a:solidFill>
            </a:endParaRPr>
          </a:p>
        </p:txBody>
      </p:sp>
    </p:spTree>
    <p:extLst>
      <p:ext uri="{BB962C8B-B14F-4D97-AF65-F5344CB8AC3E}">
        <p14:creationId xmlns:p14="http://schemas.microsoft.com/office/powerpoint/2010/main" val="1522242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CD20-7ADF-6CFC-C725-21C7ABD466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435B36-A002-87FE-E934-E0086F1408A6}"/>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07531BEF-10BB-A7E8-CC8D-CB657606B3E3}"/>
              </a:ext>
            </a:extLst>
          </p:cNvPr>
          <p:cNvSpPr txBox="1"/>
          <p:nvPr/>
        </p:nvSpPr>
        <p:spPr>
          <a:xfrm>
            <a:off x="653903" y="2388233"/>
            <a:ext cx="7684654" cy="2308324"/>
          </a:xfrm>
          <a:prstGeom prst="rect">
            <a:avLst/>
          </a:prstGeom>
          <a:noFill/>
        </p:spPr>
        <p:txBody>
          <a:bodyPr wrap="square">
            <a:spAutoFit/>
          </a:bodyPr>
          <a:lstStyle/>
          <a:p>
            <a:pPr marR="800" algn="l" rtl="0"/>
            <a:r>
              <a:rPr lang="en-US" sz="2400" dirty="0"/>
              <a:t>Iyov 41:16  One is so near to another, </a:t>
            </a:r>
            <a:r>
              <a:rPr lang="en-US" sz="2400" dirty="0">
                <a:solidFill>
                  <a:schemeClr val="accent4">
                    <a:lumMod val="60000"/>
                    <a:lumOff val="40000"/>
                  </a:schemeClr>
                </a:solidFill>
              </a:rPr>
              <a:t>that no air can come between them. </a:t>
            </a:r>
          </a:p>
          <a:p>
            <a:pPr marR="800" algn="l" rtl="0"/>
            <a:r>
              <a:rPr lang="en-US" sz="2400" dirty="0"/>
              <a:t>Iyov 41:17  </a:t>
            </a:r>
            <a:r>
              <a:rPr lang="en-US" sz="2400" dirty="0">
                <a:solidFill>
                  <a:schemeClr val="accent6">
                    <a:lumMod val="60000"/>
                    <a:lumOff val="40000"/>
                  </a:schemeClr>
                </a:solidFill>
              </a:rPr>
              <a:t>They are joined one to another, they stick together, that they cannot be sundered. </a:t>
            </a:r>
          </a:p>
          <a:p>
            <a:pPr marR="800" algn="l" rtl="0"/>
            <a:r>
              <a:rPr lang="en-US" sz="2400" dirty="0"/>
              <a:t>Iyov 41:18  </a:t>
            </a:r>
            <a:r>
              <a:rPr lang="en-US" sz="2400" dirty="0">
                <a:solidFill>
                  <a:schemeClr val="bg2">
                    <a:lumMod val="20000"/>
                    <a:lumOff val="80000"/>
                  </a:schemeClr>
                </a:solidFill>
              </a:rPr>
              <a:t>By his </a:t>
            </a:r>
            <a:r>
              <a:rPr lang="en-US" sz="2400" dirty="0" err="1">
                <a:solidFill>
                  <a:schemeClr val="bg2">
                    <a:lumMod val="20000"/>
                    <a:lumOff val="80000"/>
                  </a:schemeClr>
                </a:solidFill>
              </a:rPr>
              <a:t>neesings</a:t>
            </a:r>
            <a:r>
              <a:rPr lang="en-US" sz="2400" dirty="0">
                <a:solidFill>
                  <a:schemeClr val="bg2">
                    <a:lumMod val="20000"/>
                    <a:lumOff val="80000"/>
                  </a:schemeClr>
                </a:solidFill>
              </a:rPr>
              <a:t> </a:t>
            </a:r>
            <a:r>
              <a:rPr lang="en-US" sz="2400" dirty="0"/>
              <a:t>a light shines, and his eyes are like the eyelids of the morning. </a:t>
            </a:r>
          </a:p>
        </p:txBody>
      </p:sp>
      <p:sp>
        <p:nvSpPr>
          <p:cNvPr id="3" name="Foliennummernplatzhalter 2">
            <a:extLst>
              <a:ext uri="{FF2B5EF4-FFF2-40B4-BE49-F238E27FC236}">
                <a16:creationId xmlns:a16="http://schemas.microsoft.com/office/drawing/2014/main" id="{06FF8739-19B8-ECC9-5D3B-C3AD457D0713}"/>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Textfeld 3">
            <a:extLst>
              <a:ext uri="{FF2B5EF4-FFF2-40B4-BE49-F238E27FC236}">
                <a16:creationId xmlns:a16="http://schemas.microsoft.com/office/drawing/2014/main" id="{2F3B5A2C-243D-3C81-2F30-3A46989EE42E}"/>
              </a:ext>
            </a:extLst>
          </p:cNvPr>
          <p:cNvSpPr txBox="1"/>
          <p:nvPr/>
        </p:nvSpPr>
        <p:spPr>
          <a:xfrm>
            <a:off x="8755915" y="1337733"/>
            <a:ext cx="3020290" cy="4678204"/>
          </a:xfrm>
          <a:prstGeom prst="rect">
            <a:avLst/>
          </a:prstGeom>
          <a:noFill/>
        </p:spPr>
        <p:txBody>
          <a:bodyPr wrap="square" rtlCol="0">
            <a:spAutoFit/>
          </a:bodyPr>
          <a:lstStyle/>
          <a:p>
            <a:r>
              <a:rPr lang="de-DE" sz="2000" dirty="0">
                <a:solidFill>
                  <a:schemeClr val="accent4">
                    <a:lumMod val="60000"/>
                    <a:lumOff val="40000"/>
                  </a:schemeClr>
                </a:solidFill>
              </a:rPr>
              <a:t>Blocker </a:t>
            </a:r>
            <a:r>
              <a:rPr lang="de-DE" sz="2000" dirty="0" err="1">
                <a:solidFill>
                  <a:schemeClr val="accent4">
                    <a:lumMod val="60000"/>
                    <a:lumOff val="40000"/>
                  </a:schemeClr>
                </a:solidFill>
              </a:rPr>
              <a:t>of</a:t>
            </a:r>
            <a:r>
              <a:rPr lang="de-DE" sz="2000" dirty="0">
                <a:solidFill>
                  <a:schemeClr val="accent4">
                    <a:lumMod val="60000"/>
                    <a:lumOff val="40000"/>
                  </a:schemeClr>
                </a:solidFill>
              </a:rPr>
              <a:t> </a:t>
            </a:r>
            <a:r>
              <a:rPr lang="de-DE" sz="2000" dirty="0" err="1">
                <a:solidFill>
                  <a:schemeClr val="accent4">
                    <a:lumMod val="60000"/>
                    <a:lumOff val="40000"/>
                  </a:schemeClr>
                </a:solidFill>
              </a:rPr>
              <a:t>the</a:t>
            </a:r>
            <a:r>
              <a:rPr lang="de-DE" sz="2000" dirty="0">
                <a:solidFill>
                  <a:schemeClr val="accent4">
                    <a:lumMod val="60000"/>
                    <a:lumOff val="40000"/>
                  </a:schemeClr>
                </a:solidFill>
              </a:rPr>
              <a:t> Ruach </a:t>
            </a:r>
            <a:r>
              <a:rPr lang="de-DE" sz="2000" dirty="0" err="1">
                <a:solidFill>
                  <a:schemeClr val="accent4">
                    <a:lumMod val="60000"/>
                    <a:lumOff val="40000"/>
                  </a:schemeClr>
                </a:solidFill>
              </a:rPr>
              <a:t>haQodesh</a:t>
            </a:r>
            <a:endParaRPr lang="de-DE" sz="2000" dirty="0">
              <a:solidFill>
                <a:schemeClr val="accent4">
                  <a:lumMod val="60000"/>
                  <a:lumOff val="40000"/>
                </a:schemeClr>
              </a:solidFill>
            </a:endParaRPr>
          </a:p>
          <a:p>
            <a:endParaRPr lang="de-DE" sz="2000" dirty="0">
              <a:solidFill>
                <a:schemeClr val="accent4">
                  <a:lumMod val="60000"/>
                  <a:lumOff val="40000"/>
                </a:schemeClr>
              </a:solidFill>
            </a:endParaRPr>
          </a:p>
          <a:p>
            <a:r>
              <a:rPr lang="de-DE" sz="2000" dirty="0">
                <a:solidFill>
                  <a:schemeClr val="accent6">
                    <a:lumMod val="60000"/>
                    <a:lumOff val="40000"/>
                  </a:schemeClr>
                </a:solidFill>
              </a:rPr>
              <a:t>Stiffnecked, </a:t>
            </a:r>
            <a:r>
              <a:rPr lang="de-DE" sz="2000" dirty="0" err="1">
                <a:solidFill>
                  <a:schemeClr val="accent6">
                    <a:lumMod val="60000"/>
                    <a:lumOff val="40000"/>
                  </a:schemeClr>
                </a:solidFill>
              </a:rPr>
              <a:t>no</a:t>
            </a:r>
            <a:r>
              <a:rPr lang="de-DE" sz="2000" dirty="0">
                <a:solidFill>
                  <a:schemeClr val="accent6">
                    <a:lumMod val="60000"/>
                    <a:lumOff val="40000"/>
                  </a:schemeClr>
                </a:solidFill>
              </a:rPr>
              <a:t> </a:t>
            </a:r>
            <a:r>
              <a:rPr lang="de-DE" sz="2000" dirty="0" err="1">
                <a:solidFill>
                  <a:schemeClr val="accent6">
                    <a:lumMod val="60000"/>
                    <a:lumOff val="40000"/>
                  </a:schemeClr>
                </a:solidFill>
              </a:rPr>
              <a:t>reasoning</a:t>
            </a:r>
            <a:endParaRPr lang="de-DE" sz="2000" dirty="0">
              <a:solidFill>
                <a:schemeClr val="accent6">
                  <a:lumMod val="60000"/>
                  <a:lumOff val="40000"/>
                </a:schemeClr>
              </a:solidFill>
            </a:endParaRPr>
          </a:p>
          <a:p>
            <a:r>
              <a:rPr lang="de-DE" sz="2000" dirty="0" err="1">
                <a:solidFill>
                  <a:schemeClr val="accent6">
                    <a:lumMod val="60000"/>
                    <a:lumOff val="40000"/>
                  </a:schemeClr>
                </a:solidFill>
              </a:rPr>
              <a:t>Unteachable</a:t>
            </a:r>
            <a:endParaRPr lang="de-DE" sz="2000" dirty="0">
              <a:solidFill>
                <a:schemeClr val="accent6">
                  <a:lumMod val="60000"/>
                  <a:lumOff val="40000"/>
                </a:schemeClr>
              </a:solidFill>
            </a:endParaRPr>
          </a:p>
          <a:p>
            <a:endParaRPr lang="de-DE" sz="2000" dirty="0">
              <a:solidFill>
                <a:schemeClr val="accent6">
                  <a:lumMod val="60000"/>
                  <a:lumOff val="40000"/>
                </a:schemeClr>
              </a:solidFill>
            </a:endParaRPr>
          </a:p>
          <a:p>
            <a:r>
              <a:rPr lang="de-DE" sz="2000" dirty="0">
                <a:solidFill>
                  <a:schemeClr val="bg2">
                    <a:lumMod val="20000"/>
                    <a:lumOff val="80000"/>
                  </a:schemeClr>
                </a:solidFill>
              </a:rPr>
              <a:t>Twist </a:t>
            </a:r>
            <a:r>
              <a:rPr lang="de-DE" sz="2000" dirty="0" err="1">
                <a:solidFill>
                  <a:schemeClr val="bg2">
                    <a:lumMod val="20000"/>
                    <a:lumOff val="80000"/>
                  </a:schemeClr>
                </a:solidFill>
              </a:rPr>
              <a:t>the</a:t>
            </a:r>
            <a:r>
              <a:rPr lang="de-DE" sz="2000" dirty="0">
                <a:solidFill>
                  <a:schemeClr val="bg2">
                    <a:lumMod val="20000"/>
                    <a:lumOff val="80000"/>
                  </a:schemeClr>
                </a:solidFill>
              </a:rPr>
              <a:t> </a:t>
            </a:r>
            <a:r>
              <a:rPr lang="de-DE" sz="2000" dirty="0" err="1">
                <a:solidFill>
                  <a:schemeClr val="bg2">
                    <a:lumMod val="20000"/>
                    <a:lumOff val="80000"/>
                  </a:schemeClr>
                </a:solidFill>
              </a:rPr>
              <a:t>truth</a:t>
            </a:r>
            <a:r>
              <a:rPr lang="de-DE" sz="2000" dirty="0">
                <a:solidFill>
                  <a:schemeClr val="bg2">
                    <a:lumMod val="20000"/>
                    <a:lumOff val="80000"/>
                  </a:schemeClr>
                </a:solidFill>
              </a:rPr>
              <a:t>, </a:t>
            </a:r>
            <a:r>
              <a:rPr lang="de-DE" sz="2000" dirty="0" err="1">
                <a:solidFill>
                  <a:schemeClr val="bg2">
                    <a:lumMod val="20000"/>
                    <a:lumOff val="80000"/>
                  </a:schemeClr>
                </a:solidFill>
              </a:rPr>
              <a:t>say</a:t>
            </a:r>
            <a:r>
              <a:rPr lang="de-DE" sz="2000" dirty="0">
                <a:solidFill>
                  <a:schemeClr val="bg2">
                    <a:lumMod val="20000"/>
                    <a:lumOff val="80000"/>
                  </a:schemeClr>
                </a:solidFill>
              </a:rPr>
              <a:t> </a:t>
            </a:r>
            <a:r>
              <a:rPr lang="de-DE" sz="2000" dirty="0" err="1">
                <a:solidFill>
                  <a:schemeClr val="bg2">
                    <a:lumMod val="20000"/>
                    <a:lumOff val="80000"/>
                  </a:schemeClr>
                </a:solidFill>
              </a:rPr>
              <a:t>they</a:t>
            </a:r>
            <a:r>
              <a:rPr lang="de-DE" sz="2000" dirty="0">
                <a:solidFill>
                  <a:schemeClr val="bg2">
                    <a:lumMod val="20000"/>
                    <a:lumOff val="80000"/>
                  </a:schemeClr>
                </a:solidFill>
              </a:rPr>
              <a:t> </a:t>
            </a:r>
            <a:r>
              <a:rPr lang="de-DE" sz="2000" dirty="0" err="1">
                <a:solidFill>
                  <a:schemeClr val="bg2">
                    <a:lumMod val="20000"/>
                    <a:lumOff val="80000"/>
                  </a:schemeClr>
                </a:solidFill>
              </a:rPr>
              <a:t>are</a:t>
            </a:r>
            <a:r>
              <a:rPr lang="de-DE" sz="2000" dirty="0">
                <a:solidFill>
                  <a:schemeClr val="bg2">
                    <a:lumMod val="20000"/>
                    <a:lumOff val="80000"/>
                  </a:schemeClr>
                </a:solidFill>
              </a:rPr>
              <a:t> </a:t>
            </a:r>
            <a:r>
              <a:rPr lang="de-DE" sz="2000" dirty="0" err="1">
                <a:solidFill>
                  <a:schemeClr val="bg2">
                    <a:lumMod val="20000"/>
                    <a:lumOff val="80000"/>
                  </a:schemeClr>
                </a:solidFill>
              </a:rPr>
              <a:t>led</a:t>
            </a:r>
            <a:r>
              <a:rPr lang="de-DE" sz="2000" dirty="0">
                <a:solidFill>
                  <a:schemeClr val="bg2">
                    <a:lumMod val="20000"/>
                    <a:lumOff val="80000"/>
                  </a:schemeClr>
                </a:solidFill>
              </a:rPr>
              <a:t> </a:t>
            </a:r>
            <a:r>
              <a:rPr lang="de-DE" sz="2000" dirty="0" err="1">
                <a:solidFill>
                  <a:schemeClr val="bg2">
                    <a:lumMod val="20000"/>
                    <a:lumOff val="80000"/>
                  </a:schemeClr>
                </a:solidFill>
              </a:rPr>
              <a:t>by</a:t>
            </a:r>
            <a:r>
              <a:rPr lang="de-DE" sz="2000" dirty="0">
                <a:solidFill>
                  <a:schemeClr val="bg2">
                    <a:lumMod val="20000"/>
                    <a:lumOff val="80000"/>
                  </a:schemeClr>
                </a:solidFill>
              </a:rPr>
              <a:t> </a:t>
            </a:r>
            <a:r>
              <a:rPr lang="de-DE" sz="2000" dirty="0" err="1">
                <a:solidFill>
                  <a:schemeClr val="bg2">
                    <a:lumMod val="20000"/>
                    <a:lumOff val="80000"/>
                  </a:schemeClr>
                </a:solidFill>
              </a:rPr>
              <a:t>the</a:t>
            </a:r>
            <a:r>
              <a:rPr lang="de-DE" sz="2000" dirty="0">
                <a:solidFill>
                  <a:schemeClr val="bg2">
                    <a:lumMod val="20000"/>
                    <a:lumOff val="80000"/>
                  </a:schemeClr>
                </a:solidFill>
              </a:rPr>
              <a:t> Ruach </a:t>
            </a:r>
            <a:r>
              <a:rPr lang="de-DE" sz="2000" dirty="0" err="1">
                <a:solidFill>
                  <a:schemeClr val="bg2">
                    <a:lumMod val="20000"/>
                    <a:lumOff val="80000"/>
                  </a:schemeClr>
                </a:solidFill>
              </a:rPr>
              <a:t>haQodesh</a:t>
            </a:r>
            <a:r>
              <a:rPr lang="de-DE" sz="2000" dirty="0">
                <a:solidFill>
                  <a:schemeClr val="bg2">
                    <a:lumMod val="20000"/>
                    <a:lumOff val="80000"/>
                  </a:schemeClr>
                </a:solidFill>
              </a:rPr>
              <a:t>, </a:t>
            </a:r>
            <a:r>
              <a:rPr lang="de-DE" sz="2000" dirty="0" err="1">
                <a:solidFill>
                  <a:schemeClr val="bg2">
                    <a:lumMod val="20000"/>
                    <a:lumOff val="80000"/>
                  </a:schemeClr>
                </a:solidFill>
              </a:rPr>
              <a:t>are</a:t>
            </a:r>
            <a:r>
              <a:rPr lang="de-DE" sz="2000" dirty="0">
                <a:solidFill>
                  <a:schemeClr val="bg2">
                    <a:lumMod val="20000"/>
                    <a:lumOff val="80000"/>
                  </a:schemeClr>
                </a:solidFill>
              </a:rPr>
              <a:t> not in </a:t>
            </a:r>
            <a:r>
              <a:rPr lang="de-DE" sz="2000" dirty="0" err="1">
                <a:solidFill>
                  <a:schemeClr val="bg2">
                    <a:lumMod val="20000"/>
                    <a:lumOff val="80000"/>
                  </a:schemeClr>
                </a:solidFill>
              </a:rPr>
              <a:t>line</a:t>
            </a:r>
            <a:r>
              <a:rPr lang="de-DE" sz="2000" dirty="0">
                <a:solidFill>
                  <a:schemeClr val="bg2">
                    <a:lumMod val="20000"/>
                    <a:lumOff val="80000"/>
                  </a:schemeClr>
                </a:solidFill>
              </a:rPr>
              <a:t> </a:t>
            </a:r>
            <a:r>
              <a:rPr lang="de-DE" sz="2000" dirty="0" err="1">
                <a:solidFill>
                  <a:schemeClr val="bg2">
                    <a:lumMod val="20000"/>
                    <a:lumOff val="80000"/>
                  </a:schemeClr>
                </a:solidFill>
              </a:rPr>
              <a:t>with</a:t>
            </a:r>
            <a:r>
              <a:rPr lang="de-DE" sz="2000" dirty="0">
                <a:solidFill>
                  <a:schemeClr val="bg2">
                    <a:lumMod val="20000"/>
                    <a:lumOff val="80000"/>
                  </a:schemeClr>
                </a:solidFill>
              </a:rPr>
              <a:t> </a:t>
            </a:r>
            <a:r>
              <a:rPr lang="de-DE" sz="2000" dirty="0" err="1">
                <a:solidFill>
                  <a:schemeClr val="bg2">
                    <a:lumMod val="20000"/>
                    <a:lumOff val="80000"/>
                  </a:schemeClr>
                </a:solidFill>
              </a:rPr>
              <a:t>Scripture</a:t>
            </a:r>
            <a:r>
              <a:rPr lang="de-DE" sz="2000" dirty="0">
                <a:solidFill>
                  <a:schemeClr val="bg2">
                    <a:lumMod val="20000"/>
                    <a:lumOff val="80000"/>
                  </a:schemeClr>
                </a:solidFill>
              </a:rPr>
              <a:t>, </a:t>
            </a:r>
            <a:r>
              <a:rPr lang="de-DE" sz="2000" dirty="0" err="1">
                <a:solidFill>
                  <a:schemeClr val="bg2">
                    <a:lumMod val="20000"/>
                    <a:lumOff val="80000"/>
                  </a:schemeClr>
                </a:solidFill>
              </a:rPr>
              <a:t>expect</a:t>
            </a:r>
            <a:r>
              <a:rPr lang="de-DE" sz="2000" dirty="0">
                <a:solidFill>
                  <a:schemeClr val="bg2">
                    <a:lumMod val="20000"/>
                    <a:lumOff val="80000"/>
                  </a:schemeClr>
                </a:solidFill>
              </a:rPr>
              <a:t> </a:t>
            </a:r>
            <a:r>
              <a:rPr lang="de-DE" sz="2000" dirty="0" err="1">
                <a:solidFill>
                  <a:schemeClr val="bg2">
                    <a:lumMod val="20000"/>
                    <a:lumOff val="80000"/>
                  </a:schemeClr>
                </a:solidFill>
              </a:rPr>
              <a:t>everyone</a:t>
            </a:r>
            <a:r>
              <a:rPr lang="de-DE" sz="2000" dirty="0">
                <a:solidFill>
                  <a:schemeClr val="bg2">
                    <a:lumMod val="20000"/>
                    <a:lumOff val="80000"/>
                  </a:schemeClr>
                </a:solidFill>
              </a:rPr>
              <a:t> to follow</a:t>
            </a:r>
          </a:p>
          <a:p>
            <a:endParaRPr lang="de-DE" sz="2000" dirty="0">
              <a:solidFill>
                <a:schemeClr val="accent6">
                  <a:lumMod val="60000"/>
                  <a:lumOff val="40000"/>
                </a:schemeClr>
              </a:solidFill>
            </a:endParaRPr>
          </a:p>
          <a:p>
            <a:endParaRPr lang="de-DE" dirty="0"/>
          </a:p>
        </p:txBody>
      </p:sp>
    </p:spTree>
    <p:extLst>
      <p:ext uri="{BB962C8B-B14F-4D97-AF65-F5344CB8AC3E}">
        <p14:creationId xmlns:p14="http://schemas.microsoft.com/office/powerpoint/2010/main" val="1797580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35DF-D61F-ABE1-18A3-27C90444AD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BFBAA5-FF94-FB3F-5F0F-870CDBCC094E}"/>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0297259C-370E-3767-F01E-E1153B39B70F}"/>
              </a:ext>
            </a:extLst>
          </p:cNvPr>
          <p:cNvSpPr txBox="1"/>
          <p:nvPr/>
        </p:nvSpPr>
        <p:spPr>
          <a:xfrm>
            <a:off x="653903" y="2388233"/>
            <a:ext cx="7684654" cy="1569660"/>
          </a:xfrm>
          <a:prstGeom prst="rect">
            <a:avLst/>
          </a:prstGeom>
          <a:noFill/>
        </p:spPr>
        <p:txBody>
          <a:bodyPr wrap="square">
            <a:spAutoFit/>
          </a:bodyPr>
          <a:lstStyle/>
          <a:p>
            <a:pPr marR="800" algn="l" rtl="0"/>
            <a:r>
              <a:rPr lang="en-US" sz="2400" dirty="0"/>
              <a:t>Iyov 41:19  </a:t>
            </a:r>
            <a:r>
              <a:rPr lang="en-US" sz="2400" dirty="0">
                <a:solidFill>
                  <a:schemeClr val="accent5"/>
                </a:solidFill>
              </a:rPr>
              <a:t>Out of his mouth</a:t>
            </a:r>
            <a:r>
              <a:rPr lang="en-US" sz="2400" dirty="0"/>
              <a:t> go burning lamps, and sparks of fire leap out. </a:t>
            </a:r>
          </a:p>
          <a:p>
            <a:pPr marR="800" algn="l" rtl="0"/>
            <a:r>
              <a:rPr lang="en-US" sz="2400" dirty="0"/>
              <a:t>Iyov 41:20  </a:t>
            </a:r>
            <a:r>
              <a:rPr lang="en-US" sz="2400" dirty="0">
                <a:solidFill>
                  <a:schemeClr val="accent2">
                    <a:lumMod val="60000"/>
                    <a:lumOff val="40000"/>
                  </a:schemeClr>
                </a:solidFill>
              </a:rPr>
              <a:t>Out of his nostrils </a:t>
            </a:r>
            <a:r>
              <a:rPr lang="en-US" sz="2400" dirty="0"/>
              <a:t>goes smoke, as out of a seething pot or caldron. </a:t>
            </a:r>
            <a:endParaRPr lang="de-DE" sz="2400" dirty="0"/>
          </a:p>
        </p:txBody>
      </p:sp>
      <p:sp>
        <p:nvSpPr>
          <p:cNvPr id="3" name="Foliennummernplatzhalter 2">
            <a:extLst>
              <a:ext uri="{FF2B5EF4-FFF2-40B4-BE49-F238E27FC236}">
                <a16:creationId xmlns:a16="http://schemas.microsoft.com/office/drawing/2014/main" id="{609DDE37-EB86-BB7B-9F5F-117F7717710C}"/>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4" name="Textfeld 3">
            <a:extLst>
              <a:ext uri="{FF2B5EF4-FFF2-40B4-BE49-F238E27FC236}">
                <a16:creationId xmlns:a16="http://schemas.microsoft.com/office/drawing/2014/main" id="{C52CA19D-37AF-439B-D346-508529C1334F}"/>
              </a:ext>
            </a:extLst>
          </p:cNvPr>
          <p:cNvSpPr txBox="1"/>
          <p:nvPr/>
        </p:nvSpPr>
        <p:spPr>
          <a:xfrm>
            <a:off x="8755915" y="1958108"/>
            <a:ext cx="3020290" cy="3416320"/>
          </a:xfrm>
          <a:prstGeom prst="rect">
            <a:avLst/>
          </a:prstGeom>
          <a:noFill/>
        </p:spPr>
        <p:txBody>
          <a:bodyPr wrap="square" rtlCol="0">
            <a:spAutoFit/>
          </a:bodyPr>
          <a:lstStyle/>
          <a:p>
            <a:endParaRPr lang="de-DE" sz="2000" dirty="0">
              <a:solidFill>
                <a:schemeClr val="accent6">
                  <a:lumMod val="60000"/>
                  <a:lumOff val="40000"/>
                </a:schemeClr>
              </a:solidFill>
            </a:endParaRPr>
          </a:p>
          <a:p>
            <a:r>
              <a:rPr lang="de-DE" sz="2000" dirty="0">
                <a:solidFill>
                  <a:schemeClr val="accent5"/>
                </a:solidFill>
              </a:rPr>
              <a:t>Speech </a:t>
            </a:r>
            <a:r>
              <a:rPr lang="de-DE" sz="2000" dirty="0" err="1">
                <a:solidFill>
                  <a:schemeClr val="accent5"/>
                </a:solidFill>
              </a:rPr>
              <a:t>is</a:t>
            </a:r>
            <a:r>
              <a:rPr lang="de-DE" sz="2000" dirty="0">
                <a:solidFill>
                  <a:schemeClr val="accent5"/>
                </a:solidFill>
              </a:rPr>
              <a:t> </a:t>
            </a:r>
            <a:r>
              <a:rPr lang="de-DE" sz="2000" dirty="0" err="1">
                <a:solidFill>
                  <a:schemeClr val="accent5"/>
                </a:solidFill>
              </a:rPr>
              <a:t>destructive</a:t>
            </a:r>
            <a:r>
              <a:rPr lang="de-DE" sz="2000" dirty="0">
                <a:solidFill>
                  <a:schemeClr val="accent5"/>
                </a:solidFill>
              </a:rPr>
              <a:t>, </a:t>
            </a:r>
            <a:r>
              <a:rPr lang="de-DE" sz="2000" dirty="0" err="1">
                <a:solidFill>
                  <a:schemeClr val="accent5"/>
                </a:solidFill>
              </a:rPr>
              <a:t>critical</a:t>
            </a:r>
            <a:r>
              <a:rPr lang="de-DE" sz="2000" dirty="0">
                <a:solidFill>
                  <a:schemeClr val="accent5"/>
                </a:solidFill>
              </a:rPr>
              <a:t>, negative, </a:t>
            </a:r>
            <a:r>
              <a:rPr lang="de-DE" sz="2000" dirty="0" err="1">
                <a:solidFill>
                  <a:schemeClr val="accent5"/>
                </a:solidFill>
              </a:rPr>
              <a:t>backbitings</a:t>
            </a:r>
            <a:r>
              <a:rPr lang="de-DE" sz="2000" dirty="0">
                <a:solidFill>
                  <a:schemeClr val="accent5"/>
                </a:solidFill>
              </a:rPr>
              <a:t>, </a:t>
            </a:r>
            <a:r>
              <a:rPr lang="de-DE" sz="2000" dirty="0" err="1">
                <a:solidFill>
                  <a:schemeClr val="accent5"/>
                </a:solidFill>
              </a:rPr>
              <a:t>hurtful</a:t>
            </a:r>
            <a:r>
              <a:rPr lang="de-DE" sz="2000" dirty="0">
                <a:solidFill>
                  <a:schemeClr val="accent5"/>
                </a:solidFill>
              </a:rPr>
              <a:t>, </a:t>
            </a:r>
            <a:r>
              <a:rPr lang="de-DE" sz="2000" dirty="0" err="1">
                <a:solidFill>
                  <a:schemeClr val="accent5"/>
                </a:solidFill>
              </a:rPr>
              <a:t>curses</a:t>
            </a:r>
            <a:endParaRPr lang="de-DE" sz="2000" dirty="0">
              <a:solidFill>
                <a:schemeClr val="accent5"/>
              </a:solidFill>
            </a:endParaRPr>
          </a:p>
          <a:p>
            <a:endParaRPr lang="de-DE" sz="2000" dirty="0">
              <a:solidFill>
                <a:schemeClr val="accent2">
                  <a:lumMod val="60000"/>
                  <a:lumOff val="40000"/>
                </a:schemeClr>
              </a:solidFill>
            </a:endParaRPr>
          </a:p>
          <a:p>
            <a:r>
              <a:rPr lang="de-DE" sz="2000" dirty="0" err="1">
                <a:solidFill>
                  <a:schemeClr val="accent2">
                    <a:lumMod val="60000"/>
                    <a:lumOff val="40000"/>
                  </a:schemeClr>
                </a:solidFill>
              </a:rPr>
              <a:t>Deception</a:t>
            </a:r>
            <a:r>
              <a:rPr lang="de-DE" sz="2000" dirty="0">
                <a:solidFill>
                  <a:schemeClr val="accent2">
                    <a:lumMod val="60000"/>
                    <a:lumOff val="40000"/>
                  </a:schemeClr>
                </a:solidFill>
              </a:rPr>
              <a:t>, not </a:t>
            </a:r>
            <a:r>
              <a:rPr lang="de-DE" sz="2000" dirty="0" err="1">
                <a:solidFill>
                  <a:schemeClr val="accent2">
                    <a:lumMod val="60000"/>
                    <a:lumOff val="40000"/>
                  </a:schemeClr>
                </a:solidFill>
              </a:rPr>
              <a:t>being</a:t>
            </a:r>
            <a:r>
              <a:rPr lang="de-DE" sz="2000" dirty="0">
                <a:solidFill>
                  <a:schemeClr val="accent2">
                    <a:lumMod val="60000"/>
                    <a:lumOff val="40000"/>
                  </a:schemeClr>
                </a:solidFill>
              </a:rPr>
              <a:t> </a:t>
            </a:r>
            <a:r>
              <a:rPr lang="de-DE" sz="2000" dirty="0" err="1">
                <a:solidFill>
                  <a:schemeClr val="accent2">
                    <a:lumMod val="60000"/>
                    <a:lumOff val="40000"/>
                  </a:schemeClr>
                </a:solidFill>
              </a:rPr>
              <a:t>able</a:t>
            </a:r>
            <a:r>
              <a:rPr lang="de-DE" sz="2000" dirty="0">
                <a:solidFill>
                  <a:schemeClr val="accent2">
                    <a:lumMod val="60000"/>
                    <a:lumOff val="40000"/>
                  </a:schemeClr>
                </a:solidFill>
              </a:rPr>
              <a:t> to </a:t>
            </a:r>
            <a:r>
              <a:rPr lang="de-DE" sz="2000" dirty="0" err="1">
                <a:solidFill>
                  <a:schemeClr val="accent2">
                    <a:lumMod val="60000"/>
                    <a:lumOff val="40000"/>
                  </a:schemeClr>
                </a:solidFill>
              </a:rPr>
              <a:t>recognize</a:t>
            </a:r>
            <a:r>
              <a:rPr lang="de-DE" sz="2000" dirty="0">
                <a:solidFill>
                  <a:schemeClr val="accent2">
                    <a:lumMod val="60000"/>
                    <a:lumOff val="40000"/>
                  </a:schemeClr>
                </a:solidFill>
              </a:rPr>
              <a:t>, </a:t>
            </a:r>
            <a:r>
              <a:rPr lang="de-DE" sz="2000" dirty="0" err="1">
                <a:solidFill>
                  <a:schemeClr val="accent2">
                    <a:lumMod val="60000"/>
                    <a:lumOff val="40000"/>
                  </a:schemeClr>
                </a:solidFill>
              </a:rPr>
              <a:t>gaslighting</a:t>
            </a:r>
            <a:endParaRPr lang="de-DE" sz="2000" dirty="0">
              <a:solidFill>
                <a:schemeClr val="accent2">
                  <a:lumMod val="60000"/>
                  <a:lumOff val="40000"/>
                </a:schemeClr>
              </a:solidFill>
            </a:endParaRPr>
          </a:p>
          <a:p>
            <a:endParaRPr lang="de-DE" dirty="0">
              <a:solidFill>
                <a:schemeClr val="accent6">
                  <a:lumMod val="60000"/>
                  <a:lumOff val="40000"/>
                </a:schemeClr>
              </a:solidFill>
            </a:endParaRPr>
          </a:p>
          <a:p>
            <a:endParaRPr lang="de-DE" dirty="0"/>
          </a:p>
        </p:txBody>
      </p:sp>
    </p:spTree>
    <p:extLst>
      <p:ext uri="{BB962C8B-B14F-4D97-AF65-F5344CB8AC3E}">
        <p14:creationId xmlns:p14="http://schemas.microsoft.com/office/powerpoint/2010/main" val="13450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0FDD6-D396-2765-27D9-F28FDCB8A374}"/>
              </a:ext>
            </a:extLst>
          </p:cNvPr>
          <p:cNvSpPr>
            <a:spLocks noGrp="1"/>
          </p:cNvSpPr>
          <p:nvPr>
            <p:ph type="title"/>
          </p:nvPr>
        </p:nvSpPr>
        <p:spPr/>
        <p:txBody>
          <a:bodyPr/>
          <a:lstStyle/>
          <a:p>
            <a:r>
              <a:rPr lang="de-DE" dirty="0"/>
              <a:t>Leviathan</a:t>
            </a:r>
          </a:p>
        </p:txBody>
      </p:sp>
      <p:pic>
        <p:nvPicPr>
          <p:cNvPr id="4" name="Grafik 3">
            <a:extLst>
              <a:ext uri="{FF2B5EF4-FFF2-40B4-BE49-F238E27FC236}">
                <a16:creationId xmlns:a16="http://schemas.microsoft.com/office/drawing/2014/main" id="{DFA0B768-D2C4-D0B7-084B-E32349CDFA6C}"/>
              </a:ext>
            </a:extLst>
          </p:cNvPr>
          <p:cNvPicPr>
            <a:picLocks noChangeAspect="1"/>
          </p:cNvPicPr>
          <p:nvPr/>
        </p:nvPicPr>
        <p:blipFill>
          <a:blip r:embed="rId2"/>
          <a:stretch>
            <a:fillRect/>
          </a:stretch>
        </p:blipFill>
        <p:spPr>
          <a:xfrm>
            <a:off x="372302" y="2431325"/>
            <a:ext cx="6124469" cy="3749675"/>
          </a:xfrm>
          <a:prstGeom prst="rect">
            <a:avLst/>
          </a:prstGeom>
        </p:spPr>
      </p:pic>
      <p:sp>
        <p:nvSpPr>
          <p:cNvPr id="6" name="Textfeld 5">
            <a:extLst>
              <a:ext uri="{FF2B5EF4-FFF2-40B4-BE49-F238E27FC236}">
                <a16:creationId xmlns:a16="http://schemas.microsoft.com/office/drawing/2014/main" id="{47A998D2-1A87-7749-9B3F-93EA51110E98}"/>
              </a:ext>
            </a:extLst>
          </p:cNvPr>
          <p:cNvSpPr txBox="1"/>
          <p:nvPr/>
        </p:nvSpPr>
        <p:spPr>
          <a:xfrm>
            <a:off x="7001164" y="2551837"/>
            <a:ext cx="4535054" cy="2585323"/>
          </a:xfrm>
          <a:prstGeom prst="rect">
            <a:avLst/>
          </a:prstGeom>
          <a:noFill/>
        </p:spPr>
        <p:txBody>
          <a:bodyPr wrap="square">
            <a:spAutoFit/>
          </a:bodyPr>
          <a:lstStyle/>
          <a:p>
            <a:pPr marR="800" algn="l" rtl="0"/>
            <a:r>
              <a:rPr lang="en-US" sz="1800" b="0" i="0" u="none" strike="noStrike" baseline="0" dirty="0" err="1">
                <a:latin typeface="Century Gothic" panose="020B0502020202020204" pitchFamily="34" charset="0"/>
              </a:rPr>
              <a:t>Chizon</a:t>
            </a:r>
            <a:r>
              <a:rPr lang="en-US" sz="1800" b="0" i="0" u="none" strike="noStrike" baseline="0" dirty="0">
                <a:latin typeface="Century Gothic" panose="020B0502020202020204" pitchFamily="34" charset="0"/>
              </a:rPr>
              <a:t> 12:8  And prevailed not; neither was their place found anymore in heaven. </a:t>
            </a:r>
          </a:p>
          <a:p>
            <a:pPr marR="800" algn="l" rtl="0"/>
            <a:r>
              <a:rPr lang="en-US" sz="1800" b="0" i="0" u="none" strike="noStrike" baseline="0" dirty="0" err="1">
                <a:latin typeface="Century Gothic" panose="020B0502020202020204" pitchFamily="34" charset="0"/>
              </a:rPr>
              <a:t>Chizon</a:t>
            </a:r>
            <a:r>
              <a:rPr lang="en-US" sz="1800" b="0" i="0" u="none" strike="noStrike" baseline="0" dirty="0">
                <a:latin typeface="Century Gothic" panose="020B0502020202020204" pitchFamily="34" charset="0"/>
              </a:rPr>
              <a:t> 12:9  And the great dragon was cast out, that old serpent, called the Devil, and Satan, which </a:t>
            </a:r>
            <a:r>
              <a:rPr lang="en-US" sz="1800" b="0" i="0" u="none" strike="noStrike" baseline="0" dirty="0">
                <a:solidFill>
                  <a:srgbClr val="FFFF00"/>
                </a:solidFill>
                <a:latin typeface="Century Gothic" panose="020B0502020202020204" pitchFamily="34" charset="0"/>
              </a:rPr>
              <a:t>deceives</a:t>
            </a:r>
            <a:r>
              <a:rPr lang="en-US" sz="1800" b="0" i="0" u="none" strike="noStrike" baseline="0" dirty="0">
                <a:latin typeface="Century Gothic" panose="020B0502020202020204" pitchFamily="34" charset="0"/>
              </a:rPr>
              <a:t> the whole world: he was cast out into the earth, and his angels were cast out with him. </a:t>
            </a:r>
            <a:endParaRPr lang="de-DE" dirty="0"/>
          </a:p>
        </p:txBody>
      </p:sp>
      <p:sp>
        <p:nvSpPr>
          <p:cNvPr id="7" name="Foliennummernplatzhalter 6">
            <a:extLst>
              <a:ext uri="{FF2B5EF4-FFF2-40B4-BE49-F238E27FC236}">
                <a16:creationId xmlns:a16="http://schemas.microsoft.com/office/drawing/2014/main" id="{46F673AD-6C25-A9B7-FA5E-3E7156AA482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886982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70A26-CDB8-38D9-3F87-A647D000CF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DE8D94-F3F8-66D1-841B-6D12FC19F730}"/>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B90730B5-59BC-2D34-AE1A-CBBB763CB2B6}"/>
              </a:ext>
            </a:extLst>
          </p:cNvPr>
          <p:cNvSpPr txBox="1"/>
          <p:nvPr/>
        </p:nvSpPr>
        <p:spPr>
          <a:xfrm>
            <a:off x="685801" y="1985818"/>
            <a:ext cx="7684654" cy="1569660"/>
          </a:xfrm>
          <a:prstGeom prst="rect">
            <a:avLst/>
          </a:prstGeom>
          <a:noFill/>
        </p:spPr>
        <p:txBody>
          <a:bodyPr wrap="square">
            <a:spAutoFit/>
          </a:bodyPr>
          <a:lstStyle/>
          <a:p>
            <a:pPr marR="800" algn="l" rtl="0"/>
            <a:r>
              <a:rPr lang="en-US" sz="2400" dirty="0"/>
              <a:t>Iyov 41:21  His </a:t>
            </a:r>
            <a:r>
              <a:rPr lang="en-US" sz="2400" dirty="0">
                <a:solidFill>
                  <a:schemeClr val="accent6">
                    <a:lumMod val="60000"/>
                    <a:lumOff val="40000"/>
                  </a:schemeClr>
                </a:solidFill>
              </a:rPr>
              <a:t>breath kindles coals</a:t>
            </a:r>
            <a:r>
              <a:rPr lang="en-US" sz="2400" dirty="0"/>
              <a:t>, and a flame goes out of his mouth. </a:t>
            </a:r>
          </a:p>
          <a:p>
            <a:pPr marR="800" algn="l" rtl="0"/>
            <a:r>
              <a:rPr lang="en-US" sz="2400" dirty="0"/>
              <a:t>Iyov 41:22  </a:t>
            </a:r>
            <a:r>
              <a:rPr lang="en-US" sz="2400" dirty="0">
                <a:solidFill>
                  <a:schemeClr val="accent3">
                    <a:lumMod val="40000"/>
                    <a:lumOff val="60000"/>
                  </a:schemeClr>
                </a:solidFill>
              </a:rPr>
              <a:t>In his neck remains strength</a:t>
            </a:r>
            <a:r>
              <a:rPr lang="en-US" sz="2400" dirty="0"/>
              <a:t>, and sorrow is turned into joy before him. </a:t>
            </a:r>
          </a:p>
        </p:txBody>
      </p:sp>
      <p:sp>
        <p:nvSpPr>
          <p:cNvPr id="3" name="Foliennummernplatzhalter 2">
            <a:extLst>
              <a:ext uri="{FF2B5EF4-FFF2-40B4-BE49-F238E27FC236}">
                <a16:creationId xmlns:a16="http://schemas.microsoft.com/office/drawing/2014/main" id="{27813987-8848-6CC5-D9D9-D2B831B7E0D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Textfeld 3">
            <a:extLst>
              <a:ext uri="{FF2B5EF4-FFF2-40B4-BE49-F238E27FC236}">
                <a16:creationId xmlns:a16="http://schemas.microsoft.com/office/drawing/2014/main" id="{3AEDCEA4-2E37-E88B-D0EF-360385934965}"/>
              </a:ext>
            </a:extLst>
          </p:cNvPr>
          <p:cNvSpPr txBox="1"/>
          <p:nvPr/>
        </p:nvSpPr>
        <p:spPr>
          <a:xfrm>
            <a:off x="9199418" y="1985818"/>
            <a:ext cx="2798618" cy="4924425"/>
          </a:xfrm>
          <a:prstGeom prst="rect">
            <a:avLst/>
          </a:prstGeom>
          <a:noFill/>
        </p:spPr>
        <p:txBody>
          <a:bodyPr wrap="square" rtlCol="0">
            <a:spAutoFit/>
          </a:bodyPr>
          <a:lstStyle/>
          <a:p>
            <a:r>
              <a:rPr lang="de-DE" sz="2000" dirty="0" err="1">
                <a:solidFill>
                  <a:schemeClr val="accent6">
                    <a:lumMod val="60000"/>
                    <a:lumOff val="40000"/>
                  </a:schemeClr>
                </a:solidFill>
              </a:rPr>
              <a:t>Adding</a:t>
            </a:r>
            <a:r>
              <a:rPr lang="de-DE" sz="2000" dirty="0">
                <a:solidFill>
                  <a:schemeClr val="accent6">
                    <a:lumMod val="60000"/>
                    <a:lumOff val="40000"/>
                  </a:schemeClr>
                </a:solidFill>
              </a:rPr>
              <a:t> </a:t>
            </a:r>
            <a:r>
              <a:rPr lang="de-DE" sz="2000" dirty="0" err="1">
                <a:solidFill>
                  <a:schemeClr val="accent6">
                    <a:lumMod val="60000"/>
                    <a:lumOff val="40000"/>
                  </a:schemeClr>
                </a:solidFill>
              </a:rPr>
              <a:t>fuel</a:t>
            </a:r>
            <a:r>
              <a:rPr lang="de-DE" sz="2000" dirty="0">
                <a:solidFill>
                  <a:schemeClr val="accent6">
                    <a:lumMod val="60000"/>
                    <a:lumOff val="40000"/>
                  </a:schemeClr>
                </a:solidFill>
              </a:rPr>
              <a:t> to </a:t>
            </a:r>
            <a:r>
              <a:rPr lang="de-DE" sz="2000" dirty="0" err="1">
                <a:solidFill>
                  <a:schemeClr val="accent6">
                    <a:lumMod val="60000"/>
                    <a:lumOff val="40000"/>
                  </a:schemeClr>
                </a:solidFill>
              </a:rPr>
              <a:t>the</a:t>
            </a:r>
            <a:r>
              <a:rPr lang="de-DE" sz="2000" dirty="0">
                <a:solidFill>
                  <a:schemeClr val="accent6">
                    <a:lumMod val="60000"/>
                    <a:lumOff val="40000"/>
                  </a:schemeClr>
                </a:solidFill>
              </a:rPr>
              <a:t> </a:t>
            </a:r>
            <a:r>
              <a:rPr lang="de-DE" sz="2000" dirty="0" err="1">
                <a:solidFill>
                  <a:schemeClr val="accent6">
                    <a:lumMod val="60000"/>
                    <a:lumOff val="40000"/>
                  </a:schemeClr>
                </a:solidFill>
              </a:rPr>
              <a:t>fire</a:t>
            </a:r>
            <a:r>
              <a:rPr lang="de-DE" sz="2000" dirty="0">
                <a:solidFill>
                  <a:schemeClr val="accent6">
                    <a:lumMod val="60000"/>
                    <a:lumOff val="40000"/>
                  </a:schemeClr>
                </a:solidFill>
              </a:rPr>
              <a:t>,</a:t>
            </a:r>
          </a:p>
          <a:p>
            <a:r>
              <a:rPr lang="de-DE" sz="2000" dirty="0" err="1">
                <a:solidFill>
                  <a:schemeClr val="accent6">
                    <a:lumMod val="60000"/>
                    <a:lumOff val="40000"/>
                  </a:schemeClr>
                </a:solidFill>
              </a:rPr>
              <a:t>Exaggerating</a:t>
            </a:r>
            <a:r>
              <a:rPr lang="de-DE" sz="2000" dirty="0">
                <a:solidFill>
                  <a:schemeClr val="accent6">
                    <a:lumMod val="60000"/>
                    <a:lumOff val="40000"/>
                  </a:schemeClr>
                </a:solidFill>
              </a:rPr>
              <a:t>, </a:t>
            </a:r>
          </a:p>
          <a:p>
            <a:r>
              <a:rPr lang="de-DE" sz="2000" dirty="0" err="1">
                <a:solidFill>
                  <a:schemeClr val="accent6">
                    <a:lumMod val="60000"/>
                    <a:lumOff val="40000"/>
                  </a:schemeClr>
                </a:solidFill>
              </a:rPr>
              <a:t>Destructive</a:t>
            </a:r>
            <a:r>
              <a:rPr lang="de-DE" sz="2000" dirty="0">
                <a:solidFill>
                  <a:schemeClr val="accent6">
                    <a:lumMod val="60000"/>
                    <a:lumOff val="40000"/>
                  </a:schemeClr>
                </a:solidFill>
              </a:rPr>
              <a:t> </a:t>
            </a:r>
            <a:r>
              <a:rPr lang="de-DE" sz="2000" dirty="0" err="1">
                <a:solidFill>
                  <a:schemeClr val="accent6">
                    <a:lumMod val="60000"/>
                    <a:lumOff val="40000"/>
                  </a:schemeClr>
                </a:solidFill>
              </a:rPr>
              <a:t>speech</a:t>
            </a:r>
            <a:endParaRPr lang="de-DE" sz="2000" dirty="0">
              <a:solidFill>
                <a:schemeClr val="accent6">
                  <a:lumMod val="60000"/>
                  <a:lumOff val="40000"/>
                </a:schemeClr>
              </a:solidFill>
            </a:endParaRPr>
          </a:p>
          <a:p>
            <a:endParaRPr lang="de-DE" sz="2000" dirty="0"/>
          </a:p>
          <a:p>
            <a:r>
              <a:rPr lang="de-DE" sz="2000" dirty="0">
                <a:solidFill>
                  <a:schemeClr val="accent3">
                    <a:lumMod val="40000"/>
                    <a:lumOff val="60000"/>
                  </a:schemeClr>
                </a:solidFill>
              </a:rPr>
              <a:t>You grab/</a:t>
            </a:r>
            <a:r>
              <a:rPr lang="de-DE" sz="2000" dirty="0" err="1">
                <a:solidFill>
                  <a:schemeClr val="accent3">
                    <a:lumMod val="40000"/>
                    <a:lumOff val="60000"/>
                  </a:schemeClr>
                </a:solidFill>
              </a:rPr>
              <a:t>take</a:t>
            </a:r>
            <a:r>
              <a:rPr lang="de-DE" sz="2000" dirty="0">
                <a:solidFill>
                  <a:schemeClr val="accent3">
                    <a:lumMod val="40000"/>
                    <a:lumOff val="60000"/>
                  </a:schemeClr>
                </a:solidFill>
              </a:rPr>
              <a:t> a </a:t>
            </a:r>
            <a:r>
              <a:rPr lang="de-DE" sz="2000" dirty="0" err="1">
                <a:solidFill>
                  <a:schemeClr val="accent3">
                    <a:lumMod val="40000"/>
                    <a:lumOff val="60000"/>
                  </a:schemeClr>
                </a:solidFill>
              </a:rPr>
              <a:t>snake</a:t>
            </a:r>
            <a:r>
              <a:rPr lang="de-DE" sz="2000" dirty="0">
                <a:solidFill>
                  <a:schemeClr val="accent3">
                    <a:lumMod val="40000"/>
                    <a:lumOff val="60000"/>
                  </a:schemeClr>
                </a:solidFill>
              </a:rPr>
              <a:t> </a:t>
            </a:r>
            <a:r>
              <a:rPr lang="de-DE" sz="2000" dirty="0" err="1">
                <a:solidFill>
                  <a:schemeClr val="accent3">
                    <a:lumMod val="40000"/>
                    <a:lumOff val="60000"/>
                  </a:schemeClr>
                </a:solidFill>
              </a:rPr>
              <a:t>by</a:t>
            </a:r>
            <a:r>
              <a:rPr lang="de-DE" sz="2000" dirty="0">
                <a:solidFill>
                  <a:schemeClr val="accent3">
                    <a:lumMod val="40000"/>
                    <a:lumOff val="60000"/>
                  </a:schemeClr>
                </a:solidFill>
              </a:rPr>
              <a:t> </a:t>
            </a:r>
            <a:r>
              <a:rPr lang="de-DE" sz="2000" dirty="0" err="1">
                <a:solidFill>
                  <a:schemeClr val="accent3">
                    <a:lumMod val="40000"/>
                    <a:lumOff val="60000"/>
                  </a:schemeClr>
                </a:solidFill>
              </a:rPr>
              <a:t>the</a:t>
            </a:r>
            <a:r>
              <a:rPr lang="de-DE" sz="2000" dirty="0">
                <a:solidFill>
                  <a:schemeClr val="accent3">
                    <a:lumMod val="40000"/>
                    <a:lumOff val="60000"/>
                  </a:schemeClr>
                </a:solidFill>
              </a:rPr>
              <a:t> neck – </a:t>
            </a:r>
            <a:r>
              <a:rPr lang="de-DE" sz="2000" dirty="0" err="1">
                <a:solidFill>
                  <a:schemeClr val="accent3">
                    <a:lumMod val="40000"/>
                    <a:lumOff val="60000"/>
                  </a:schemeClr>
                </a:solidFill>
              </a:rPr>
              <a:t>take</a:t>
            </a:r>
            <a:r>
              <a:rPr lang="de-DE" sz="2000" dirty="0">
                <a:solidFill>
                  <a:schemeClr val="accent3">
                    <a:lumMod val="40000"/>
                    <a:lumOff val="60000"/>
                  </a:schemeClr>
                </a:solidFill>
              </a:rPr>
              <a:t> </a:t>
            </a:r>
            <a:r>
              <a:rPr lang="de-DE" sz="2000" dirty="0" err="1">
                <a:solidFill>
                  <a:schemeClr val="accent3">
                    <a:lumMod val="40000"/>
                    <a:lumOff val="60000"/>
                  </a:schemeClr>
                </a:solidFill>
              </a:rPr>
              <a:t>the</a:t>
            </a:r>
            <a:r>
              <a:rPr lang="de-DE" sz="2000" dirty="0">
                <a:solidFill>
                  <a:schemeClr val="accent3">
                    <a:lumMod val="40000"/>
                    <a:lumOff val="60000"/>
                  </a:schemeClr>
                </a:solidFill>
              </a:rPr>
              <a:t> </a:t>
            </a:r>
            <a:r>
              <a:rPr lang="de-DE" sz="2000" dirty="0" err="1">
                <a:solidFill>
                  <a:schemeClr val="accent3">
                    <a:lumMod val="40000"/>
                    <a:lumOff val="60000"/>
                  </a:schemeClr>
                </a:solidFill>
              </a:rPr>
              <a:t>strongman</a:t>
            </a:r>
            <a:r>
              <a:rPr lang="de-DE" sz="2000" dirty="0">
                <a:solidFill>
                  <a:schemeClr val="accent3">
                    <a:lumMod val="40000"/>
                    <a:lumOff val="60000"/>
                  </a:schemeClr>
                </a:solidFill>
              </a:rPr>
              <a:t> (</a:t>
            </a:r>
            <a:r>
              <a:rPr lang="de-DE" sz="2000" dirty="0" err="1">
                <a:solidFill>
                  <a:schemeClr val="accent3">
                    <a:lumMod val="40000"/>
                    <a:lumOff val="60000"/>
                  </a:schemeClr>
                </a:solidFill>
              </a:rPr>
              <a:t>rebellion</a:t>
            </a:r>
            <a:r>
              <a:rPr lang="de-DE" sz="2000" dirty="0">
                <a:solidFill>
                  <a:schemeClr val="accent3">
                    <a:lumMod val="40000"/>
                    <a:lumOff val="60000"/>
                  </a:schemeClr>
                </a:solidFill>
              </a:rPr>
              <a:t>)</a:t>
            </a:r>
          </a:p>
          <a:p>
            <a:r>
              <a:rPr lang="de-DE" sz="2000" dirty="0">
                <a:solidFill>
                  <a:schemeClr val="accent3">
                    <a:lumMod val="40000"/>
                    <a:lumOff val="60000"/>
                  </a:schemeClr>
                </a:solidFill>
              </a:rPr>
              <a:t>Place </a:t>
            </a:r>
            <a:r>
              <a:rPr lang="de-DE" sz="2000" dirty="0" err="1">
                <a:solidFill>
                  <a:schemeClr val="accent3">
                    <a:lumMod val="40000"/>
                    <a:lumOff val="60000"/>
                  </a:schemeClr>
                </a:solidFill>
              </a:rPr>
              <a:t>your</a:t>
            </a:r>
            <a:r>
              <a:rPr lang="de-DE" sz="2000" dirty="0">
                <a:solidFill>
                  <a:schemeClr val="accent3">
                    <a:lumMod val="40000"/>
                    <a:lumOff val="60000"/>
                  </a:schemeClr>
                </a:solidFill>
              </a:rPr>
              <a:t> </a:t>
            </a:r>
            <a:r>
              <a:rPr lang="de-DE" sz="2000" dirty="0" err="1">
                <a:solidFill>
                  <a:schemeClr val="accent3">
                    <a:lumMod val="40000"/>
                    <a:lumOff val="60000"/>
                  </a:schemeClr>
                </a:solidFill>
              </a:rPr>
              <a:t>hand</a:t>
            </a:r>
            <a:r>
              <a:rPr lang="de-DE" sz="2000" dirty="0">
                <a:solidFill>
                  <a:schemeClr val="accent3">
                    <a:lumMod val="40000"/>
                    <a:lumOff val="60000"/>
                  </a:schemeClr>
                </a:solidFill>
              </a:rPr>
              <a:t> on </a:t>
            </a:r>
            <a:r>
              <a:rPr lang="de-DE" sz="2000" dirty="0" err="1">
                <a:solidFill>
                  <a:schemeClr val="accent3">
                    <a:lumMod val="40000"/>
                    <a:lumOff val="60000"/>
                  </a:schemeClr>
                </a:solidFill>
              </a:rPr>
              <a:t>the</a:t>
            </a:r>
            <a:r>
              <a:rPr lang="de-DE" sz="2000" dirty="0">
                <a:solidFill>
                  <a:schemeClr val="accent3">
                    <a:lumMod val="40000"/>
                    <a:lumOff val="60000"/>
                  </a:schemeClr>
                </a:solidFill>
              </a:rPr>
              <a:t> back </a:t>
            </a:r>
            <a:r>
              <a:rPr lang="de-DE" sz="2000" dirty="0" err="1">
                <a:solidFill>
                  <a:schemeClr val="accent3">
                    <a:lumMod val="40000"/>
                    <a:lumOff val="60000"/>
                  </a:schemeClr>
                </a:solidFill>
              </a:rPr>
              <a:t>of</a:t>
            </a:r>
            <a:r>
              <a:rPr lang="de-DE" sz="2000" dirty="0">
                <a:solidFill>
                  <a:schemeClr val="accent3">
                    <a:lumMod val="40000"/>
                    <a:lumOff val="60000"/>
                  </a:schemeClr>
                </a:solidFill>
              </a:rPr>
              <a:t> </a:t>
            </a:r>
            <a:r>
              <a:rPr lang="de-DE" sz="2000" dirty="0" err="1">
                <a:solidFill>
                  <a:schemeClr val="accent3">
                    <a:lumMod val="40000"/>
                    <a:lumOff val="60000"/>
                  </a:schemeClr>
                </a:solidFill>
              </a:rPr>
              <a:t>your</a:t>
            </a:r>
            <a:r>
              <a:rPr lang="de-DE" sz="2000" dirty="0">
                <a:solidFill>
                  <a:schemeClr val="accent3">
                    <a:lumMod val="40000"/>
                    <a:lumOff val="60000"/>
                  </a:schemeClr>
                </a:solidFill>
              </a:rPr>
              <a:t> neck and cast </a:t>
            </a:r>
            <a:r>
              <a:rPr lang="de-DE" sz="2000" dirty="0" err="1">
                <a:solidFill>
                  <a:schemeClr val="accent3">
                    <a:lumMod val="40000"/>
                    <a:lumOff val="60000"/>
                  </a:schemeClr>
                </a:solidFill>
              </a:rPr>
              <a:t>it</a:t>
            </a:r>
            <a:r>
              <a:rPr lang="de-DE" sz="2000" dirty="0">
                <a:solidFill>
                  <a:schemeClr val="accent3">
                    <a:lumMod val="40000"/>
                    <a:lumOff val="60000"/>
                  </a:schemeClr>
                </a:solidFill>
              </a:rPr>
              <a:t> out. This </a:t>
            </a:r>
            <a:r>
              <a:rPr lang="de-DE" sz="2000" dirty="0" err="1">
                <a:solidFill>
                  <a:schemeClr val="accent3">
                    <a:lumMod val="40000"/>
                    <a:lumOff val="60000"/>
                  </a:schemeClr>
                </a:solidFill>
              </a:rPr>
              <a:t>is</a:t>
            </a:r>
            <a:r>
              <a:rPr lang="de-DE" sz="2000" dirty="0">
                <a:solidFill>
                  <a:schemeClr val="accent3">
                    <a:lumMod val="40000"/>
                    <a:lumOff val="60000"/>
                  </a:schemeClr>
                </a:solidFill>
              </a:rPr>
              <a:t> </a:t>
            </a:r>
            <a:r>
              <a:rPr lang="de-DE" sz="2000" dirty="0" err="1">
                <a:solidFill>
                  <a:schemeClr val="accent3">
                    <a:lumMod val="40000"/>
                    <a:lumOff val="60000"/>
                  </a:schemeClr>
                </a:solidFill>
              </a:rPr>
              <a:t>where</a:t>
            </a:r>
            <a:r>
              <a:rPr lang="de-DE" sz="2000" dirty="0">
                <a:solidFill>
                  <a:schemeClr val="accent3">
                    <a:lumMod val="40000"/>
                    <a:lumOff val="60000"/>
                  </a:schemeClr>
                </a:solidFill>
              </a:rPr>
              <a:t> </a:t>
            </a:r>
            <a:r>
              <a:rPr lang="de-DE" sz="2000" dirty="0" err="1">
                <a:solidFill>
                  <a:schemeClr val="accent3">
                    <a:lumMod val="40000"/>
                    <a:lumOff val="60000"/>
                  </a:schemeClr>
                </a:solidFill>
              </a:rPr>
              <a:t>it</a:t>
            </a:r>
            <a:r>
              <a:rPr lang="de-DE" sz="2000" dirty="0">
                <a:solidFill>
                  <a:schemeClr val="accent3">
                    <a:lumMod val="40000"/>
                    <a:lumOff val="60000"/>
                  </a:schemeClr>
                </a:solidFill>
              </a:rPr>
              <a:t> </a:t>
            </a:r>
            <a:r>
              <a:rPr lang="de-DE" sz="2000" dirty="0" err="1">
                <a:solidFill>
                  <a:schemeClr val="accent3">
                    <a:lumMod val="40000"/>
                    <a:lumOff val="60000"/>
                  </a:schemeClr>
                </a:solidFill>
              </a:rPr>
              <a:t>sits</a:t>
            </a:r>
            <a:r>
              <a:rPr lang="de-DE" sz="2000" dirty="0">
                <a:solidFill>
                  <a:schemeClr val="accent3">
                    <a:lumMod val="40000"/>
                    <a:lumOff val="60000"/>
                  </a:schemeClr>
                </a:solidFill>
              </a:rPr>
              <a:t>.</a:t>
            </a:r>
          </a:p>
          <a:p>
            <a:endParaRPr lang="de-DE" dirty="0"/>
          </a:p>
          <a:p>
            <a:endParaRPr lang="de-DE" dirty="0"/>
          </a:p>
          <a:p>
            <a:endParaRPr lang="de-DE" dirty="0"/>
          </a:p>
        </p:txBody>
      </p:sp>
    </p:spTree>
    <p:extLst>
      <p:ext uri="{BB962C8B-B14F-4D97-AF65-F5344CB8AC3E}">
        <p14:creationId xmlns:p14="http://schemas.microsoft.com/office/powerpoint/2010/main" val="1410413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EA71D-2DFF-BFB8-E2E6-6270A13B2C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B43033-48B8-2ECD-F0A5-880AB2290A9C}"/>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E9CD727B-F63F-C3B3-AE1B-FDA4AA649ACA}"/>
              </a:ext>
            </a:extLst>
          </p:cNvPr>
          <p:cNvSpPr txBox="1"/>
          <p:nvPr/>
        </p:nvSpPr>
        <p:spPr>
          <a:xfrm>
            <a:off x="685801" y="1985818"/>
            <a:ext cx="7684654" cy="3046988"/>
          </a:xfrm>
          <a:prstGeom prst="rect">
            <a:avLst/>
          </a:prstGeom>
          <a:noFill/>
        </p:spPr>
        <p:txBody>
          <a:bodyPr wrap="square">
            <a:spAutoFit/>
          </a:bodyPr>
          <a:lstStyle/>
          <a:p>
            <a:pPr marR="800" algn="l" rtl="0"/>
            <a:r>
              <a:rPr lang="en-US" sz="2400" dirty="0"/>
              <a:t>Iyov 41:23  The flakes of his flesh are joined together: they are firm in themselves; they cannot be moved. </a:t>
            </a:r>
          </a:p>
          <a:p>
            <a:pPr marR="800" algn="l" rtl="0"/>
            <a:r>
              <a:rPr lang="en-US" sz="2400" dirty="0"/>
              <a:t>Iyov 41:24  </a:t>
            </a:r>
            <a:r>
              <a:rPr lang="en-US" sz="2400" dirty="0">
                <a:solidFill>
                  <a:schemeClr val="accent5">
                    <a:lumMod val="60000"/>
                    <a:lumOff val="40000"/>
                  </a:schemeClr>
                </a:solidFill>
              </a:rPr>
              <a:t>His heart is as firm as a stone; yea, as hard as a piece of the nether millstone. </a:t>
            </a:r>
          </a:p>
          <a:p>
            <a:pPr marR="800" algn="l" rtl="0"/>
            <a:r>
              <a:rPr lang="en-US" sz="2400" dirty="0"/>
              <a:t>Iyov 41:25  When he raises up himself, the mighty are afraid: by reason of breakings they purify themselves. </a:t>
            </a:r>
            <a:endParaRPr lang="de-DE" sz="2400" dirty="0"/>
          </a:p>
        </p:txBody>
      </p:sp>
      <p:sp>
        <p:nvSpPr>
          <p:cNvPr id="3" name="Foliennummernplatzhalter 2">
            <a:extLst>
              <a:ext uri="{FF2B5EF4-FFF2-40B4-BE49-F238E27FC236}">
                <a16:creationId xmlns:a16="http://schemas.microsoft.com/office/drawing/2014/main" id="{7F04906B-2A91-287A-894C-140EEEF9E3D8}"/>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4" name="Textfeld 3">
            <a:extLst>
              <a:ext uri="{FF2B5EF4-FFF2-40B4-BE49-F238E27FC236}">
                <a16:creationId xmlns:a16="http://schemas.microsoft.com/office/drawing/2014/main" id="{E6FDE130-7816-6D4F-6253-46E3E17E08EF}"/>
              </a:ext>
            </a:extLst>
          </p:cNvPr>
          <p:cNvSpPr txBox="1"/>
          <p:nvPr/>
        </p:nvSpPr>
        <p:spPr>
          <a:xfrm>
            <a:off x="8452269" y="2065867"/>
            <a:ext cx="3627581" cy="4308872"/>
          </a:xfrm>
          <a:prstGeom prst="rect">
            <a:avLst/>
          </a:prstGeom>
          <a:noFill/>
        </p:spPr>
        <p:txBody>
          <a:bodyPr wrap="square" rtlCol="0">
            <a:spAutoFit/>
          </a:bodyPr>
          <a:lstStyle/>
          <a:p>
            <a:r>
              <a:rPr lang="de-DE" sz="2000" dirty="0">
                <a:solidFill>
                  <a:schemeClr val="accent5">
                    <a:lumMod val="60000"/>
                    <a:lumOff val="40000"/>
                  </a:schemeClr>
                </a:solidFill>
              </a:rPr>
              <a:t>Extreme </a:t>
            </a:r>
            <a:r>
              <a:rPr lang="de-DE" sz="2000" dirty="0" err="1">
                <a:solidFill>
                  <a:schemeClr val="accent5">
                    <a:lumMod val="60000"/>
                    <a:lumOff val="40000"/>
                  </a:schemeClr>
                </a:solidFill>
              </a:rPr>
              <a:t>hardness</a:t>
            </a:r>
            <a:r>
              <a:rPr lang="de-DE" sz="2000" dirty="0">
                <a:solidFill>
                  <a:schemeClr val="accent5">
                    <a:lumMod val="60000"/>
                    <a:lumOff val="40000"/>
                  </a:schemeClr>
                </a:solidFill>
              </a:rPr>
              <a:t> </a:t>
            </a:r>
            <a:r>
              <a:rPr lang="de-DE" sz="2000" dirty="0" err="1">
                <a:solidFill>
                  <a:schemeClr val="accent5">
                    <a:lumMod val="60000"/>
                    <a:lumOff val="40000"/>
                  </a:schemeClr>
                </a:solidFill>
              </a:rPr>
              <a:t>of</a:t>
            </a:r>
            <a:r>
              <a:rPr lang="de-DE" sz="2000" dirty="0">
                <a:solidFill>
                  <a:schemeClr val="accent5">
                    <a:lumMod val="60000"/>
                    <a:lumOff val="40000"/>
                  </a:schemeClr>
                </a:solidFill>
              </a:rPr>
              <a:t> </a:t>
            </a:r>
            <a:r>
              <a:rPr lang="de-DE" sz="2000" dirty="0" err="1">
                <a:solidFill>
                  <a:schemeClr val="accent5">
                    <a:lumMod val="60000"/>
                    <a:lumOff val="40000"/>
                  </a:schemeClr>
                </a:solidFill>
              </a:rPr>
              <a:t>heart</a:t>
            </a:r>
            <a:endParaRPr lang="de-DE" sz="2000" dirty="0">
              <a:solidFill>
                <a:schemeClr val="accent5">
                  <a:lumMod val="60000"/>
                  <a:lumOff val="40000"/>
                </a:schemeClr>
              </a:solidFill>
            </a:endParaRPr>
          </a:p>
          <a:p>
            <a:r>
              <a:rPr lang="en-US" sz="2000" dirty="0">
                <a:solidFill>
                  <a:schemeClr val="accent5">
                    <a:lumMod val="60000"/>
                    <a:lumOff val="40000"/>
                  </a:schemeClr>
                </a:solidFill>
              </a:rPr>
              <a:t>Joh 12:40  He has blinded their eyes, and hardened their heart; that they should not see with their eyes, nor understand with their heart, and turn back, and I should heal them. </a:t>
            </a:r>
          </a:p>
          <a:p>
            <a:r>
              <a:rPr lang="en-US" sz="2000" dirty="0">
                <a:solidFill>
                  <a:schemeClr val="accent5">
                    <a:lumMod val="60000"/>
                    <a:lumOff val="40000"/>
                  </a:schemeClr>
                </a:solidFill>
              </a:rPr>
              <a:t>Joh 12:41  These things said Yesha`yahu, when he saw his glory, and spoke of him. </a:t>
            </a:r>
            <a:endParaRPr lang="de-DE" sz="2000" dirty="0">
              <a:solidFill>
                <a:schemeClr val="accent5">
                  <a:lumMod val="60000"/>
                  <a:lumOff val="40000"/>
                </a:schemeClr>
              </a:solidFill>
            </a:endParaRPr>
          </a:p>
          <a:p>
            <a:endParaRPr lang="de-DE" dirty="0"/>
          </a:p>
          <a:p>
            <a:endParaRPr lang="de-DE" dirty="0"/>
          </a:p>
          <a:p>
            <a:endParaRPr lang="de-DE" dirty="0"/>
          </a:p>
        </p:txBody>
      </p:sp>
    </p:spTree>
    <p:extLst>
      <p:ext uri="{BB962C8B-B14F-4D97-AF65-F5344CB8AC3E}">
        <p14:creationId xmlns:p14="http://schemas.microsoft.com/office/powerpoint/2010/main" val="2763835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6F019-67AC-4665-0AE3-4474147136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0E515D-63F8-E8A2-23B9-6DF522E34C55}"/>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9512199E-AAA2-C1FA-7369-BDBA7771C163}"/>
              </a:ext>
            </a:extLst>
          </p:cNvPr>
          <p:cNvSpPr txBox="1"/>
          <p:nvPr/>
        </p:nvSpPr>
        <p:spPr>
          <a:xfrm>
            <a:off x="685801" y="2462748"/>
            <a:ext cx="7987144" cy="3785652"/>
          </a:xfrm>
          <a:prstGeom prst="rect">
            <a:avLst/>
          </a:prstGeom>
          <a:noFill/>
        </p:spPr>
        <p:txBody>
          <a:bodyPr wrap="square">
            <a:spAutoFit/>
          </a:bodyPr>
          <a:lstStyle/>
          <a:p>
            <a:pPr marR="800" algn="l" rtl="0"/>
            <a:r>
              <a:rPr lang="en-US" sz="2400" dirty="0"/>
              <a:t>Iyov 41:26  The sword of him that lays at him cannot hold: the spear, the dart, nor a coat of armor. </a:t>
            </a:r>
          </a:p>
          <a:p>
            <a:pPr marR="800" algn="l" rtl="0"/>
            <a:r>
              <a:rPr lang="en-US" sz="2400" dirty="0"/>
              <a:t>Iyov 41:27  He esteems iron as straw, and brass as rotten wood. </a:t>
            </a:r>
          </a:p>
          <a:p>
            <a:pPr marR="800" algn="l" rtl="0"/>
            <a:r>
              <a:rPr lang="en-US" sz="2400" dirty="0"/>
              <a:t>Iyov 41:28  The arrow cannot make him flee: slingstones are turned with him into stubble. </a:t>
            </a:r>
          </a:p>
          <a:p>
            <a:pPr marR="800" algn="l" rtl="0"/>
            <a:r>
              <a:rPr lang="en-US" sz="2400" dirty="0"/>
              <a:t>Iyov 41:29  Darts are counted as stubble: he laughs at the shaking of a spear. </a:t>
            </a:r>
          </a:p>
          <a:p>
            <a:pPr marR="800" algn="l" rtl="0"/>
            <a:r>
              <a:rPr lang="en-US" sz="2400" dirty="0"/>
              <a:t>Iyov 41:30  Sharp stones are under him: he spreads sharp pointed things upon the mire. </a:t>
            </a:r>
            <a:endParaRPr lang="de-DE" sz="2400" dirty="0"/>
          </a:p>
        </p:txBody>
      </p:sp>
      <p:sp>
        <p:nvSpPr>
          <p:cNvPr id="3" name="Foliennummernplatzhalter 2">
            <a:extLst>
              <a:ext uri="{FF2B5EF4-FFF2-40B4-BE49-F238E27FC236}">
                <a16:creationId xmlns:a16="http://schemas.microsoft.com/office/drawing/2014/main" id="{28E4BB99-E62A-F142-C9BF-52755A4A4F0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4" name="Textfeld 3">
            <a:extLst>
              <a:ext uri="{FF2B5EF4-FFF2-40B4-BE49-F238E27FC236}">
                <a16:creationId xmlns:a16="http://schemas.microsoft.com/office/drawing/2014/main" id="{FF674FA0-98A2-309A-BD55-0A68247ED3C8}"/>
              </a:ext>
            </a:extLst>
          </p:cNvPr>
          <p:cNvSpPr txBox="1"/>
          <p:nvPr/>
        </p:nvSpPr>
        <p:spPr>
          <a:xfrm>
            <a:off x="9402618" y="2854036"/>
            <a:ext cx="2281382" cy="923330"/>
          </a:xfrm>
          <a:prstGeom prst="rect">
            <a:avLst/>
          </a:prstGeom>
          <a:noFill/>
        </p:spPr>
        <p:txBody>
          <a:bodyPr wrap="square" rtlCol="0">
            <a:spAutoFit/>
          </a:bodyPr>
          <a:lstStyle/>
          <a:p>
            <a:r>
              <a:rPr lang="de-DE" dirty="0" err="1"/>
              <a:t>Our</a:t>
            </a:r>
            <a:r>
              <a:rPr lang="de-DE" dirty="0"/>
              <a:t> </a:t>
            </a:r>
            <a:r>
              <a:rPr lang="de-DE" dirty="0" err="1"/>
              <a:t>warfare</a:t>
            </a:r>
            <a:r>
              <a:rPr lang="de-DE" dirty="0"/>
              <a:t> </a:t>
            </a:r>
            <a:r>
              <a:rPr lang="de-DE" dirty="0" err="1"/>
              <a:t>is</a:t>
            </a:r>
            <a:r>
              <a:rPr lang="de-DE" dirty="0"/>
              <a:t> not </a:t>
            </a:r>
            <a:r>
              <a:rPr lang="de-DE" dirty="0" err="1"/>
              <a:t>carnal</a:t>
            </a:r>
            <a:r>
              <a:rPr lang="de-DE" dirty="0"/>
              <a:t>, but spiritual. </a:t>
            </a:r>
          </a:p>
        </p:txBody>
      </p:sp>
    </p:spTree>
    <p:extLst>
      <p:ext uri="{BB962C8B-B14F-4D97-AF65-F5344CB8AC3E}">
        <p14:creationId xmlns:p14="http://schemas.microsoft.com/office/powerpoint/2010/main" val="328042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D311B-7BCF-D5F0-DDAD-A3857D51EE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EE5DD3-FC5B-C1CB-7A00-714BB9E381AA}"/>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0AD55A2C-19DD-716D-52D9-48D1A1F83E9F}"/>
              </a:ext>
            </a:extLst>
          </p:cNvPr>
          <p:cNvSpPr txBox="1"/>
          <p:nvPr/>
        </p:nvSpPr>
        <p:spPr>
          <a:xfrm>
            <a:off x="685801" y="2514876"/>
            <a:ext cx="7684654" cy="3046988"/>
          </a:xfrm>
          <a:prstGeom prst="rect">
            <a:avLst/>
          </a:prstGeom>
          <a:noFill/>
        </p:spPr>
        <p:txBody>
          <a:bodyPr wrap="square">
            <a:spAutoFit/>
          </a:bodyPr>
          <a:lstStyle/>
          <a:p>
            <a:pPr marR="800" algn="l" rtl="0"/>
            <a:r>
              <a:rPr lang="en-US" sz="2400" dirty="0"/>
              <a:t>Iyov 41:31  He makes the deep to boil like a pot: he makes the sea like a pot of ointment. </a:t>
            </a:r>
          </a:p>
          <a:p>
            <a:pPr marR="800" algn="l" rtl="0"/>
            <a:r>
              <a:rPr lang="en-US" sz="2400" dirty="0"/>
              <a:t>Iyov 41:32  He makes a path to shine after him; one would think the deep to be hoary. </a:t>
            </a:r>
          </a:p>
          <a:p>
            <a:pPr marR="800" algn="l" rtl="0"/>
            <a:r>
              <a:rPr lang="en-US" sz="2400" dirty="0"/>
              <a:t>Iyov 41:33  Upon earth there is not his like, who is made without fear. </a:t>
            </a:r>
          </a:p>
          <a:p>
            <a:pPr marR="800" algn="l" rtl="0"/>
            <a:r>
              <a:rPr lang="en-US" sz="2400" dirty="0"/>
              <a:t>Iyov 41:34  He beholds all high things: he is a </a:t>
            </a:r>
            <a:r>
              <a:rPr lang="en-US" sz="2400" dirty="0">
                <a:solidFill>
                  <a:srgbClr val="FFC000"/>
                </a:solidFill>
              </a:rPr>
              <a:t>king</a:t>
            </a:r>
            <a:r>
              <a:rPr lang="en-US" sz="2400" dirty="0"/>
              <a:t> over all the children of </a:t>
            </a:r>
            <a:r>
              <a:rPr lang="en-US" sz="2400" dirty="0">
                <a:solidFill>
                  <a:srgbClr val="FFFF00"/>
                </a:solidFill>
              </a:rPr>
              <a:t>pride</a:t>
            </a:r>
            <a:r>
              <a:rPr lang="en-US" sz="2400" dirty="0"/>
              <a:t>. </a:t>
            </a:r>
            <a:endParaRPr lang="de-DE" sz="2400" dirty="0"/>
          </a:p>
        </p:txBody>
      </p:sp>
      <p:sp>
        <p:nvSpPr>
          <p:cNvPr id="4" name="Foliennummernplatzhalter 3">
            <a:extLst>
              <a:ext uri="{FF2B5EF4-FFF2-40B4-BE49-F238E27FC236}">
                <a16:creationId xmlns:a16="http://schemas.microsoft.com/office/drawing/2014/main" id="{4A09738B-FA38-61A5-D028-EB64149E9AE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3" name="Textfeld 2">
            <a:extLst>
              <a:ext uri="{FF2B5EF4-FFF2-40B4-BE49-F238E27FC236}">
                <a16:creationId xmlns:a16="http://schemas.microsoft.com/office/drawing/2014/main" id="{1BE38DDC-9E95-B196-F866-7D2F0B64BCA5}"/>
              </a:ext>
            </a:extLst>
          </p:cNvPr>
          <p:cNvSpPr txBox="1"/>
          <p:nvPr/>
        </p:nvSpPr>
        <p:spPr>
          <a:xfrm>
            <a:off x="8802255" y="2731254"/>
            <a:ext cx="3195782" cy="3139321"/>
          </a:xfrm>
          <a:prstGeom prst="rect">
            <a:avLst/>
          </a:prstGeom>
          <a:noFill/>
        </p:spPr>
        <p:txBody>
          <a:bodyPr wrap="square" rtlCol="0">
            <a:spAutoFit/>
          </a:bodyPr>
          <a:lstStyle/>
          <a:p>
            <a:r>
              <a:rPr lang="de-DE" dirty="0">
                <a:solidFill>
                  <a:schemeClr val="accent5">
                    <a:lumMod val="60000"/>
                    <a:lumOff val="40000"/>
                  </a:schemeClr>
                </a:solidFill>
              </a:rPr>
              <a:t>Order, </a:t>
            </a:r>
            <a:r>
              <a:rPr lang="de-DE" dirty="0" err="1">
                <a:solidFill>
                  <a:schemeClr val="accent5">
                    <a:lumMod val="60000"/>
                    <a:lumOff val="40000"/>
                  </a:schemeClr>
                </a:solidFill>
              </a:rPr>
              <a:t>position</a:t>
            </a:r>
            <a:r>
              <a:rPr lang="de-DE" dirty="0">
                <a:solidFill>
                  <a:schemeClr val="accent5">
                    <a:lumMod val="60000"/>
                    <a:lumOff val="40000"/>
                  </a:schemeClr>
                </a:solidFill>
              </a:rPr>
              <a:t> </a:t>
            </a:r>
            <a:r>
              <a:rPr lang="de-DE" dirty="0" err="1">
                <a:solidFill>
                  <a:schemeClr val="accent5">
                    <a:lumMod val="60000"/>
                    <a:lumOff val="40000"/>
                  </a:schemeClr>
                </a:solidFill>
              </a:rPr>
              <a:t>ranking</a:t>
            </a:r>
            <a:r>
              <a:rPr lang="de-DE" dirty="0">
                <a:solidFill>
                  <a:schemeClr val="accent5">
                    <a:lumMod val="60000"/>
                    <a:lumOff val="40000"/>
                  </a:schemeClr>
                </a:solidFill>
              </a:rPr>
              <a:t> </a:t>
            </a:r>
            <a:r>
              <a:rPr lang="de-DE" dirty="0" err="1">
                <a:solidFill>
                  <a:schemeClr val="accent5">
                    <a:lumMod val="60000"/>
                    <a:lumOff val="40000"/>
                  </a:schemeClr>
                </a:solidFill>
              </a:rPr>
              <a:t>within</a:t>
            </a:r>
            <a:r>
              <a:rPr lang="de-DE" dirty="0">
                <a:solidFill>
                  <a:schemeClr val="accent5">
                    <a:lumMod val="60000"/>
                    <a:lumOff val="40000"/>
                  </a:schemeClr>
                </a:solidFill>
              </a:rPr>
              <a:t> </a:t>
            </a:r>
            <a:r>
              <a:rPr lang="de-DE" dirty="0" err="1">
                <a:solidFill>
                  <a:schemeClr val="accent5">
                    <a:lumMod val="60000"/>
                    <a:lumOff val="40000"/>
                  </a:schemeClr>
                </a:solidFill>
              </a:rPr>
              <a:t>the</a:t>
            </a:r>
            <a:r>
              <a:rPr lang="de-DE" dirty="0">
                <a:solidFill>
                  <a:schemeClr val="accent5">
                    <a:lumMod val="60000"/>
                    <a:lumOff val="40000"/>
                  </a:schemeClr>
                </a:solidFill>
              </a:rPr>
              <a:t> </a:t>
            </a:r>
            <a:r>
              <a:rPr lang="de-DE" dirty="0" err="1">
                <a:solidFill>
                  <a:schemeClr val="accent5">
                    <a:lumMod val="60000"/>
                    <a:lumOff val="40000"/>
                  </a:schemeClr>
                </a:solidFill>
              </a:rPr>
              <a:t>demonic</a:t>
            </a:r>
            <a:r>
              <a:rPr lang="de-DE" dirty="0">
                <a:solidFill>
                  <a:schemeClr val="accent5">
                    <a:lumMod val="60000"/>
                    <a:lumOff val="40000"/>
                  </a:schemeClr>
                </a:solidFill>
              </a:rPr>
              <a:t> </a:t>
            </a:r>
            <a:r>
              <a:rPr lang="de-DE" dirty="0" err="1">
                <a:solidFill>
                  <a:schemeClr val="accent5">
                    <a:lumMod val="60000"/>
                    <a:lumOff val="40000"/>
                  </a:schemeClr>
                </a:solidFill>
              </a:rPr>
              <a:t>realm</a:t>
            </a:r>
            <a:endParaRPr lang="de-DE" dirty="0">
              <a:solidFill>
                <a:schemeClr val="accent5">
                  <a:lumMod val="60000"/>
                  <a:lumOff val="40000"/>
                </a:schemeClr>
              </a:solidFill>
            </a:endParaRPr>
          </a:p>
          <a:p>
            <a:endParaRPr lang="de-DE" dirty="0">
              <a:solidFill>
                <a:schemeClr val="accent5">
                  <a:lumMod val="60000"/>
                  <a:lumOff val="40000"/>
                </a:schemeClr>
              </a:solidFill>
            </a:endParaRPr>
          </a:p>
          <a:p>
            <a:r>
              <a:rPr lang="de-DE" dirty="0" err="1">
                <a:solidFill>
                  <a:schemeClr val="accent5">
                    <a:lumMod val="60000"/>
                    <a:lumOff val="40000"/>
                  </a:schemeClr>
                </a:solidFill>
              </a:rPr>
              <a:t>We</a:t>
            </a:r>
            <a:r>
              <a:rPr lang="de-DE" dirty="0">
                <a:solidFill>
                  <a:schemeClr val="accent5">
                    <a:lumMod val="60000"/>
                    <a:lumOff val="40000"/>
                  </a:schemeClr>
                </a:solidFill>
              </a:rPr>
              <a:t> bind </a:t>
            </a:r>
            <a:r>
              <a:rPr lang="de-DE" dirty="0" err="1">
                <a:solidFill>
                  <a:schemeClr val="accent5">
                    <a:lumMod val="60000"/>
                    <a:lumOff val="40000"/>
                  </a:schemeClr>
                </a:solidFill>
              </a:rPr>
              <a:t>the</a:t>
            </a:r>
            <a:r>
              <a:rPr lang="de-DE" dirty="0">
                <a:solidFill>
                  <a:schemeClr val="accent5">
                    <a:lumMod val="60000"/>
                    <a:lumOff val="40000"/>
                  </a:schemeClr>
                </a:solidFill>
              </a:rPr>
              <a:t> strong man </a:t>
            </a:r>
          </a:p>
          <a:p>
            <a:r>
              <a:rPr lang="en-US" dirty="0">
                <a:solidFill>
                  <a:schemeClr val="accent5">
                    <a:lumMod val="60000"/>
                    <a:lumOff val="40000"/>
                  </a:schemeClr>
                </a:solidFill>
              </a:rPr>
              <a:t>Mat 12:29  Or else how can one enter into a strong man's house, and spoil his goods, except he first bind the strong man? And then he will spoil his house. </a:t>
            </a:r>
            <a:endParaRPr lang="de-DE" dirty="0">
              <a:solidFill>
                <a:schemeClr val="accent5">
                  <a:lumMod val="60000"/>
                  <a:lumOff val="40000"/>
                </a:schemeClr>
              </a:solidFill>
            </a:endParaRPr>
          </a:p>
        </p:txBody>
      </p:sp>
    </p:spTree>
    <p:extLst>
      <p:ext uri="{BB962C8B-B14F-4D97-AF65-F5344CB8AC3E}">
        <p14:creationId xmlns:p14="http://schemas.microsoft.com/office/powerpoint/2010/main" val="1110598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50E4F-4CED-2682-9B0F-4FACF16FDA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542A10-00E7-D5DB-39A0-15F6C7D95BA2}"/>
              </a:ext>
            </a:extLst>
          </p:cNvPr>
          <p:cNvSpPr>
            <a:spLocks noGrp="1"/>
          </p:cNvSpPr>
          <p:nvPr>
            <p:ph type="title"/>
          </p:nvPr>
        </p:nvSpPr>
        <p:spPr/>
        <p:txBody>
          <a:bodyPr/>
          <a:lstStyle/>
          <a:p>
            <a:r>
              <a:rPr lang="de-DE" dirty="0"/>
              <a:t>Leviathan – </a:t>
            </a:r>
            <a:r>
              <a:rPr lang="de-DE" dirty="0" err="1"/>
              <a:t>it‘s</a:t>
            </a:r>
            <a:r>
              <a:rPr lang="de-DE" dirty="0"/>
              <a:t> </a:t>
            </a:r>
            <a:r>
              <a:rPr lang="de-DE" dirty="0" err="1"/>
              <a:t>works</a:t>
            </a:r>
            <a:r>
              <a:rPr lang="de-DE" dirty="0"/>
              <a:t> in IYOV 41</a:t>
            </a:r>
          </a:p>
        </p:txBody>
      </p:sp>
      <p:sp>
        <p:nvSpPr>
          <p:cNvPr id="6" name="Textfeld 5">
            <a:extLst>
              <a:ext uri="{FF2B5EF4-FFF2-40B4-BE49-F238E27FC236}">
                <a16:creationId xmlns:a16="http://schemas.microsoft.com/office/drawing/2014/main" id="{14A6834D-0E70-2AB1-DB17-E6A86F422DB5}"/>
              </a:ext>
            </a:extLst>
          </p:cNvPr>
          <p:cNvSpPr txBox="1"/>
          <p:nvPr/>
        </p:nvSpPr>
        <p:spPr>
          <a:xfrm>
            <a:off x="611910" y="2084923"/>
            <a:ext cx="11182926" cy="4893647"/>
          </a:xfrm>
          <a:prstGeom prst="rect">
            <a:avLst/>
          </a:prstGeom>
          <a:noFill/>
        </p:spPr>
        <p:txBody>
          <a:bodyPr wrap="square">
            <a:spAutoFit/>
          </a:bodyPr>
          <a:lstStyle/>
          <a:p>
            <a:pPr marR="800" algn="l" rtl="0"/>
            <a:r>
              <a:rPr lang="en-US" sz="2400" dirty="0"/>
              <a:t>Pro 13:10  Only by </a:t>
            </a:r>
            <a:r>
              <a:rPr lang="en-US" sz="2400" dirty="0">
                <a:solidFill>
                  <a:srgbClr val="FFFF00"/>
                </a:solidFill>
              </a:rPr>
              <a:t>pride</a:t>
            </a:r>
            <a:r>
              <a:rPr lang="en-US" sz="2400" dirty="0"/>
              <a:t> comes </a:t>
            </a:r>
            <a:r>
              <a:rPr lang="en-US" sz="2400" dirty="0">
                <a:solidFill>
                  <a:srgbClr val="FFFF00"/>
                </a:solidFill>
              </a:rPr>
              <a:t>contention</a:t>
            </a:r>
            <a:r>
              <a:rPr lang="en-US" sz="2400" dirty="0"/>
              <a:t>: but with the well advised is wisdom. </a:t>
            </a:r>
          </a:p>
          <a:p>
            <a:pPr marR="800" algn="l" rtl="0"/>
            <a:endParaRPr lang="en-US" sz="2400" dirty="0"/>
          </a:p>
          <a:p>
            <a:pPr marR="800" algn="l" rtl="0"/>
            <a:r>
              <a:rPr lang="en-US" sz="2400" dirty="0"/>
              <a:t>Pro 16:18  </a:t>
            </a:r>
            <a:r>
              <a:rPr lang="en-US" sz="2400" dirty="0">
                <a:solidFill>
                  <a:srgbClr val="FFFF00"/>
                </a:solidFill>
              </a:rPr>
              <a:t>Pride</a:t>
            </a:r>
            <a:r>
              <a:rPr lang="en-US" sz="2400" dirty="0"/>
              <a:t> goes before </a:t>
            </a:r>
            <a:r>
              <a:rPr lang="en-US" sz="2400" dirty="0">
                <a:solidFill>
                  <a:srgbClr val="FFFF00"/>
                </a:solidFill>
              </a:rPr>
              <a:t>destruction</a:t>
            </a:r>
            <a:r>
              <a:rPr lang="en-US" sz="2400" dirty="0"/>
              <a:t>, and a haughty ruach before </a:t>
            </a:r>
            <a:r>
              <a:rPr lang="en-US" sz="2400" dirty="0">
                <a:solidFill>
                  <a:srgbClr val="FFFF00"/>
                </a:solidFill>
              </a:rPr>
              <a:t>a fall</a:t>
            </a:r>
            <a:r>
              <a:rPr lang="en-US" sz="2400" dirty="0"/>
              <a:t>. </a:t>
            </a:r>
          </a:p>
          <a:p>
            <a:pPr marR="800" algn="l" rtl="0"/>
            <a:r>
              <a:rPr lang="en-US" sz="2400" dirty="0"/>
              <a:t>Pro 16:19  Better it is to be of a humble ruach with the lowly, than to divide the spoil </a:t>
            </a:r>
            <a:r>
              <a:rPr lang="en-US" sz="2400" dirty="0">
                <a:solidFill>
                  <a:srgbClr val="FFFF00"/>
                </a:solidFill>
              </a:rPr>
              <a:t>with the proud</a:t>
            </a:r>
            <a:r>
              <a:rPr lang="en-US" sz="2400" dirty="0"/>
              <a:t>. </a:t>
            </a:r>
          </a:p>
          <a:p>
            <a:pPr marR="800" algn="l" rtl="0"/>
            <a:endParaRPr lang="en-US" sz="2400" dirty="0"/>
          </a:p>
          <a:p>
            <a:pPr marR="800" algn="l" rtl="0"/>
            <a:r>
              <a:rPr lang="en-US" sz="2400" dirty="0"/>
              <a:t>1Jn 2:16  For all that is in the world, the lust of the flesh, and the lust of the eyes, and the </a:t>
            </a:r>
            <a:r>
              <a:rPr lang="en-US" sz="2400" dirty="0">
                <a:solidFill>
                  <a:srgbClr val="FFFF00"/>
                </a:solidFill>
              </a:rPr>
              <a:t>pride of life, is not of the Father</a:t>
            </a:r>
            <a:r>
              <a:rPr lang="en-US" sz="2400" dirty="0"/>
              <a:t>, but is of the world. </a:t>
            </a:r>
          </a:p>
          <a:p>
            <a:pPr marR="800" algn="l" rtl="0"/>
            <a:endParaRPr lang="en-US" sz="2400" dirty="0"/>
          </a:p>
          <a:p>
            <a:pPr marR="800"/>
            <a:r>
              <a:rPr lang="en-US" sz="2400" dirty="0"/>
              <a:t>Yir 48:29, Yes 16:6  </a:t>
            </a:r>
            <a:r>
              <a:rPr lang="en-US" sz="2400" dirty="0">
                <a:solidFill>
                  <a:srgbClr val="FFFF00"/>
                </a:solidFill>
              </a:rPr>
              <a:t>pride of </a:t>
            </a:r>
            <a:r>
              <a:rPr lang="en-US" sz="2400" dirty="0" err="1">
                <a:solidFill>
                  <a:srgbClr val="FFFF00"/>
                </a:solidFill>
              </a:rPr>
              <a:t>Moav</a:t>
            </a:r>
            <a:r>
              <a:rPr lang="en-US" sz="2400" dirty="0">
                <a:solidFill>
                  <a:srgbClr val="FFFF00"/>
                </a:solidFill>
              </a:rPr>
              <a:t> </a:t>
            </a:r>
            <a:r>
              <a:rPr lang="en-US" sz="2400" dirty="0"/>
              <a:t>(can also be a national level demon)</a:t>
            </a:r>
          </a:p>
          <a:p>
            <a:pPr marR="800" algn="l" rtl="0"/>
            <a:endParaRPr lang="de-DE" sz="2400" dirty="0"/>
          </a:p>
        </p:txBody>
      </p:sp>
      <p:sp>
        <p:nvSpPr>
          <p:cNvPr id="4" name="Foliennummernplatzhalter 3">
            <a:extLst>
              <a:ext uri="{FF2B5EF4-FFF2-40B4-BE49-F238E27FC236}">
                <a16:creationId xmlns:a16="http://schemas.microsoft.com/office/drawing/2014/main" id="{6897A766-40E9-9809-C011-12FB035AF4FB}"/>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275809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AF32-29D6-90E3-2D0B-1245EF41933A}"/>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4432FAF8-9D8A-3B24-1746-A7640B98C863}"/>
              </a:ext>
            </a:extLst>
          </p:cNvPr>
          <p:cNvSpPr txBox="1"/>
          <p:nvPr/>
        </p:nvSpPr>
        <p:spPr>
          <a:xfrm>
            <a:off x="611910" y="2084923"/>
            <a:ext cx="11182926" cy="830997"/>
          </a:xfrm>
          <a:prstGeom prst="rect">
            <a:avLst/>
          </a:prstGeom>
          <a:noFill/>
        </p:spPr>
        <p:txBody>
          <a:bodyPr wrap="square">
            <a:spAutoFit/>
          </a:bodyPr>
          <a:lstStyle/>
          <a:p>
            <a:pPr marR="800" algn="l" rtl="0"/>
            <a:endParaRPr lang="en-US" sz="2400" dirty="0"/>
          </a:p>
          <a:p>
            <a:pPr marR="800" algn="l" rtl="0"/>
            <a:endParaRPr lang="de-DE" sz="2400" dirty="0"/>
          </a:p>
        </p:txBody>
      </p:sp>
      <p:sp>
        <p:nvSpPr>
          <p:cNvPr id="4" name="Foliennummernplatzhalter 3">
            <a:extLst>
              <a:ext uri="{FF2B5EF4-FFF2-40B4-BE49-F238E27FC236}">
                <a16:creationId xmlns:a16="http://schemas.microsoft.com/office/drawing/2014/main" id="{CCAD45C8-F21A-1CF2-0B67-ACDF4DA1E50E}"/>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50805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50C8-F576-D16F-ED64-22011C1A5A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65DD48-ECBD-2AF6-B884-C72C59DBBCDF}"/>
              </a:ext>
            </a:extLst>
          </p:cNvPr>
          <p:cNvSpPr>
            <a:spLocks noGrp="1"/>
          </p:cNvSpPr>
          <p:nvPr>
            <p:ph type="title"/>
          </p:nvPr>
        </p:nvSpPr>
        <p:spPr/>
        <p:txBody>
          <a:bodyPr/>
          <a:lstStyle/>
          <a:p>
            <a:r>
              <a:rPr lang="de-DE" dirty="0"/>
              <a:t>Leviathan</a:t>
            </a:r>
          </a:p>
        </p:txBody>
      </p:sp>
      <p:pic>
        <p:nvPicPr>
          <p:cNvPr id="4" name="Grafik 3">
            <a:extLst>
              <a:ext uri="{FF2B5EF4-FFF2-40B4-BE49-F238E27FC236}">
                <a16:creationId xmlns:a16="http://schemas.microsoft.com/office/drawing/2014/main" id="{E42DE978-D5F6-4B76-CEDD-C0DE4103D400}"/>
              </a:ext>
            </a:extLst>
          </p:cNvPr>
          <p:cNvPicPr>
            <a:picLocks noChangeAspect="1"/>
          </p:cNvPicPr>
          <p:nvPr/>
        </p:nvPicPr>
        <p:blipFill>
          <a:blip r:embed="rId2"/>
          <a:stretch>
            <a:fillRect/>
          </a:stretch>
        </p:blipFill>
        <p:spPr>
          <a:xfrm>
            <a:off x="372302" y="2431325"/>
            <a:ext cx="6124469" cy="3749675"/>
          </a:xfrm>
          <a:prstGeom prst="rect">
            <a:avLst/>
          </a:prstGeom>
        </p:spPr>
      </p:pic>
      <p:sp>
        <p:nvSpPr>
          <p:cNvPr id="6" name="Textfeld 5">
            <a:extLst>
              <a:ext uri="{FF2B5EF4-FFF2-40B4-BE49-F238E27FC236}">
                <a16:creationId xmlns:a16="http://schemas.microsoft.com/office/drawing/2014/main" id="{5EF0D77F-E46F-15FD-8E3C-398A11AD4B39}"/>
              </a:ext>
            </a:extLst>
          </p:cNvPr>
          <p:cNvSpPr txBox="1"/>
          <p:nvPr/>
        </p:nvSpPr>
        <p:spPr>
          <a:xfrm>
            <a:off x="7001164" y="2551837"/>
            <a:ext cx="4535054" cy="3416320"/>
          </a:xfrm>
          <a:prstGeom prst="rect">
            <a:avLst/>
          </a:prstGeom>
          <a:noFill/>
        </p:spPr>
        <p:txBody>
          <a:bodyPr wrap="square">
            <a:spAutoFit/>
          </a:bodyPr>
          <a:lstStyle/>
          <a:p>
            <a:pPr marR="800" algn="l" rtl="0"/>
            <a:r>
              <a:rPr lang="en-US" sz="1800" b="0" i="0" u="none" strike="noStrike" baseline="0" dirty="0">
                <a:latin typeface="Century Gothic" panose="020B0502020202020204" pitchFamily="34" charset="0"/>
              </a:rPr>
              <a:t>Luk 10:17  And the seventy returned again with joy, saying, Adonai, even the devils are subject unto us through your name. </a:t>
            </a:r>
          </a:p>
          <a:p>
            <a:pPr marR="800" algn="l" rtl="0"/>
            <a:r>
              <a:rPr lang="en-US" sz="1800" b="0" i="0" u="none" strike="noStrike" baseline="0" dirty="0">
                <a:latin typeface="Century Gothic" panose="020B0502020202020204" pitchFamily="34" charset="0"/>
              </a:rPr>
              <a:t>Luk 10:18  And he said unto them, I beheld Satan as lightning fall from heaven. </a:t>
            </a:r>
          </a:p>
          <a:p>
            <a:pPr marR="800" algn="l" rtl="0"/>
            <a:r>
              <a:rPr lang="en-US" sz="1800" b="0" i="0" u="none" strike="noStrike" baseline="0" dirty="0">
                <a:latin typeface="Century Gothic" panose="020B0502020202020204" pitchFamily="34" charset="0"/>
              </a:rPr>
              <a:t>Luk 10:19  </a:t>
            </a:r>
            <a:r>
              <a:rPr lang="en-US" sz="1800" b="1" i="0" u="none" strike="noStrike" baseline="0" dirty="0">
                <a:latin typeface="Century Gothic" panose="020B0502020202020204" pitchFamily="34" charset="0"/>
              </a:rPr>
              <a:t>Behold, I give unto you power </a:t>
            </a:r>
            <a:r>
              <a:rPr lang="en-US" sz="1800" b="1" i="0" u="sng" strike="noStrike" baseline="0" dirty="0">
                <a:latin typeface="Century Gothic" panose="020B0502020202020204" pitchFamily="34" charset="0"/>
              </a:rPr>
              <a:t>to tread on serpents </a:t>
            </a:r>
            <a:r>
              <a:rPr lang="en-US" sz="1800" b="1" i="0" u="none" strike="noStrike" baseline="0" dirty="0">
                <a:latin typeface="Century Gothic" panose="020B0502020202020204" pitchFamily="34" charset="0"/>
              </a:rPr>
              <a:t>and scorpions, and over all the power of the enemy: and nothing shall by any means hurt you. </a:t>
            </a:r>
            <a:endParaRPr lang="de-DE" b="1" dirty="0"/>
          </a:p>
        </p:txBody>
      </p:sp>
      <p:sp>
        <p:nvSpPr>
          <p:cNvPr id="3" name="Foliennummernplatzhalter 2">
            <a:extLst>
              <a:ext uri="{FF2B5EF4-FFF2-40B4-BE49-F238E27FC236}">
                <a16:creationId xmlns:a16="http://schemas.microsoft.com/office/drawing/2014/main" id="{4537ABBD-43FF-7BCC-6573-FFEBCCB3AFE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3058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DEEE4D96-4EE5-E5FB-31DC-786FF197AF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216" y="1154182"/>
            <a:ext cx="7515703" cy="5069479"/>
          </a:xfrm>
          <a:prstGeom prst="rect">
            <a:avLst/>
          </a:prstGeom>
        </p:spPr>
      </p:pic>
      <p:sp>
        <p:nvSpPr>
          <p:cNvPr id="19" name="TextBox 18">
            <a:extLst>
              <a:ext uri="{FF2B5EF4-FFF2-40B4-BE49-F238E27FC236}">
                <a16:creationId xmlns:a16="http://schemas.microsoft.com/office/drawing/2014/main" id="{7D81952E-F486-B8DD-4449-4ADD3028BA45}"/>
              </a:ext>
            </a:extLst>
          </p:cNvPr>
          <p:cNvSpPr txBox="1"/>
          <p:nvPr/>
        </p:nvSpPr>
        <p:spPr>
          <a:xfrm>
            <a:off x="196216" y="6461756"/>
            <a:ext cx="6217920" cy="276999"/>
          </a:xfrm>
          <a:prstGeom prst="rect">
            <a:avLst/>
          </a:prstGeom>
          <a:noFill/>
        </p:spPr>
        <p:txBody>
          <a:bodyPr wrap="square">
            <a:spAutoFit/>
          </a:bodyPr>
          <a:lstStyle/>
          <a:p>
            <a:r>
              <a:rPr lang="en-GB" sz="1200" i="1" dirty="0"/>
              <a:t>https://thescripturalcalendar.com/biblical-astronomy-the-gospel-in-the-stars/</a:t>
            </a:r>
          </a:p>
        </p:txBody>
      </p:sp>
      <p:sp>
        <p:nvSpPr>
          <p:cNvPr id="23" name="TextBox 22">
            <a:extLst>
              <a:ext uri="{FF2B5EF4-FFF2-40B4-BE49-F238E27FC236}">
                <a16:creationId xmlns:a16="http://schemas.microsoft.com/office/drawing/2014/main" id="{C13E773F-CFE8-02AE-D6EB-873AFEA8FDB3}"/>
              </a:ext>
            </a:extLst>
          </p:cNvPr>
          <p:cNvSpPr txBox="1"/>
          <p:nvPr/>
        </p:nvSpPr>
        <p:spPr>
          <a:xfrm>
            <a:off x="224314" y="6281591"/>
            <a:ext cx="7515702" cy="276999"/>
          </a:xfrm>
          <a:prstGeom prst="rect">
            <a:avLst/>
          </a:prstGeom>
          <a:noFill/>
        </p:spPr>
        <p:txBody>
          <a:bodyPr wrap="square">
            <a:spAutoFit/>
          </a:bodyPr>
          <a:lstStyle/>
          <a:p>
            <a:r>
              <a:rPr lang="en-GB" sz="1200" i="1" dirty="0"/>
              <a:t>http://www.markfoster.net/rn/the_witness_of_the_stars_bullinger.pdf</a:t>
            </a:r>
          </a:p>
        </p:txBody>
      </p:sp>
      <p:sp>
        <p:nvSpPr>
          <p:cNvPr id="36" name="TextBox 35">
            <a:extLst>
              <a:ext uri="{FF2B5EF4-FFF2-40B4-BE49-F238E27FC236}">
                <a16:creationId xmlns:a16="http://schemas.microsoft.com/office/drawing/2014/main" id="{C786FBF4-A3BD-7CF0-59FE-C1963DEDC493}"/>
              </a:ext>
            </a:extLst>
          </p:cNvPr>
          <p:cNvSpPr txBox="1"/>
          <p:nvPr/>
        </p:nvSpPr>
        <p:spPr>
          <a:xfrm>
            <a:off x="224314" y="95973"/>
            <a:ext cx="5373446" cy="461665"/>
          </a:xfrm>
          <a:prstGeom prst="rect">
            <a:avLst/>
          </a:prstGeom>
          <a:noFill/>
        </p:spPr>
        <p:txBody>
          <a:bodyPr wrap="square" rtlCol="0">
            <a:spAutoFit/>
          </a:bodyPr>
          <a:lstStyle/>
          <a:p>
            <a:r>
              <a:rPr lang="en-GB" sz="2400" b="1" i="0" u="none" strike="noStrike" baseline="0" dirty="0">
                <a:latin typeface="+mn-lt"/>
              </a:rPr>
              <a:t>The Comet </a:t>
            </a:r>
            <a:r>
              <a:rPr lang="en-GB" sz="2400" b="1" i="0" dirty="0">
                <a:effectLst/>
                <a:latin typeface="graphik"/>
              </a:rPr>
              <a:t>12P/Pons-Brooks -2</a:t>
            </a:r>
            <a:endParaRPr lang="en-GB" sz="2400" b="1" i="0" u="none" strike="noStrike" baseline="0" dirty="0">
              <a:latin typeface="+mn-lt"/>
            </a:endParaRPr>
          </a:p>
        </p:txBody>
      </p:sp>
      <p:sp>
        <p:nvSpPr>
          <p:cNvPr id="37" name="TextBox 36">
            <a:extLst>
              <a:ext uri="{FF2B5EF4-FFF2-40B4-BE49-F238E27FC236}">
                <a16:creationId xmlns:a16="http://schemas.microsoft.com/office/drawing/2014/main" id="{DA3BB095-6246-1D58-73DB-B5DDF6246B71}"/>
              </a:ext>
            </a:extLst>
          </p:cNvPr>
          <p:cNvSpPr txBox="1"/>
          <p:nvPr/>
        </p:nvSpPr>
        <p:spPr>
          <a:xfrm>
            <a:off x="284854" y="507851"/>
            <a:ext cx="7455162" cy="646331"/>
          </a:xfrm>
          <a:prstGeom prst="rect">
            <a:avLst/>
          </a:prstGeom>
          <a:noFill/>
        </p:spPr>
        <p:txBody>
          <a:bodyPr wrap="square" rtlCol="0">
            <a:spAutoFit/>
          </a:bodyPr>
          <a:lstStyle/>
          <a:p>
            <a:r>
              <a:rPr lang="en-GB" b="1" i="0" u="none" strike="noStrike" baseline="0" dirty="0">
                <a:latin typeface="+mn-lt"/>
              </a:rPr>
              <a:t>Its path draws a line in the heavens – came across our skies at the same time as the April 2024 Solar Eclipse </a:t>
            </a:r>
          </a:p>
        </p:txBody>
      </p:sp>
      <p:sp>
        <p:nvSpPr>
          <p:cNvPr id="48" name="TextBox 47">
            <a:extLst>
              <a:ext uri="{FF2B5EF4-FFF2-40B4-BE49-F238E27FC236}">
                <a16:creationId xmlns:a16="http://schemas.microsoft.com/office/drawing/2014/main" id="{23A36B18-617F-B630-4651-4B08785DEA42}"/>
              </a:ext>
            </a:extLst>
          </p:cNvPr>
          <p:cNvSpPr txBox="1"/>
          <p:nvPr/>
        </p:nvSpPr>
        <p:spPr>
          <a:xfrm>
            <a:off x="188596" y="6629220"/>
            <a:ext cx="6177914" cy="276999"/>
          </a:xfrm>
          <a:prstGeom prst="rect">
            <a:avLst/>
          </a:prstGeom>
          <a:noFill/>
        </p:spPr>
        <p:txBody>
          <a:bodyPr wrap="square">
            <a:spAutoFit/>
          </a:bodyPr>
          <a:lstStyle/>
          <a:p>
            <a:r>
              <a:rPr lang="en-GB" sz="1200" i="1" dirty="0"/>
              <a:t>http://aerith.net/comet/catalog/0012P/2024.html</a:t>
            </a:r>
          </a:p>
        </p:txBody>
      </p:sp>
      <p:sp>
        <p:nvSpPr>
          <p:cNvPr id="49" name="TextBox 48">
            <a:extLst>
              <a:ext uri="{FF2B5EF4-FFF2-40B4-BE49-F238E27FC236}">
                <a16:creationId xmlns:a16="http://schemas.microsoft.com/office/drawing/2014/main" id="{7C06BC8B-291D-0EF8-A671-FBAC8B73D8E7}"/>
              </a:ext>
            </a:extLst>
          </p:cNvPr>
          <p:cNvSpPr txBox="1"/>
          <p:nvPr/>
        </p:nvSpPr>
        <p:spPr>
          <a:xfrm>
            <a:off x="7845699" y="1427560"/>
            <a:ext cx="3520801" cy="646331"/>
          </a:xfrm>
          <a:prstGeom prst="rect">
            <a:avLst/>
          </a:prstGeom>
          <a:noFill/>
        </p:spPr>
        <p:txBody>
          <a:bodyPr wrap="square">
            <a:spAutoFit/>
          </a:bodyPr>
          <a:lstStyle/>
          <a:p>
            <a:r>
              <a:rPr lang="en-GB" dirty="0"/>
              <a:t>This comet appears to have cut off the head off the dragon (Draco)!.</a:t>
            </a:r>
          </a:p>
        </p:txBody>
      </p:sp>
      <p:cxnSp>
        <p:nvCxnSpPr>
          <p:cNvPr id="51" name="Straight Connector 50">
            <a:extLst>
              <a:ext uri="{FF2B5EF4-FFF2-40B4-BE49-F238E27FC236}">
                <a16:creationId xmlns:a16="http://schemas.microsoft.com/office/drawing/2014/main" id="{F7BD5358-D04E-9FDC-7DFF-BA30A368BE40}"/>
              </a:ext>
            </a:extLst>
          </p:cNvPr>
          <p:cNvCxnSpPr>
            <a:cxnSpLocks/>
            <a:stCxn id="49" idx="1"/>
          </p:cNvCxnSpPr>
          <p:nvPr/>
        </p:nvCxnSpPr>
        <p:spPr>
          <a:xfrm flipH="1">
            <a:off x="5941060" y="1750726"/>
            <a:ext cx="1904639" cy="1463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89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297C-5C17-036E-63CE-D6E39434A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C29DC-A802-B371-6A96-1EF3BB0085FC}"/>
              </a:ext>
            </a:extLst>
          </p:cNvPr>
          <p:cNvSpPr>
            <a:spLocks noGrp="1"/>
          </p:cNvSpPr>
          <p:nvPr>
            <p:ph type="title"/>
          </p:nvPr>
        </p:nvSpPr>
        <p:spPr/>
        <p:txBody>
          <a:bodyPr/>
          <a:lstStyle/>
          <a:p>
            <a:r>
              <a:rPr lang="en-GB" dirty="0"/>
              <a:t>Leviathan</a:t>
            </a:r>
          </a:p>
        </p:txBody>
      </p:sp>
      <p:sp>
        <p:nvSpPr>
          <p:cNvPr id="3" name="Picture Placeholder 2">
            <a:extLst>
              <a:ext uri="{FF2B5EF4-FFF2-40B4-BE49-F238E27FC236}">
                <a16:creationId xmlns:a16="http://schemas.microsoft.com/office/drawing/2014/main" id="{F85A6143-5DC2-59A4-89FA-7751E15618C3}"/>
              </a:ext>
            </a:extLst>
          </p:cNvPr>
          <p:cNvSpPr>
            <a:spLocks noGrp="1"/>
          </p:cNvSpPr>
          <p:nvPr>
            <p:ph type="pic" idx="1"/>
          </p:nvPr>
        </p:nvSpPr>
        <p:spPr/>
      </p:sp>
      <p:sp>
        <p:nvSpPr>
          <p:cNvPr id="4" name="Text Placeholder 3">
            <a:extLst>
              <a:ext uri="{FF2B5EF4-FFF2-40B4-BE49-F238E27FC236}">
                <a16:creationId xmlns:a16="http://schemas.microsoft.com/office/drawing/2014/main" id="{706FE1AD-5A76-5252-FA16-05C0BE134019}"/>
              </a:ext>
            </a:extLst>
          </p:cNvPr>
          <p:cNvSpPr>
            <a:spLocks noGrp="1"/>
          </p:cNvSpPr>
          <p:nvPr>
            <p:ph type="body" sz="half" idx="2"/>
          </p:nvPr>
        </p:nvSpPr>
        <p:spPr>
          <a:xfrm>
            <a:off x="685800" y="2971800"/>
            <a:ext cx="6164653" cy="2514600"/>
          </a:xfrm>
        </p:spPr>
        <p:txBody>
          <a:bodyPr/>
          <a:lstStyle/>
          <a:p>
            <a:pPr marL="285750" indent="-285750">
              <a:buFont typeface="Arial" panose="020B0604020202020204" pitchFamily="34" charset="0"/>
              <a:buChar char="•"/>
            </a:pPr>
            <a:r>
              <a:rPr lang="en-GB" sz="2400" dirty="0">
                <a:solidFill>
                  <a:schemeClr val="tx1">
                    <a:lumMod val="50000"/>
                  </a:schemeClr>
                </a:solidFill>
              </a:rPr>
              <a:t>Dragon cast out of heaven</a:t>
            </a:r>
          </a:p>
          <a:p>
            <a:pPr marL="285750" indent="-285750">
              <a:buFont typeface="Arial" panose="020B0604020202020204" pitchFamily="34" charset="0"/>
              <a:buChar char="•"/>
            </a:pPr>
            <a:r>
              <a:rPr lang="en-GB" sz="2400" dirty="0"/>
              <a:t>Scriptural Serpent of the Sea</a:t>
            </a:r>
          </a:p>
          <a:p>
            <a:pPr marL="285750" indent="-285750">
              <a:buFont typeface="Arial" panose="020B0604020202020204" pitchFamily="34" charset="0"/>
              <a:buChar char="•"/>
            </a:pPr>
            <a:r>
              <a:rPr lang="en-GB" sz="2400" dirty="0">
                <a:solidFill>
                  <a:schemeClr val="tx1">
                    <a:lumMod val="50000"/>
                  </a:schemeClr>
                </a:solidFill>
              </a:rPr>
              <a:t>The Spirit of Pride and Envy</a:t>
            </a:r>
          </a:p>
          <a:p>
            <a:pPr marL="285750" indent="-285750">
              <a:buFont typeface="Arial" panose="020B0604020202020204" pitchFamily="34" charset="0"/>
              <a:buChar char="•"/>
            </a:pPr>
            <a:r>
              <a:rPr lang="en-GB" sz="2400" dirty="0">
                <a:solidFill>
                  <a:schemeClr val="tx1">
                    <a:lumMod val="50000"/>
                  </a:schemeClr>
                </a:solidFill>
              </a:rPr>
              <a:t>The Beast System</a:t>
            </a:r>
          </a:p>
          <a:p>
            <a:pPr marL="285750" indent="-285750">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6C3FED60-3834-0E59-A2C2-49E2ABE15652}"/>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7" name="Picture 6">
            <a:extLst>
              <a:ext uri="{FF2B5EF4-FFF2-40B4-BE49-F238E27FC236}">
                <a16:creationId xmlns:a16="http://schemas.microsoft.com/office/drawing/2014/main" id="{4BEE27A3-82D0-4AF3-91CA-8E00ADFA2A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253" y="914400"/>
            <a:ext cx="3661292" cy="4572000"/>
          </a:xfrm>
          <a:prstGeom prst="rect">
            <a:avLst/>
          </a:prstGeom>
        </p:spPr>
      </p:pic>
      <p:sp>
        <p:nvSpPr>
          <p:cNvPr id="9" name="TextBox 8">
            <a:extLst>
              <a:ext uri="{FF2B5EF4-FFF2-40B4-BE49-F238E27FC236}">
                <a16:creationId xmlns:a16="http://schemas.microsoft.com/office/drawing/2014/main" id="{9C2C10A6-F856-C0BE-0E75-BDF85D862CF1}"/>
              </a:ext>
            </a:extLst>
          </p:cNvPr>
          <p:cNvSpPr txBox="1"/>
          <p:nvPr/>
        </p:nvSpPr>
        <p:spPr>
          <a:xfrm>
            <a:off x="7445425" y="5526742"/>
            <a:ext cx="3842948" cy="523220"/>
          </a:xfrm>
          <a:prstGeom prst="rect">
            <a:avLst/>
          </a:prstGeom>
          <a:noFill/>
        </p:spPr>
        <p:txBody>
          <a:bodyPr wrap="square">
            <a:spAutoFit/>
          </a:bodyPr>
          <a:lstStyle/>
          <a:p>
            <a:r>
              <a:rPr lang="en-GB" sz="1400" dirty="0"/>
              <a:t>The Destruction of Leviathan by Gustave Doré (1865) – Wiki commons</a:t>
            </a:r>
          </a:p>
        </p:txBody>
      </p:sp>
    </p:spTree>
    <p:extLst>
      <p:ext uri="{BB962C8B-B14F-4D97-AF65-F5344CB8AC3E}">
        <p14:creationId xmlns:p14="http://schemas.microsoft.com/office/powerpoint/2010/main" val="395691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ACC9-A26F-E9B9-410F-E4D37E3B51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A9EFDC-4C04-91DE-F33F-75658EBC5D01}"/>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048CBD7F-B218-0213-56A7-0E3006A97EF6}"/>
              </a:ext>
            </a:extLst>
          </p:cNvPr>
          <p:cNvSpPr txBox="1"/>
          <p:nvPr/>
        </p:nvSpPr>
        <p:spPr>
          <a:xfrm>
            <a:off x="685801" y="2422512"/>
            <a:ext cx="7684654" cy="2677656"/>
          </a:xfrm>
          <a:prstGeom prst="rect">
            <a:avLst/>
          </a:prstGeom>
          <a:noFill/>
        </p:spPr>
        <p:txBody>
          <a:bodyPr wrap="square">
            <a:spAutoFit/>
          </a:bodyPr>
          <a:lstStyle/>
          <a:p>
            <a:pPr marR="800" algn="l" rtl="0"/>
            <a:r>
              <a:rPr lang="en-US" sz="2400" dirty="0"/>
              <a:t>Yeshayahu 27:1  </a:t>
            </a:r>
            <a:r>
              <a:rPr lang="en-US" sz="2400" u="sng" dirty="0"/>
              <a:t>IN that day </a:t>
            </a:r>
            <a:r>
              <a:rPr lang="en-US" sz="2400" dirty="0"/>
              <a:t>Yahuah with his sore and great and strong sword shall punish Leviathan </a:t>
            </a:r>
            <a:r>
              <a:rPr lang="en-US" sz="2400" dirty="0">
                <a:solidFill>
                  <a:schemeClr val="accent4"/>
                </a:solidFill>
              </a:rPr>
              <a:t>the piercing serpent</a:t>
            </a:r>
            <a:r>
              <a:rPr lang="en-US" sz="2400" dirty="0"/>
              <a:t>, even Leviathan </a:t>
            </a:r>
            <a:r>
              <a:rPr lang="en-US" sz="2400" dirty="0">
                <a:solidFill>
                  <a:schemeClr val="accent5"/>
                </a:solidFill>
              </a:rPr>
              <a:t>that crooked/tortuous serpent</a:t>
            </a:r>
            <a:r>
              <a:rPr lang="en-US" sz="2400" dirty="0"/>
              <a:t>; </a:t>
            </a:r>
          </a:p>
          <a:p>
            <a:pPr marR="800" algn="l" rtl="0"/>
            <a:r>
              <a:rPr lang="en-US" sz="2400" dirty="0"/>
              <a:t>and he shall slay the dragon that is in the sea. </a:t>
            </a:r>
          </a:p>
          <a:p>
            <a:pPr marR="800" algn="l" rtl="0"/>
            <a:r>
              <a:rPr lang="en-US" sz="2400" dirty="0"/>
              <a:t>Isa 27:2  In that day sing ye unto her, A vineyard of red wine. </a:t>
            </a:r>
          </a:p>
          <a:p>
            <a:pPr marR="800" algn="l" rtl="0"/>
            <a:r>
              <a:rPr lang="en-US" sz="2400" dirty="0"/>
              <a:t>Isa 27:3  I Yahuah do keep it; I will water it every moment: lest any hurt it, I will keep it night and day. </a:t>
            </a:r>
          </a:p>
        </p:txBody>
      </p:sp>
      <p:sp>
        <p:nvSpPr>
          <p:cNvPr id="3" name="Foliennummernplatzhalter 2">
            <a:extLst>
              <a:ext uri="{FF2B5EF4-FFF2-40B4-BE49-F238E27FC236}">
                <a16:creationId xmlns:a16="http://schemas.microsoft.com/office/drawing/2014/main" id="{33D352AB-5FB0-42BD-99A7-3DF06449AE0B}"/>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Textfeld 3">
            <a:extLst>
              <a:ext uri="{FF2B5EF4-FFF2-40B4-BE49-F238E27FC236}">
                <a16:creationId xmlns:a16="http://schemas.microsoft.com/office/drawing/2014/main" id="{436CFF44-2563-6D0B-4D79-DBC437F6F3C5}"/>
              </a:ext>
            </a:extLst>
          </p:cNvPr>
          <p:cNvSpPr txBox="1"/>
          <p:nvPr/>
        </p:nvSpPr>
        <p:spPr>
          <a:xfrm>
            <a:off x="9285497" y="2422512"/>
            <a:ext cx="2512291" cy="2585323"/>
          </a:xfrm>
          <a:prstGeom prst="rect">
            <a:avLst/>
          </a:prstGeom>
          <a:noFill/>
        </p:spPr>
        <p:txBody>
          <a:bodyPr wrap="square" rtlCol="0">
            <a:spAutoFit/>
          </a:bodyPr>
          <a:lstStyle/>
          <a:p>
            <a:r>
              <a:rPr lang="en-US" dirty="0">
                <a:solidFill>
                  <a:schemeClr val="accent4"/>
                </a:solidFill>
              </a:rPr>
              <a:t>bar, fugitive, crooked, piercing, noble, (it will pierce and then flee)</a:t>
            </a:r>
          </a:p>
          <a:p>
            <a:endParaRPr lang="en-US" dirty="0"/>
          </a:p>
          <a:p>
            <a:r>
              <a:rPr lang="en-US" dirty="0"/>
              <a:t> </a:t>
            </a:r>
            <a:r>
              <a:rPr lang="en-US" dirty="0">
                <a:solidFill>
                  <a:schemeClr val="accent5"/>
                </a:solidFill>
              </a:rPr>
              <a:t>“marked by repeated twists, bends, or turns,” “marked by devious or indirect tactics,” and “circuitous.”</a:t>
            </a:r>
            <a:endParaRPr lang="de-DE" dirty="0">
              <a:solidFill>
                <a:schemeClr val="accent5"/>
              </a:solidFill>
            </a:endParaRPr>
          </a:p>
        </p:txBody>
      </p:sp>
    </p:spTree>
    <p:extLst>
      <p:ext uri="{BB962C8B-B14F-4D97-AF65-F5344CB8AC3E}">
        <p14:creationId xmlns:p14="http://schemas.microsoft.com/office/powerpoint/2010/main" val="284372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E8E57-3604-EF3B-C241-FB3E20760D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C2C3BC-6649-C2F8-6902-5A0DBF7FA4E8}"/>
              </a:ext>
            </a:extLst>
          </p:cNvPr>
          <p:cNvSpPr>
            <a:spLocks noGrp="1"/>
          </p:cNvSpPr>
          <p:nvPr>
            <p:ph type="title"/>
          </p:nvPr>
        </p:nvSpPr>
        <p:spPr/>
        <p:txBody>
          <a:bodyPr/>
          <a:lstStyle/>
          <a:p>
            <a:r>
              <a:rPr lang="de-DE" dirty="0"/>
              <a:t>Leviathan in </a:t>
            </a:r>
            <a:r>
              <a:rPr lang="de-DE" dirty="0" err="1"/>
              <a:t>the</a:t>
            </a:r>
            <a:r>
              <a:rPr lang="de-DE" dirty="0"/>
              <a:t> </a:t>
            </a:r>
            <a:r>
              <a:rPr lang="de-DE" dirty="0" err="1"/>
              <a:t>scriptures</a:t>
            </a:r>
            <a:endParaRPr lang="de-DE" dirty="0"/>
          </a:p>
        </p:txBody>
      </p:sp>
      <p:sp>
        <p:nvSpPr>
          <p:cNvPr id="6" name="Textfeld 5">
            <a:extLst>
              <a:ext uri="{FF2B5EF4-FFF2-40B4-BE49-F238E27FC236}">
                <a16:creationId xmlns:a16="http://schemas.microsoft.com/office/drawing/2014/main" id="{1B4E73E5-D721-D91A-9AA1-CD78DC7BFA6D}"/>
              </a:ext>
            </a:extLst>
          </p:cNvPr>
          <p:cNvSpPr txBox="1"/>
          <p:nvPr/>
        </p:nvSpPr>
        <p:spPr>
          <a:xfrm>
            <a:off x="685801" y="2579530"/>
            <a:ext cx="7684654" cy="2308324"/>
          </a:xfrm>
          <a:prstGeom prst="rect">
            <a:avLst/>
          </a:prstGeom>
          <a:noFill/>
        </p:spPr>
        <p:txBody>
          <a:bodyPr wrap="square">
            <a:spAutoFit/>
          </a:bodyPr>
          <a:lstStyle/>
          <a:p>
            <a:pPr marR="800" algn="l" rtl="0"/>
            <a:r>
              <a:rPr lang="en-US" sz="2400" dirty="0"/>
              <a:t>Iyov 3:8  Let them curse it that curse the day, </a:t>
            </a:r>
          </a:p>
          <a:p>
            <a:pPr marR="800" algn="l" rtl="0"/>
            <a:r>
              <a:rPr lang="en-US" sz="2400" dirty="0"/>
              <a:t>who are ready to raise up (their mourning)  </a:t>
            </a:r>
            <a:r>
              <a:rPr lang="he-IL" sz="2400" dirty="0">
                <a:latin typeface="David" panose="020E0502060401010101" pitchFamily="34" charset="-79"/>
                <a:cs typeface="David" panose="020E0502060401010101" pitchFamily="34" charset="-79"/>
              </a:rPr>
              <a:t>לויתן</a:t>
            </a:r>
            <a:r>
              <a:rPr lang="en-US" sz="2400" dirty="0"/>
              <a:t> Leviathan. </a:t>
            </a:r>
          </a:p>
          <a:p>
            <a:pPr marR="800" algn="l" rtl="0"/>
            <a:endParaRPr lang="en-US" sz="2400" dirty="0"/>
          </a:p>
          <a:p>
            <a:pPr marR="800" algn="l" rtl="0"/>
            <a:endParaRPr lang="en-US" sz="2400" dirty="0"/>
          </a:p>
          <a:p>
            <a:pPr marR="800" algn="l" rtl="0"/>
            <a:r>
              <a:rPr lang="en-US" sz="2400" dirty="0"/>
              <a:t>(Cursed are they (with a) bitter-accursed day, who are able to provoke Leviathan. )</a:t>
            </a:r>
            <a:endParaRPr lang="de-DE" sz="2400" dirty="0"/>
          </a:p>
        </p:txBody>
      </p:sp>
      <p:sp>
        <p:nvSpPr>
          <p:cNvPr id="3" name="Foliennummernplatzhalter 2">
            <a:extLst>
              <a:ext uri="{FF2B5EF4-FFF2-40B4-BE49-F238E27FC236}">
                <a16:creationId xmlns:a16="http://schemas.microsoft.com/office/drawing/2014/main" id="{161C29CE-39F2-6216-C434-266CC0B2E1A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72282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Himmel</Template>
  <TotalTime>0</TotalTime>
  <Words>4346</Words>
  <Application>Microsoft Office PowerPoint</Application>
  <PresentationFormat>Breitbild</PresentationFormat>
  <Paragraphs>362</Paragraphs>
  <Slides>45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Calibri</vt:lpstr>
      <vt:lpstr>Calibri Light</vt:lpstr>
      <vt:lpstr>Century Gothic</vt:lpstr>
      <vt:lpstr>David</vt:lpstr>
      <vt:lpstr>graphik</vt:lpstr>
      <vt:lpstr>Times New Roman</vt:lpstr>
      <vt:lpstr>Himmel</vt:lpstr>
      <vt:lpstr>Leviathan</vt:lpstr>
      <vt:lpstr>Leviathan</vt:lpstr>
      <vt:lpstr>Leviathan</vt:lpstr>
      <vt:lpstr>Leviathan</vt:lpstr>
      <vt:lpstr>Leviathan</vt:lpstr>
      <vt:lpstr>PowerPoint-Präsentation</vt:lpstr>
      <vt:lpstr>Leviathan</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 in the scriptures</vt:lpstr>
      <vt:lpstr>Leviathan</vt:lpstr>
      <vt:lpstr>Leviathan</vt:lpstr>
      <vt:lpstr>PowerPoint-Präsentation</vt:lpstr>
      <vt:lpstr>PowerPoint-Präsentation</vt:lpstr>
      <vt:lpstr>PowerPoint-Präsentation</vt:lpstr>
      <vt:lpstr>Leviathan</vt:lpstr>
      <vt:lpstr>PowerPoint-Präsentation</vt:lpstr>
      <vt:lpstr>Leviathan in the scriptures</vt:lpstr>
      <vt:lpstr>Leviathan in the scriptures</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Leviathan – it‘s works in IYOV 41</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Zange</dc:creator>
  <cp:lastModifiedBy>Christine Zange</cp:lastModifiedBy>
  <cp:revision>9</cp:revision>
  <dcterms:created xsi:type="dcterms:W3CDTF">2024-11-24T12:39:07Z</dcterms:created>
  <dcterms:modified xsi:type="dcterms:W3CDTF">2024-11-26T16:05:48Z</dcterms:modified>
</cp:coreProperties>
</file>